
<file path=[Content_Types].xml><?xml version="1.0" encoding="utf-8"?>
<Types xmlns="http://schemas.openxmlformats.org/package/2006/content-types">
  <Default Extension="xml" ContentType="application/xml"/>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3.xml" ContentType="application/vnd.openxmlformats-officedocument.presentationml.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4.xml" ContentType="application/vnd.openxmlformats-officedocument.presentationml.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comment5.xml" ContentType="application/vnd.openxmlformats-officedocument.presentationml.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omments/comment6.xml" ContentType="application/vnd.openxmlformats-officedocument.presentationml.comment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omments/comment7.xml" ContentType="application/vnd.openxmlformats-officedocument.presentationml.comment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omments/comment8.xml" ContentType="application/vnd.openxmlformats-officedocument.presentationml.comments+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comments/comment9.xml" ContentType="application/vnd.openxmlformats-officedocument.presentationml.comments+xml"/>
  <Override PartName="/ppt/notesSlides/notesSlide128.xml" ContentType="application/vnd.openxmlformats-officedocument.presentationml.notesSlide+xml"/>
  <Override PartName="/ppt/comments/comment10.xml" ContentType="application/vnd.openxmlformats-officedocument.presentationml.comments+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comments/comment11.xml" ContentType="application/vnd.openxmlformats-officedocument.presentationml.comments+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comments/comment12.xml" ContentType="application/vnd.openxmlformats-officedocument.presentationml.comments+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comments/comment13.xml" ContentType="application/vnd.openxmlformats-officedocument.presentationml.comments+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3" r:id="rId1"/>
    <p:sldMasterId id="2147483674" r:id="rId2"/>
  </p:sldMasterIdLst>
  <p:notesMasterIdLst>
    <p:notesMasterId r:id="rId30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8" r:id="rId131"/>
    <p:sldId id="389" r:id="rId132"/>
    <p:sldId id="390" r:id="rId133"/>
    <p:sldId id="391" r:id="rId134"/>
    <p:sldId id="392" r:id="rId135"/>
    <p:sldId id="393" r:id="rId136"/>
    <p:sldId id="394" r:id="rId137"/>
    <p:sldId id="395" r:id="rId138"/>
    <p:sldId id="396" r:id="rId139"/>
    <p:sldId id="397" r:id="rId140"/>
    <p:sldId id="398" r:id="rId141"/>
    <p:sldId id="399" r:id="rId142"/>
    <p:sldId id="400" r:id="rId143"/>
    <p:sldId id="401" r:id="rId144"/>
    <p:sldId id="402" r:id="rId145"/>
    <p:sldId id="403" r:id="rId146"/>
    <p:sldId id="408" r:id="rId147"/>
    <p:sldId id="409" r:id="rId148"/>
    <p:sldId id="410" r:id="rId149"/>
    <p:sldId id="411" r:id="rId150"/>
    <p:sldId id="412" r:id="rId151"/>
    <p:sldId id="413" r:id="rId152"/>
    <p:sldId id="414" r:id="rId153"/>
    <p:sldId id="415" r:id="rId154"/>
    <p:sldId id="416" r:id="rId155"/>
    <p:sldId id="417" r:id="rId156"/>
    <p:sldId id="418" r:id="rId157"/>
    <p:sldId id="419" r:id="rId158"/>
    <p:sldId id="420" r:id="rId159"/>
    <p:sldId id="421" r:id="rId160"/>
    <p:sldId id="422" r:id="rId161"/>
    <p:sldId id="423" r:id="rId162"/>
    <p:sldId id="424" r:id="rId163"/>
    <p:sldId id="425" r:id="rId164"/>
    <p:sldId id="426" r:id="rId165"/>
    <p:sldId id="427" r:id="rId166"/>
    <p:sldId id="428" r:id="rId167"/>
    <p:sldId id="429" r:id="rId168"/>
    <p:sldId id="430" r:id="rId169"/>
    <p:sldId id="431" r:id="rId170"/>
    <p:sldId id="432" r:id="rId171"/>
    <p:sldId id="433" r:id="rId172"/>
    <p:sldId id="434" r:id="rId173"/>
    <p:sldId id="435" r:id="rId174"/>
    <p:sldId id="436" r:id="rId175"/>
    <p:sldId id="437" r:id="rId176"/>
    <p:sldId id="438" r:id="rId177"/>
    <p:sldId id="439" r:id="rId178"/>
    <p:sldId id="440" r:id="rId179"/>
    <p:sldId id="441" r:id="rId180"/>
    <p:sldId id="442" r:id="rId181"/>
    <p:sldId id="443" r:id="rId182"/>
    <p:sldId id="444" r:id="rId183"/>
    <p:sldId id="445" r:id="rId184"/>
    <p:sldId id="446" r:id="rId185"/>
    <p:sldId id="447" r:id="rId186"/>
    <p:sldId id="448" r:id="rId187"/>
    <p:sldId id="449" r:id="rId188"/>
    <p:sldId id="450" r:id="rId189"/>
    <p:sldId id="451" r:id="rId190"/>
    <p:sldId id="452" r:id="rId191"/>
    <p:sldId id="453" r:id="rId192"/>
    <p:sldId id="454" r:id="rId193"/>
    <p:sldId id="455" r:id="rId194"/>
    <p:sldId id="456" r:id="rId195"/>
    <p:sldId id="457" r:id="rId196"/>
    <p:sldId id="458" r:id="rId197"/>
    <p:sldId id="459" r:id="rId198"/>
    <p:sldId id="460" r:id="rId199"/>
    <p:sldId id="461" r:id="rId200"/>
    <p:sldId id="462" r:id="rId201"/>
    <p:sldId id="463" r:id="rId202"/>
    <p:sldId id="464" r:id="rId203"/>
    <p:sldId id="465" r:id="rId204"/>
    <p:sldId id="466" r:id="rId205"/>
    <p:sldId id="467" r:id="rId206"/>
    <p:sldId id="469" r:id="rId207"/>
    <p:sldId id="470" r:id="rId208"/>
    <p:sldId id="471" r:id="rId209"/>
    <p:sldId id="472" r:id="rId210"/>
    <p:sldId id="473" r:id="rId211"/>
    <p:sldId id="474" r:id="rId212"/>
    <p:sldId id="475" r:id="rId213"/>
    <p:sldId id="476" r:id="rId214"/>
    <p:sldId id="477" r:id="rId215"/>
    <p:sldId id="478" r:id="rId216"/>
    <p:sldId id="479" r:id="rId217"/>
    <p:sldId id="480" r:id="rId218"/>
    <p:sldId id="481" r:id="rId219"/>
    <p:sldId id="482" r:id="rId220"/>
    <p:sldId id="483" r:id="rId221"/>
    <p:sldId id="484" r:id="rId222"/>
    <p:sldId id="485" r:id="rId223"/>
    <p:sldId id="486" r:id="rId224"/>
    <p:sldId id="487" r:id="rId225"/>
    <p:sldId id="488" r:id="rId226"/>
    <p:sldId id="489" r:id="rId227"/>
    <p:sldId id="490" r:id="rId228"/>
    <p:sldId id="491" r:id="rId229"/>
    <p:sldId id="492" r:id="rId230"/>
    <p:sldId id="493" r:id="rId231"/>
    <p:sldId id="494" r:id="rId232"/>
    <p:sldId id="495" r:id="rId233"/>
    <p:sldId id="496" r:id="rId234"/>
    <p:sldId id="497" r:id="rId235"/>
    <p:sldId id="498" r:id="rId236"/>
    <p:sldId id="499" r:id="rId237"/>
    <p:sldId id="500" r:id="rId238"/>
    <p:sldId id="501" r:id="rId239"/>
    <p:sldId id="502" r:id="rId240"/>
    <p:sldId id="503" r:id="rId241"/>
    <p:sldId id="504" r:id="rId242"/>
    <p:sldId id="505" r:id="rId243"/>
    <p:sldId id="506" r:id="rId244"/>
    <p:sldId id="507" r:id="rId245"/>
    <p:sldId id="508" r:id="rId246"/>
    <p:sldId id="509" r:id="rId247"/>
    <p:sldId id="510" r:id="rId248"/>
    <p:sldId id="511" r:id="rId249"/>
    <p:sldId id="512" r:id="rId250"/>
    <p:sldId id="513" r:id="rId251"/>
    <p:sldId id="514" r:id="rId252"/>
    <p:sldId id="515" r:id="rId253"/>
    <p:sldId id="516" r:id="rId254"/>
    <p:sldId id="517" r:id="rId255"/>
    <p:sldId id="518" r:id="rId256"/>
    <p:sldId id="519" r:id="rId257"/>
    <p:sldId id="520" r:id="rId258"/>
    <p:sldId id="521" r:id="rId259"/>
    <p:sldId id="522" r:id="rId260"/>
    <p:sldId id="523" r:id="rId261"/>
    <p:sldId id="524" r:id="rId262"/>
    <p:sldId id="525" r:id="rId263"/>
    <p:sldId id="526" r:id="rId264"/>
    <p:sldId id="527" r:id="rId265"/>
    <p:sldId id="528" r:id="rId266"/>
    <p:sldId id="529" r:id="rId267"/>
    <p:sldId id="530" r:id="rId268"/>
    <p:sldId id="531" r:id="rId269"/>
    <p:sldId id="532" r:id="rId270"/>
    <p:sldId id="533" r:id="rId271"/>
    <p:sldId id="534" r:id="rId272"/>
    <p:sldId id="535" r:id="rId273"/>
    <p:sldId id="536" r:id="rId274"/>
    <p:sldId id="537" r:id="rId275"/>
    <p:sldId id="538" r:id="rId276"/>
    <p:sldId id="539" r:id="rId277"/>
    <p:sldId id="541" r:id="rId278"/>
    <p:sldId id="542" r:id="rId279"/>
    <p:sldId id="543" r:id="rId280"/>
    <p:sldId id="544" r:id="rId281"/>
    <p:sldId id="545" r:id="rId282"/>
    <p:sldId id="546" r:id="rId283"/>
    <p:sldId id="547" r:id="rId284"/>
    <p:sldId id="548" r:id="rId285"/>
    <p:sldId id="549" r:id="rId286"/>
    <p:sldId id="550" r:id="rId287"/>
    <p:sldId id="551" r:id="rId288"/>
    <p:sldId id="552" r:id="rId289"/>
    <p:sldId id="553" r:id="rId290"/>
    <p:sldId id="554" r:id="rId291"/>
    <p:sldId id="562" r:id="rId292"/>
    <p:sldId id="563" r:id="rId293"/>
    <p:sldId id="564" r:id="rId294"/>
    <p:sldId id="565" r:id="rId295"/>
    <p:sldId id="566" r:id="rId296"/>
    <p:sldId id="567" r:id="rId297"/>
    <p:sldId id="568" r:id="rId298"/>
    <p:sldId id="569" r:id="rId299"/>
    <p:sldId id="570" r:id="rId300"/>
    <p:sldId id="571" r:id="rId301"/>
    <p:sldId id="572" r:id="rId302"/>
    <p:sldId id="573" r:id="rId303"/>
    <p:sldId id="574" r:id="rId304"/>
    <p:sldId id="575" r:id="rId305"/>
    <p:sldId id="576" r:id="rId306"/>
    <p:sldId id="577" r:id="rId30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tteo negri" initials="" lastIdx="2" clrIdx="0"/>
  <p:cmAuthor id="1" name="Matteo Negri" initials="" lastIdx="16" clrIdx="1"/>
  <p:cmAuthor id="2" name="Jan" initials="" lastIdx="7" clrIdx="2"/>
  <p:cmAuthor id="3" name="Liz Salesky" initials="" lastIdx="4" clrIdx="3"/>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87CA67B-AABF-474A-A2C9-0B3E3CD68A78}">
  <a:tblStyle styleId="{187CA67B-AABF-474A-A2C9-0B3E3CD68A7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AB839CA-E212-4689-8168-736BE54FADA5}"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B7EEA4B1-69C3-40E7-91D1-A40BDF8CBBAF}" styleName="Table_2">
    <a:wholeTbl>
      <a:tcTxStyle b="off" i="off">
        <a:font>
          <a:latin typeface="Arial"/>
          <a:ea typeface="Arial"/>
          <a:cs typeface="Arial"/>
        </a:font>
        <a:schemeClr val="dk1"/>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chemeClr val="accent2"/>
              </a:solidFill>
              <a:prstDash val="solid"/>
              <a:round/>
              <a:headEnd type="none" w="sm" len="sm"/>
              <a:tailEnd type="none" w="sm" len="sm"/>
            </a:ln>
          </a:insideH>
          <a:insideV>
            <a:ln w="9525" cap="flat" cmpd="sng">
              <a:solidFill>
                <a:schemeClr val="accent2"/>
              </a:solidFill>
              <a:prstDash val="solid"/>
              <a:round/>
              <a:headEnd type="none" w="sm" len="sm"/>
              <a:tailEnd type="none" w="sm" len="sm"/>
            </a:ln>
          </a:insideV>
        </a:tcBdr>
        <a:fill>
          <a:solidFill>
            <a:srgbClr val="FFFFFF">
              <a:alpha val="0"/>
            </a:srgbClr>
          </a:solidFill>
        </a:fill>
      </a:tcStyle>
    </a:wholeTbl>
    <a:band1H>
      <a:tcTxStyle/>
      <a:tcStyle>
        <a:tcBdr/>
        <a:fill>
          <a:solidFill>
            <a:schemeClr val="accent2">
              <a:alpha val="40000"/>
            </a:schemeClr>
          </a:solidFill>
        </a:fill>
      </a:tcStyle>
    </a:band1H>
    <a:band2H>
      <a:tcTxStyle/>
      <a:tcStyle>
        <a:tcBdr/>
      </a:tcStyle>
    </a:band2H>
    <a:band1V>
      <a:tcTxStyle/>
      <a:tcStyle>
        <a:tcBdr>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tcBdr>
        <a:fill>
          <a:solidFill>
            <a:schemeClr val="accent2">
              <a:alpha val="40000"/>
            </a:schemeClr>
          </a:solidFill>
        </a:fill>
      </a:tcStyle>
    </a:band1V>
    <a:band2V>
      <a:tcTxStyle/>
      <a:tcStyle>
        <a:tcBdr/>
      </a:tcStyle>
    </a:band2V>
    <a:lastCol>
      <a:tcTxStyle b="on" i="off"/>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chemeClr val="accent2"/>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chemeClr val="accent2"/>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3"/>
    <p:restoredTop sz="94662"/>
  </p:normalViewPr>
  <p:slideViewPr>
    <p:cSldViewPr snapToGrid="0">
      <p:cViewPr varScale="1">
        <p:scale>
          <a:sx n="105" d="100"/>
          <a:sy n="105" d="100"/>
        </p:scale>
        <p:origin x="184" y="824"/>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70" Type="http://schemas.openxmlformats.org/officeDocument/2006/relationships/slide" Target="slides/slide168.xml"/><Relationship Id="rId171" Type="http://schemas.openxmlformats.org/officeDocument/2006/relationships/slide" Target="slides/slide169.xml"/><Relationship Id="rId172" Type="http://schemas.openxmlformats.org/officeDocument/2006/relationships/slide" Target="slides/slide170.xml"/><Relationship Id="rId173" Type="http://schemas.openxmlformats.org/officeDocument/2006/relationships/slide" Target="slides/slide171.xml"/><Relationship Id="rId174" Type="http://schemas.openxmlformats.org/officeDocument/2006/relationships/slide" Target="slides/slide172.xml"/><Relationship Id="rId175" Type="http://schemas.openxmlformats.org/officeDocument/2006/relationships/slide" Target="slides/slide173.xml"/><Relationship Id="rId176" Type="http://schemas.openxmlformats.org/officeDocument/2006/relationships/slide" Target="slides/slide174.xml"/><Relationship Id="rId177" Type="http://schemas.openxmlformats.org/officeDocument/2006/relationships/slide" Target="slides/slide175.xml"/><Relationship Id="rId178" Type="http://schemas.openxmlformats.org/officeDocument/2006/relationships/slide" Target="slides/slide176.xml"/><Relationship Id="rId179" Type="http://schemas.openxmlformats.org/officeDocument/2006/relationships/slide" Target="slides/slide177.xml"/><Relationship Id="rId260" Type="http://schemas.openxmlformats.org/officeDocument/2006/relationships/slide" Target="slides/slide258.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61" Type="http://schemas.openxmlformats.org/officeDocument/2006/relationships/slide" Target="slides/slide259.xml"/><Relationship Id="rId262" Type="http://schemas.openxmlformats.org/officeDocument/2006/relationships/slide" Target="slides/slide260.xml"/><Relationship Id="rId263" Type="http://schemas.openxmlformats.org/officeDocument/2006/relationships/slide" Target="slides/slide261.xml"/><Relationship Id="rId264" Type="http://schemas.openxmlformats.org/officeDocument/2006/relationships/slide" Target="slides/slide262.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200" Type="http://schemas.openxmlformats.org/officeDocument/2006/relationships/slide" Target="slides/slide198.xml"/><Relationship Id="rId201" Type="http://schemas.openxmlformats.org/officeDocument/2006/relationships/slide" Target="slides/slide199.xml"/><Relationship Id="rId202" Type="http://schemas.openxmlformats.org/officeDocument/2006/relationships/slide" Target="slides/slide200.xml"/><Relationship Id="rId203" Type="http://schemas.openxmlformats.org/officeDocument/2006/relationships/slide" Target="slides/slide201.xml"/><Relationship Id="rId204" Type="http://schemas.openxmlformats.org/officeDocument/2006/relationships/slide" Target="slides/slide202.xml"/><Relationship Id="rId205" Type="http://schemas.openxmlformats.org/officeDocument/2006/relationships/slide" Target="slides/slide203.xml"/><Relationship Id="rId206" Type="http://schemas.openxmlformats.org/officeDocument/2006/relationships/slide" Target="slides/slide204.xml"/><Relationship Id="rId207" Type="http://schemas.openxmlformats.org/officeDocument/2006/relationships/slide" Target="slides/slide205.xml"/><Relationship Id="rId208" Type="http://schemas.openxmlformats.org/officeDocument/2006/relationships/slide" Target="slides/slide206.xml"/><Relationship Id="rId209" Type="http://schemas.openxmlformats.org/officeDocument/2006/relationships/slide" Target="slides/slide207.xml"/><Relationship Id="rId265" Type="http://schemas.openxmlformats.org/officeDocument/2006/relationships/slide" Target="slides/slide263.xml"/><Relationship Id="rId266" Type="http://schemas.openxmlformats.org/officeDocument/2006/relationships/slide" Target="slides/slide264.xml"/><Relationship Id="rId267" Type="http://schemas.openxmlformats.org/officeDocument/2006/relationships/slide" Target="slides/slide265.xml"/><Relationship Id="rId268" Type="http://schemas.openxmlformats.org/officeDocument/2006/relationships/slide" Target="slides/slide266.xml"/><Relationship Id="rId269" Type="http://schemas.openxmlformats.org/officeDocument/2006/relationships/slide" Target="slides/slide26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180" Type="http://schemas.openxmlformats.org/officeDocument/2006/relationships/slide" Target="slides/slide178.xml"/><Relationship Id="rId181" Type="http://schemas.openxmlformats.org/officeDocument/2006/relationships/slide" Target="slides/slide179.xml"/><Relationship Id="rId182" Type="http://schemas.openxmlformats.org/officeDocument/2006/relationships/slide" Target="slides/slide180.xml"/><Relationship Id="rId183" Type="http://schemas.openxmlformats.org/officeDocument/2006/relationships/slide" Target="slides/slide181.xml"/><Relationship Id="rId184" Type="http://schemas.openxmlformats.org/officeDocument/2006/relationships/slide" Target="slides/slide182.xml"/><Relationship Id="rId185" Type="http://schemas.openxmlformats.org/officeDocument/2006/relationships/slide" Target="slides/slide183.xml"/><Relationship Id="rId186" Type="http://schemas.openxmlformats.org/officeDocument/2006/relationships/slide" Target="slides/slide184.xml"/><Relationship Id="rId187" Type="http://schemas.openxmlformats.org/officeDocument/2006/relationships/slide" Target="slides/slide185.xml"/><Relationship Id="rId188" Type="http://schemas.openxmlformats.org/officeDocument/2006/relationships/slide" Target="slides/slide186.xml"/><Relationship Id="rId189" Type="http://schemas.openxmlformats.org/officeDocument/2006/relationships/slide" Target="slides/slide187.xml"/><Relationship Id="rId270" Type="http://schemas.openxmlformats.org/officeDocument/2006/relationships/slide" Target="slides/slide26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271" Type="http://schemas.openxmlformats.org/officeDocument/2006/relationships/slide" Target="slides/slide269.xml"/><Relationship Id="rId272" Type="http://schemas.openxmlformats.org/officeDocument/2006/relationships/slide" Target="slides/slide270.xml"/><Relationship Id="rId273" Type="http://schemas.openxmlformats.org/officeDocument/2006/relationships/slide" Target="slides/slide271.xml"/><Relationship Id="rId274" Type="http://schemas.openxmlformats.org/officeDocument/2006/relationships/slide" Target="slides/slide272.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210" Type="http://schemas.openxmlformats.org/officeDocument/2006/relationships/slide" Target="slides/slide208.xml"/><Relationship Id="rId211" Type="http://schemas.openxmlformats.org/officeDocument/2006/relationships/slide" Target="slides/slide209.xml"/><Relationship Id="rId212" Type="http://schemas.openxmlformats.org/officeDocument/2006/relationships/slide" Target="slides/slide210.xml"/><Relationship Id="rId213" Type="http://schemas.openxmlformats.org/officeDocument/2006/relationships/slide" Target="slides/slide211.xml"/><Relationship Id="rId214" Type="http://schemas.openxmlformats.org/officeDocument/2006/relationships/slide" Target="slides/slide212.xml"/><Relationship Id="rId215" Type="http://schemas.openxmlformats.org/officeDocument/2006/relationships/slide" Target="slides/slide213.xml"/><Relationship Id="rId216" Type="http://schemas.openxmlformats.org/officeDocument/2006/relationships/slide" Target="slides/slide214.xml"/><Relationship Id="rId217" Type="http://schemas.openxmlformats.org/officeDocument/2006/relationships/slide" Target="slides/slide215.xml"/><Relationship Id="rId218" Type="http://schemas.openxmlformats.org/officeDocument/2006/relationships/slide" Target="slides/slide216.xml"/><Relationship Id="rId219" Type="http://schemas.openxmlformats.org/officeDocument/2006/relationships/slide" Target="slides/slide217.xml"/><Relationship Id="rId275" Type="http://schemas.openxmlformats.org/officeDocument/2006/relationships/slide" Target="slides/slide273.xml"/><Relationship Id="rId276" Type="http://schemas.openxmlformats.org/officeDocument/2006/relationships/slide" Target="slides/slide274.xml"/><Relationship Id="rId277" Type="http://schemas.openxmlformats.org/officeDocument/2006/relationships/slide" Target="slides/slide275.xml"/><Relationship Id="rId278" Type="http://schemas.openxmlformats.org/officeDocument/2006/relationships/slide" Target="slides/slide276.xml"/><Relationship Id="rId279" Type="http://schemas.openxmlformats.org/officeDocument/2006/relationships/slide" Target="slides/slide277.xml"/><Relationship Id="rId300" Type="http://schemas.openxmlformats.org/officeDocument/2006/relationships/slide" Target="slides/slide298.xml"/><Relationship Id="rId301" Type="http://schemas.openxmlformats.org/officeDocument/2006/relationships/slide" Target="slides/slide299.xml"/><Relationship Id="rId302" Type="http://schemas.openxmlformats.org/officeDocument/2006/relationships/slide" Target="slides/slide300.xml"/><Relationship Id="rId303" Type="http://schemas.openxmlformats.org/officeDocument/2006/relationships/slide" Target="slides/slide301.xml"/><Relationship Id="rId304" Type="http://schemas.openxmlformats.org/officeDocument/2006/relationships/slide" Target="slides/slide302.xml"/><Relationship Id="rId305" Type="http://schemas.openxmlformats.org/officeDocument/2006/relationships/slide" Target="slides/slide303.xml"/><Relationship Id="rId306" Type="http://schemas.openxmlformats.org/officeDocument/2006/relationships/slide" Target="slides/slide304.xml"/><Relationship Id="rId307" Type="http://schemas.openxmlformats.org/officeDocument/2006/relationships/slide" Target="slides/slide305.xml"/><Relationship Id="rId308" Type="http://schemas.openxmlformats.org/officeDocument/2006/relationships/notesMaster" Target="notesMasters/notesMaster1.xml"/><Relationship Id="rId309" Type="http://schemas.openxmlformats.org/officeDocument/2006/relationships/commentAuthors" Target="commentAuthors.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90" Type="http://schemas.openxmlformats.org/officeDocument/2006/relationships/slide" Target="slides/slide188.xml"/><Relationship Id="rId191" Type="http://schemas.openxmlformats.org/officeDocument/2006/relationships/slide" Target="slides/slide189.xml"/><Relationship Id="rId192" Type="http://schemas.openxmlformats.org/officeDocument/2006/relationships/slide" Target="slides/slide190.xml"/><Relationship Id="rId193" Type="http://schemas.openxmlformats.org/officeDocument/2006/relationships/slide" Target="slides/slide191.xml"/><Relationship Id="rId194" Type="http://schemas.openxmlformats.org/officeDocument/2006/relationships/slide" Target="slides/slide192.xml"/><Relationship Id="rId195" Type="http://schemas.openxmlformats.org/officeDocument/2006/relationships/slide" Target="slides/slide193.xml"/><Relationship Id="rId196" Type="http://schemas.openxmlformats.org/officeDocument/2006/relationships/slide" Target="slides/slide194.xml"/><Relationship Id="rId197" Type="http://schemas.openxmlformats.org/officeDocument/2006/relationships/slide" Target="slides/slide195.xml"/><Relationship Id="rId198" Type="http://schemas.openxmlformats.org/officeDocument/2006/relationships/slide" Target="slides/slide196.xml"/><Relationship Id="rId199" Type="http://schemas.openxmlformats.org/officeDocument/2006/relationships/slide" Target="slides/slide197.xml"/><Relationship Id="rId280" Type="http://schemas.openxmlformats.org/officeDocument/2006/relationships/slide" Target="slides/slide278.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81" Type="http://schemas.openxmlformats.org/officeDocument/2006/relationships/slide" Target="slides/slide279.xml"/><Relationship Id="rId282" Type="http://schemas.openxmlformats.org/officeDocument/2006/relationships/slide" Target="slides/slide280.xml"/><Relationship Id="rId283" Type="http://schemas.openxmlformats.org/officeDocument/2006/relationships/slide" Target="slides/slide281.xml"/><Relationship Id="rId284" Type="http://schemas.openxmlformats.org/officeDocument/2006/relationships/slide" Target="slides/slide282.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220" Type="http://schemas.openxmlformats.org/officeDocument/2006/relationships/slide" Target="slides/slide218.xml"/><Relationship Id="rId221" Type="http://schemas.openxmlformats.org/officeDocument/2006/relationships/slide" Target="slides/slide219.xml"/><Relationship Id="rId222" Type="http://schemas.openxmlformats.org/officeDocument/2006/relationships/slide" Target="slides/slide220.xml"/><Relationship Id="rId223" Type="http://schemas.openxmlformats.org/officeDocument/2006/relationships/slide" Target="slides/slide221.xml"/><Relationship Id="rId224" Type="http://schemas.openxmlformats.org/officeDocument/2006/relationships/slide" Target="slides/slide222.xml"/><Relationship Id="rId225" Type="http://schemas.openxmlformats.org/officeDocument/2006/relationships/slide" Target="slides/slide223.xml"/><Relationship Id="rId226" Type="http://schemas.openxmlformats.org/officeDocument/2006/relationships/slide" Target="slides/slide224.xml"/><Relationship Id="rId227" Type="http://schemas.openxmlformats.org/officeDocument/2006/relationships/slide" Target="slides/slide225.xml"/><Relationship Id="rId228" Type="http://schemas.openxmlformats.org/officeDocument/2006/relationships/slide" Target="slides/slide226.xml"/><Relationship Id="rId229" Type="http://schemas.openxmlformats.org/officeDocument/2006/relationships/slide" Target="slides/slide227.xml"/><Relationship Id="rId134" Type="http://schemas.openxmlformats.org/officeDocument/2006/relationships/slide" Target="slides/slide132.xml"/><Relationship Id="rId135" Type="http://schemas.openxmlformats.org/officeDocument/2006/relationships/slide" Target="slides/slide133.xml"/><Relationship Id="rId136" Type="http://schemas.openxmlformats.org/officeDocument/2006/relationships/slide" Target="slides/slide134.xml"/><Relationship Id="rId137" Type="http://schemas.openxmlformats.org/officeDocument/2006/relationships/slide" Target="slides/slide135.xml"/><Relationship Id="rId138" Type="http://schemas.openxmlformats.org/officeDocument/2006/relationships/slide" Target="slides/slide136.xml"/><Relationship Id="rId139" Type="http://schemas.openxmlformats.org/officeDocument/2006/relationships/slide" Target="slides/slide137.xml"/><Relationship Id="rId285" Type="http://schemas.openxmlformats.org/officeDocument/2006/relationships/slide" Target="slides/slide283.xml"/><Relationship Id="rId286" Type="http://schemas.openxmlformats.org/officeDocument/2006/relationships/slide" Target="slides/slide284.xml"/><Relationship Id="rId287" Type="http://schemas.openxmlformats.org/officeDocument/2006/relationships/slide" Target="slides/slide285.xml"/><Relationship Id="rId288" Type="http://schemas.openxmlformats.org/officeDocument/2006/relationships/slide" Target="slides/slide286.xml"/><Relationship Id="rId289" Type="http://schemas.openxmlformats.org/officeDocument/2006/relationships/slide" Target="slides/slide287.xml"/><Relationship Id="rId310" Type="http://schemas.openxmlformats.org/officeDocument/2006/relationships/presProps" Target="presProps.xml"/><Relationship Id="rId311" Type="http://schemas.openxmlformats.org/officeDocument/2006/relationships/viewProps" Target="viewProps.xml"/><Relationship Id="rId312" Type="http://schemas.openxmlformats.org/officeDocument/2006/relationships/theme" Target="theme/theme1.xml"/><Relationship Id="rId313" Type="http://schemas.openxmlformats.org/officeDocument/2006/relationships/tableStyles" Target="tableStyles.xml"/><Relationship Id="rId290" Type="http://schemas.openxmlformats.org/officeDocument/2006/relationships/slide" Target="slides/slide288.xml"/><Relationship Id="rId291" Type="http://schemas.openxmlformats.org/officeDocument/2006/relationships/slide" Target="slides/slide289.xml"/><Relationship Id="rId292" Type="http://schemas.openxmlformats.org/officeDocument/2006/relationships/slide" Target="slides/slide290.xml"/><Relationship Id="rId293" Type="http://schemas.openxmlformats.org/officeDocument/2006/relationships/slide" Target="slides/slide291.xml"/><Relationship Id="rId294" Type="http://schemas.openxmlformats.org/officeDocument/2006/relationships/slide" Target="slides/slide292.xml"/><Relationship Id="rId295" Type="http://schemas.openxmlformats.org/officeDocument/2006/relationships/slide" Target="slides/slide293.xml"/><Relationship Id="rId296" Type="http://schemas.openxmlformats.org/officeDocument/2006/relationships/slide" Target="slides/slide294.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297" Type="http://schemas.openxmlformats.org/officeDocument/2006/relationships/slide" Target="slides/slide295.xml"/><Relationship Id="rId298" Type="http://schemas.openxmlformats.org/officeDocument/2006/relationships/slide" Target="slides/slide296.xml"/><Relationship Id="rId299" Type="http://schemas.openxmlformats.org/officeDocument/2006/relationships/slide" Target="slides/slide297.xml"/><Relationship Id="rId140" Type="http://schemas.openxmlformats.org/officeDocument/2006/relationships/slide" Target="slides/slide138.xml"/><Relationship Id="rId141" Type="http://schemas.openxmlformats.org/officeDocument/2006/relationships/slide" Target="slides/slide139.xml"/><Relationship Id="rId142" Type="http://schemas.openxmlformats.org/officeDocument/2006/relationships/slide" Target="slides/slide140.xml"/><Relationship Id="rId143" Type="http://schemas.openxmlformats.org/officeDocument/2006/relationships/slide" Target="slides/slide141.xml"/><Relationship Id="rId144" Type="http://schemas.openxmlformats.org/officeDocument/2006/relationships/slide" Target="slides/slide142.xml"/><Relationship Id="rId145" Type="http://schemas.openxmlformats.org/officeDocument/2006/relationships/slide" Target="slides/slide143.xml"/><Relationship Id="rId146" Type="http://schemas.openxmlformats.org/officeDocument/2006/relationships/slide" Target="slides/slide144.xml"/><Relationship Id="rId147" Type="http://schemas.openxmlformats.org/officeDocument/2006/relationships/slide" Target="slides/slide145.xml"/><Relationship Id="rId148" Type="http://schemas.openxmlformats.org/officeDocument/2006/relationships/slide" Target="slides/slide146.xml"/><Relationship Id="rId149" Type="http://schemas.openxmlformats.org/officeDocument/2006/relationships/slide" Target="slides/slide147.xml"/><Relationship Id="rId230" Type="http://schemas.openxmlformats.org/officeDocument/2006/relationships/slide" Target="slides/slide228.xml"/><Relationship Id="rId231" Type="http://schemas.openxmlformats.org/officeDocument/2006/relationships/slide" Target="slides/slide229.xml"/><Relationship Id="rId232" Type="http://schemas.openxmlformats.org/officeDocument/2006/relationships/slide" Target="slides/slide230.xml"/><Relationship Id="rId233" Type="http://schemas.openxmlformats.org/officeDocument/2006/relationships/slide" Target="slides/slide231.xml"/><Relationship Id="rId234" Type="http://schemas.openxmlformats.org/officeDocument/2006/relationships/slide" Target="slides/slide232.xml"/><Relationship Id="rId235" Type="http://schemas.openxmlformats.org/officeDocument/2006/relationships/slide" Target="slides/slide233.xml"/><Relationship Id="rId236" Type="http://schemas.openxmlformats.org/officeDocument/2006/relationships/slide" Target="slides/slide234.xml"/><Relationship Id="rId237" Type="http://schemas.openxmlformats.org/officeDocument/2006/relationships/slide" Target="slides/slide235.xml"/><Relationship Id="rId238" Type="http://schemas.openxmlformats.org/officeDocument/2006/relationships/slide" Target="slides/slide236.xml"/><Relationship Id="rId239" Type="http://schemas.openxmlformats.org/officeDocument/2006/relationships/slide" Target="slides/slide2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50" Type="http://schemas.openxmlformats.org/officeDocument/2006/relationships/slide" Target="slides/slide148.xml"/><Relationship Id="rId151" Type="http://schemas.openxmlformats.org/officeDocument/2006/relationships/slide" Target="slides/slide149.xml"/><Relationship Id="rId152" Type="http://schemas.openxmlformats.org/officeDocument/2006/relationships/slide" Target="slides/slide150.xml"/><Relationship Id="rId153" Type="http://schemas.openxmlformats.org/officeDocument/2006/relationships/slide" Target="slides/slide151.xml"/><Relationship Id="rId154" Type="http://schemas.openxmlformats.org/officeDocument/2006/relationships/slide" Target="slides/slide152.xml"/><Relationship Id="rId155" Type="http://schemas.openxmlformats.org/officeDocument/2006/relationships/slide" Target="slides/slide153.xml"/><Relationship Id="rId156" Type="http://schemas.openxmlformats.org/officeDocument/2006/relationships/slide" Target="slides/slide154.xml"/><Relationship Id="rId157" Type="http://schemas.openxmlformats.org/officeDocument/2006/relationships/slide" Target="slides/slide155.xml"/><Relationship Id="rId158" Type="http://schemas.openxmlformats.org/officeDocument/2006/relationships/slide" Target="slides/slide156.xml"/><Relationship Id="rId159" Type="http://schemas.openxmlformats.org/officeDocument/2006/relationships/slide" Target="slides/slide157.xml"/><Relationship Id="rId240" Type="http://schemas.openxmlformats.org/officeDocument/2006/relationships/slide" Target="slides/slide238.xml"/><Relationship Id="rId241" Type="http://schemas.openxmlformats.org/officeDocument/2006/relationships/slide" Target="slides/slide239.xml"/><Relationship Id="rId242" Type="http://schemas.openxmlformats.org/officeDocument/2006/relationships/slide" Target="slides/slide240.xml"/><Relationship Id="rId243" Type="http://schemas.openxmlformats.org/officeDocument/2006/relationships/slide" Target="slides/slide241.xml"/><Relationship Id="rId244" Type="http://schemas.openxmlformats.org/officeDocument/2006/relationships/slide" Target="slides/slide242.xml"/><Relationship Id="rId245" Type="http://schemas.openxmlformats.org/officeDocument/2006/relationships/slide" Target="slides/slide243.xml"/><Relationship Id="rId246" Type="http://schemas.openxmlformats.org/officeDocument/2006/relationships/slide" Target="slides/slide244.xml"/><Relationship Id="rId247" Type="http://schemas.openxmlformats.org/officeDocument/2006/relationships/slide" Target="slides/slide245.xml"/><Relationship Id="rId248" Type="http://schemas.openxmlformats.org/officeDocument/2006/relationships/slide" Target="slides/slide246.xml"/><Relationship Id="rId249" Type="http://schemas.openxmlformats.org/officeDocument/2006/relationships/slide" Target="slides/slide2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60" Type="http://schemas.openxmlformats.org/officeDocument/2006/relationships/slide" Target="slides/slide158.xml"/><Relationship Id="rId161" Type="http://schemas.openxmlformats.org/officeDocument/2006/relationships/slide" Target="slides/slide159.xml"/><Relationship Id="rId162" Type="http://schemas.openxmlformats.org/officeDocument/2006/relationships/slide" Target="slides/slide160.xml"/><Relationship Id="rId163" Type="http://schemas.openxmlformats.org/officeDocument/2006/relationships/slide" Target="slides/slide161.xml"/><Relationship Id="rId164" Type="http://schemas.openxmlformats.org/officeDocument/2006/relationships/slide" Target="slides/slide162.xml"/><Relationship Id="rId165" Type="http://schemas.openxmlformats.org/officeDocument/2006/relationships/slide" Target="slides/slide163.xml"/><Relationship Id="rId166" Type="http://schemas.openxmlformats.org/officeDocument/2006/relationships/slide" Target="slides/slide164.xml"/><Relationship Id="rId167" Type="http://schemas.openxmlformats.org/officeDocument/2006/relationships/slide" Target="slides/slide165.xml"/><Relationship Id="rId168" Type="http://schemas.openxmlformats.org/officeDocument/2006/relationships/slide" Target="slides/slide166.xml"/><Relationship Id="rId169" Type="http://schemas.openxmlformats.org/officeDocument/2006/relationships/slide" Target="slides/slide167.xml"/><Relationship Id="rId250" Type="http://schemas.openxmlformats.org/officeDocument/2006/relationships/slide" Target="slides/slide248.xml"/><Relationship Id="rId251" Type="http://schemas.openxmlformats.org/officeDocument/2006/relationships/slide" Target="slides/slide249.xml"/><Relationship Id="rId252" Type="http://schemas.openxmlformats.org/officeDocument/2006/relationships/slide" Target="slides/slide250.xml"/><Relationship Id="rId253" Type="http://schemas.openxmlformats.org/officeDocument/2006/relationships/slide" Target="slides/slide251.xml"/><Relationship Id="rId254" Type="http://schemas.openxmlformats.org/officeDocument/2006/relationships/slide" Target="slides/slide252.xml"/><Relationship Id="rId255" Type="http://schemas.openxmlformats.org/officeDocument/2006/relationships/slide" Target="slides/slide253.xml"/><Relationship Id="rId256" Type="http://schemas.openxmlformats.org/officeDocument/2006/relationships/slide" Target="slides/slide254.xml"/><Relationship Id="rId257" Type="http://schemas.openxmlformats.org/officeDocument/2006/relationships/slide" Target="slides/slide255.xml"/><Relationship Id="rId258" Type="http://schemas.openxmlformats.org/officeDocument/2006/relationships/slide" Target="slides/slide256.xml"/><Relationship Id="rId259" Type="http://schemas.openxmlformats.org/officeDocument/2006/relationships/slide" Target="slides/slide257.xml"/><Relationship Id="rId100" Type="http://schemas.openxmlformats.org/officeDocument/2006/relationships/slide" Target="slides/slide98.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3-17T16:33:20.303" idx="1">
    <p:pos x="144" y="579"/>
    <p:text>Operating conditions</p:text>
  </p:cm>
  <p:cm authorId="1" dt="2021-03-18T08:34:10.347" idx="1">
    <p:pos x="2901" y="2530"/>
    <p:text>C. Fügen, M. Kolss, M. Paulik, and A. Waibel, “Open domain speech translation: from seminars and speeches to lectures,” in Proc. TC-STAR Workshop
Speech-to-Speech Translation, Barcelona, Spain, 2006, pp. 81–86.</p:text>
  </p:cm>
</p:cmLst>
</file>

<file path=ppt/comments/comment10.xml><?xml version="1.0" encoding="utf-8"?>
<p:cmLst xmlns:a="http://schemas.openxmlformats.org/drawingml/2006/main" xmlns:r="http://schemas.openxmlformats.org/officeDocument/2006/relationships" xmlns:p="http://schemas.openxmlformats.org/presentationml/2006/main">
  <p:cm authorId="1" dt="2021-03-15T13:26:23.425" idx="8">
    <p:pos x="196" y="725"/>
    <p:text>Definition (1)?</p:text>
  </p:cm>
</p:cmLst>
</file>

<file path=ppt/comments/comment11.xml><?xml version="1.0" encoding="utf-8"?>
<p:cmLst xmlns:a="http://schemas.openxmlformats.org/drawingml/2006/main" xmlns:r="http://schemas.openxmlformats.org/officeDocument/2006/relationships" xmlns:p="http://schemas.openxmlformats.org/presentationml/2006/main">
  <p:cm authorId="3" dt="2021-03-09T21:18:01.869" idx="4">
    <p:pos x="6000" y="0"/>
    <p:text>Would the multi-task section be the right place to introduce CTC loss? I feel like it might be and I've just noticed it's not described yet</p:text>
  </p:cm>
</p:cmLst>
</file>

<file path=ppt/comments/comment12.xml><?xml version="1.0" encoding="utf-8"?>
<p:cmLst xmlns:a="http://schemas.openxmlformats.org/drawingml/2006/main" xmlns:r="http://schemas.openxmlformats.org/officeDocument/2006/relationships" xmlns:p="http://schemas.openxmlformats.org/presentationml/2006/main">
  <p:cm authorId="1" dt="2021-03-18T13:30:44.903" idx="15">
    <p:pos x="111" y="1987"/>
    <p:text>children, vocally impared or transgender individuals</p:text>
  </p:cm>
</p:cmLst>
</file>

<file path=ppt/comments/comment13.xml><?xml version="1.0" encoding="utf-8"?>
<p:cmLst xmlns:a="http://schemas.openxmlformats.org/drawingml/2006/main" xmlns:r="http://schemas.openxmlformats.org/officeDocument/2006/relationships" xmlns:p="http://schemas.openxmlformats.org/presentationml/2006/main">
  <p:cm authorId="1" dt="2021-03-18T13:39:48.296" idx="16">
    <p:pos x="196" y="1515"/>
    <p:text>different strategies...</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1-03-17T16:35:33.179" idx="2">
    <p:pos x="1128" y="385"/>
    <p:text>2005-2013: first ST corpora</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21-03-15T12:58:20.668" idx="2">
    <p:pos x="4129" y="2794"/>
    <p:text>Should we uniform the size of citations? Also, as commented at slide#20, shouldn't we try to avoid very small text?</p:text>
  </p:cm>
</p:cmLst>
</file>

<file path=ppt/comments/comment4.xml><?xml version="1.0" encoding="utf-8"?>
<p:cmLst xmlns:a="http://schemas.openxmlformats.org/drawingml/2006/main" xmlns:r="http://schemas.openxmlformats.org/officeDocument/2006/relationships" xmlns:p="http://schemas.openxmlformats.org/presentationml/2006/main">
  <p:cm authorId="2" dt="2021-03-16T18:43:39.249" idx="1">
    <p:pos x="3068" y="2586"/>
    <p:text>@elizabeth.salesky@gmail.com: What do you mean with this?
_Reassigned to Liz Salesky_</p:text>
  </p:cm>
  <p:cm authorId="3" dt="2021-03-16T18:43:39.249" idx="1">
    <p:pos x="3068" y="2586"/>
    <p:text>Lattices are designed to help reduce error propagation, but, it's still a cascade, and errors can still propagate here</p:text>
  </p:cm>
</p:cmLst>
</file>

<file path=ppt/comments/comment5.xml><?xml version="1.0" encoding="utf-8"?>
<p:cmLst xmlns:a="http://schemas.openxmlformats.org/drawingml/2006/main" xmlns:r="http://schemas.openxmlformats.org/officeDocument/2006/relationships" xmlns:p="http://schemas.openxmlformats.org/presentationml/2006/main">
  <p:cm authorId="2" dt="2021-03-16T18:31:26.480" idx="2">
    <p:pos x="254" y="790"/>
    <p:text>What do you mean with the format. I think we are yousing (author etal, year). You mean also color and font?</p:text>
  </p:cm>
  <p:cm authorId="1" dt="2021-03-17T13:06:58.514" idx="4">
    <p:pos x="254" y="790"/>
    <p:text>Yes</p:text>
  </p:cm>
  <p:cm authorId="1" dt="2021-03-17T15:46:06.420" idx="3">
    <p:pos x="254" y="790"/>
    <p:text>I think that we should end up with a shared format for citations, homogeneous and visible throughout the tutorial</p:text>
  </p:cm>
  <p:cm authorId="2" dt="2021-03-17T15:46:06.420" idx="3">
    <p:pos x="254" y="790"/>
    <p:text>You have suggestions?</p:text>
  </p:cm>
</p:cmLst>
</file>

<file path=ppt/comments/comment6.xml><?xml version="1.0" encoding="utf-8"?>
<p:cmLst xmlns:a="http://schemas.openxmlformats.org/drawingml/2006/main" xmlns:r="http://schemas.openxmlformats.org/officeDocument/2006/relationships" xmlns:p="http://schemas.openxmlformats.org/presentationml/2006/main">
  <p:cm authorId="1" dt="2021-03-15T13:13:37.251" idx="6">
    <p:pos x="196" y="825"/>
    <p:text>Add references?</p:text>
  </p:cm>
  <p:cm authorId="1" dt="2021-03-17T15:48:25.066" idx="5">
    <p:pos x="196" y="725"/>
    <p:text>Problem: how to cope with ST data scarcity?</p:text>
  </p:cm>
  <p:cm authorId="2" dt="2021-03-17T15:48:25.066" idx="4">
    <p:pos x="196" y="725"/>
    <p:text>I think here it is more the variablity of audio. There are many ways how to pronouce words</p:text>
  </p:cm>
</p:cmLst>
</file>

<file path=ppt/comments/comment7.xml><?xml version="1.0" encoding="utf-8"?>
<p:cmLst xmlns:a="http://schemas.openxmlformats.org/drawingml/2006/main" xmlns:r="http://schemas.openxmlformats.org/officeDocument/2006/relationships" xmlns:p="http://schemas.openxmlformats.org/presentationml/2006/main">
  <p:cm authorId="3" dt="2021-03-12T17:01:59.681" idx="2">
    <p:pos x="6000" y="0"/>
    <p:text>It hopefully will be clearer with audio -- this should just be a summary of challenges mentioned on previous slide. I can try explaining it to you and see if you have any suggestions?</p:text>
  </p:cm>
  <p:cm authorId="2" dt="2021-03-14T11:11:17.692" idx="6">
    <p:pos x="6000" y="0"/>
    <p:text>Can we shortly talk about this tomorrow. If I see it now, maybe there is some overlap between the last section and it might be good to sync</p:text>
  </p:cm>
  <p:cm authorId="2" dt="2021-03-14T11:31:54.396" idx="5">
    <p:pos x="6000" y="0"/>
    <p:text>For the slide the connection to the other slides is unclear to me. But maybe you will explain in the audio</p:text>
  </p:cm>
  <p:cm authorId="3" dt="2021-03-14T11:31:54.396" idx="3">
    <p:pos x="6000" y="0"/>
    <p:text>Sure sounds good!</p:text>
  </p:cm>
</p:cmLst>
</file>

<file path=ppt/comments/comment8.xml><?xml version="1.0" encoding="utf-8"?>
<p:cmLst xmlns:a="http://schemas.openxmlformats.org/drawingml/2006/main" xmlns:r="http://schemas.openxmlformats.org/officeDocument/2006/relationships" xmlns:p="http://schemas.openxmlformats.org/presentationml/2006/main">
  <p:cm authorId="2" dt="2021-03-16T19:05:32.669" idx="7">
    <p:pos x="3279" y="2007"/>
    <p:text>@elizabeth.salesky@gmail.com An image for this would be really nice
_Assigned to Liz Salesky_</p:text>
  </p:cm>
</p:cmLst>
</file>

<file path=ppt/comments/comment9.xml><?xml version="1.0" encoding="utf-8"?>
<p:cmLst xmlns:a="http://schemas.openxmlformats.org/drawingml/2006/main" xmlns:r="http://schemas.openxmlformats.org/officeDocument/2006/relationships" xmlns:p="http://schemas.openxmlformats.org/presentationml/2006/main">
  <p:cm authorId="1" dt="2021-03-15T13:26:23.425" idx="7">
    <p:pos x="196" y="725"/>
    <p:text>Definition (1)?</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0.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4.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7.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8.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0.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1.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2.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3.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4.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5.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6.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7.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8.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0.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1.xml"/></Relationships>
</file>

<file path=ppt/notesSlides/_rels/notesSlide2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2.xml"/></Relationships>
</file>

<file path=ppt/notesSlides/_rels/notesSlide2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3.xml"/></Relationships>
</file>

<file path=ppt/notesSlides/_rels/notesSlide2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4.xml"/></Relationships>
</file>

<file path=ppt/notesSlides/_rels/notesSlide2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5.xml"/></Relationships>
</file>

<file path=ppt/notesSlides/_rels/notesSlide2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6.xml"/></Relationships>
</file>

<file path=ppt/notesSlides/_rels/notesSlide2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7.xml"/></Relationships>
</file>

<file path=ppt/notesSlides/_rels/notesSlide278.xml.rels><?xml version="1.0" encoding="UTF-8" standalone="yes"?>
<Relationships xmlns="http://schemas.openxmlformats.org/package/2006/relationships"><Relationship Id="rId3" Type="http://schemas.openxmlformats.org/officeDocument/2006/relationships/hyperlink" Target="https://en.wikipedia.org/wiki/Streaming_media" TargetMode="External"/><Relationship Id="rId4" Type="http://schemas.openxmlformats.org/officeDocument/2006/relationships/hyperlink" Target="https://en.wikipedia.org/wiki/Direct-to-consumer" TargetMode="External"/><Relationship Id="rId5" Type="http://schemas.openxmlformats.org/officeDocument/2006/relationships/hyperlink" Target="https://en.wikipedia.org/wiki/Internet" TargetMode="External"/><Relationship Id="rId1" Type="http://schemas.openxmlformats.org/officeDocument/2006/relationships/notesMaster" Target="../notesMasters/notesMaster1.xml"/><Relationship Id="rId2" Type="http://schemas.openxmlformats.org/officeDocument/2006/relationships/slide" Target="../slides/slide278.xml"/></Relationships>
</file>

<file path=ppt/notesSlides/_rels/notesSlide2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0.xml"/></Relationships>
</file>

<file path=ppt/notesSlides/_rels/notesSlide2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1.xml"/></Relationships>
</file>

<file path=ppt/notesSlides/_rels/notesSlide2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2.xml"/></Relationships>
</file>

<file path=ppt/notesSlides/_rels/notesSlide2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3.xml"/></Relationships>
</file>

<file path=ppt/notesSlides/_rels/notesSlide2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4.xml"/></Relationships>
</file>

<file path=ppt/notesSlides/_rels/notesSlide2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5.xml"/></Relationships>
</file>

<file path=ppt/notesSlides/_rels/notesSlide2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6.xml"/></Relationships>
</file>

<file path=ppt/notesSlides/_rels/notesSlide2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7.xml"/></Relationships>
</file>

<file path=ppt/notesSlides/_rels/notesSlide2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8.xml"/></Relationships>
</file>

<file path=ppt/notesSlides/_rels/notesSlide2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0.xml"/></Relationships>
</file>

<file path=ppt/notesSlides/_rels/notesSlide2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1.xml"/></Relationships>
</file>

<file path=ppt/notesSlides/_rels/notesSlide2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2.xml"/></Relationships>
</file>

<file path=ppt/notesSlides/_rels/notesSlide2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3.xml"/></Relationships>
</file>

<file path=ppt/notesSlides/_rels/notesSlide2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4.xml"/></Relationships>
</file>

<file path=ppt/notesSlides/_rels/notesSlide2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5.xml"/></Relationships>
</file>

<file path=ppt/notesSlides/_rels/notesSlide2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6.xml"/></Relationships>
</file>

<file path=ppt/notesSlides/_rels/notesSlide2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7.xml"/></Relationships>
</file>

<file path=ppt/notesSlides/_rels/notesSlide2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8.xml"/></Relationships>
</file>

<file path=ppt/notesSlides/_rels/notesSlide2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0.xml"/></Relationships>
</file>

<file path=ppt/notesSlides/_rels/notesSlide3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1.xml"/></Relationships>
</file>

<file path=ppt/notesSlides/_rels/notesSlide3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2.xml"/></Relationships>
</file>

<file path=ppt/notesSlides/_rels/notesSlide3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3.xml"/></Relationships>
</file>

<file path=ppt/notesSlides/_rels/notesSlide3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4.xml"/></Relationships>
</file>

<file path=ppt/notesSlides/_rels/notesSlide3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c6f9544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c6f9544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e3079666b_1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e3079666b_1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7"/>
        <p:cNvGrpSpPr/>
        <p:nvPr/>
      </p:nvGrpSpPr>
      <p:grpSpPr>
        <a:xfrm>
          <a:off x="0" y="0"/>
          <a:ext cx="0" cy="0"/>
          <a:chOff x="0" y="0"/>
          <a:chExt cx="0" cy="0"/>
        </a:xfrm>
      </p:grpSpPr>
      <p:sp>
        <p:nvSpPr>
          <p:cNvPr id="2238" name="Google Shape;2238;gbe72ec2836_2_6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9" name="Google Shape;2239;gbe72ec2836_2_6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be72ec2836_2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be72ec2836_2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be72ec2836_2_6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1" name="Google Shape;2261;gbe72ec2836_2_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6"/>
        <p:cNvGrpSpPr/>
        <p:nvPr/>
      </p:nvGrpSpPr>
      <p:grpSpPr>
        <a:xfrm>
          <a:off x="0" y="0"/>
          <a:ext cx="0" cy="0"/>
          <a:chOff x="0" y="0"/>
          <a:chExt cx="0" cy="0"/>
        </a:xfrm>
      </p:grpSpPr>
      <p:sp>
        <p:nvSpPr>
          <p:cNvPr id="2267" name="Google Shape;2267;gbe72ec2836_2_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8" name="Google Shape;2268;gbe72ec2836_2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4"/>
        <p:cNvGrpSpPr/>
        <p:nvPr/>
      </p:nvGrpSpPr>
      <p:grpSpPr>
        <a:xfrm>
          <a:off x="0" y="0"/>
          <a:ext cx="0" cy="0"/>
          <a:chOff x="0" y="0"/>
          <a:chExt cx="0" cy="0"/>
        </a:xfrm>
      </p:grpSpPr>
      <p:sp>
        <p:nvSpPr>
          <p:cNvPr id="2275" name="Google Shape;2275;gbe72ec2836_2_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6" name="Google Shape;2276;gbe72ec2836_2_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7"/>
        <p:cNvGrpSpPr/>
        <p:nvPr/>
      </p:nvGrpSpPr>
      <p:grpSpPr>
        <a:xfrm>
          <a:off x="0" y="0"/>
          <a:ext cx="0" cy="0"/>
          <a:chOff x="0" y="0"/>
          <a:chExt cx="0" cy="0"/>
        </a:xfrm>
      </p:grpSpPr>
      <p:sp>
        <p:nvSpPr>
          <p:cNvPr id="2288" name="Google Shape;2288;gbe72ec2836_2_6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9" name="Google Shape;2289;gbe72ec2836_2_6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4"/>
        <p:cNvGrpSpPr/>
        <p:nvPr/>
      </p:nvGrpSpPr>
      <p:grpSpPr>
        <a:xfrm>
          <a:off x="0" y="0"/>
          <a:ext cx="0" cy="0"/>
          <a:chOff x="0" y="0"/>
          <a:chExt cx="0" cy="0"/>
        </a:xfrm>
      </p:grpSpPr>
      <p:sp>
        <p:nvSpPr>
          <p:cNvPr id="2295" name="Google Shape;2295;gbe72ec2836_2_7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6" name="Google Shape;2296;gbe72ec2836_2_7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2"/>
        <p:cNvGrpSpPr/>
        <p:nvPr/>
      </p:nvGrpSpPr>
      <p:grpSpPr>
        <a:xfrm>
          <a:off x="0" y="0"/>
          <a:ext cx="0" cy="0"/>
          <a:chOff x="0" y="0"/>
          <a:chExt cx="0" cy="0"/>
        </a:xfrm>
      </p:grpSpPr>
      <p:sp>
        <p:nvSpPr>
          <p:cNvPr id="2303" name="Google Shape;2303;gbe72ec2836_2_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4" name="Google Shape;2304;gbe72ec2836_2_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8"/>
        <p:cNvGrpSpPr/>
        <p:nvPr/>
      </p:nvGrpSpPr>
      <p:grpSpPr>
        <a:xfrm>
          <a:off x="0" y="0"/>
          <a:ext cx="0" cy="0"/>
          <a:chOff x="0" y="0"/>
          <a:chExt cx="0" cy="0"/>
        </a:xfrm>
      </p:grpSpPr>
      <p:sp>
        <p:nvSpPr>
          <p:cNvPr id="2319" name="Google Shape;2319;gbe72ec2836_2_7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0" name="Google Shape;2320;gbe72ec2836_2_7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be72ec2836_2_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be72ec2836_2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be3079666b_1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be3079666b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 is a multi-faceted problem, whose complexity can depend on a number of factors.</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2"/>
        <p:cNvGrpSpPr/>
        <p:nvPr/>
      </p:nvGrpSpPr>
      <p:grpSpPr>
        <a:xfrm>
          <a:off x="0" y="0"/>
          <a:ext cx="0" cy="0"/>
          <a:chOff x="0" y="0"/>
          <a:chExt cx="0" cy="0"/>
        </a:xfrm>
      </p:grpSpPr>
      <p:sp>
        <p:nvSpPr>
          <p:cNvPr id="2343" name="Google Shape;2343;gbe72ec2836_2_7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4" name="Google Shape;2344;gbe72ec2836_2_7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1"/>
        <p:cNvGrpSpPr/>
        <p:nvPr/>
      </p:nvGrpSpPr>
      <p:grpSpPr>
        <a:xfrm>
          <a:off x="0" y="0"/>
          <a:ext cx="0" cy="0"/>
          <a:chOff x="0" y="0"/>
          <a:chExt cx="0" cy="0"/>
        </a:xfrm>
      </p:grpSpPr>
      <p:sp>
        <p:nvSpPr>
          <p:cNvPr id="2352" name="Google Shape;2352;gbe72ec2836_2_9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3" name="Google Shape;2353;gbe72ec2836_2_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0"/>
        <p:cNvGrpSpPr/>
        <p:nvPr/>
      </p:nvGrpSpPr>
      <p:grpSpPr>
        <a:xfrm>
          <a:off x="0" y="0"/>
          <a:ext cx="0" cy="0"/>
          <a:chOff x="0" y="0"/>
          <a:chExt cx="0" cy="0"/>
        </a:xfrm>
      </p:grpSpPr>
      <p:sp>
        <p:nvSpPr>
          <p:cNvPr id="2361" name="Google Shape;2361;gbe72ec2836_2_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2" name="Google Shape;2362;gbe72ec2836_2_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9"/>
        <p:cNvGrpSpPr/>
        <p:nvPr/>
      </p:nvGrpSpPr>
      <p:grpSpPr>
        <a:xfrm>
          <a:off x="0" y="0"/>
          <a:ext cx="0" cy="0"/>
          <a:chOff x="0" y="0"/>
          <a:chExt cx="0" cy="0"/>
        </a:xfrm>
      </p:grpSpPr>
      <p:sp>
        <p:nvSpPr>
          <p:cNvPr id="2370" name="Google Shape;2370;gbe72ec2836_2_9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1" name="Google Shape;2371;gbe72ec2836_2_9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7"/>
        <p:cNvGrpSpPr/>
        <p:nvPr/>
      </p:nvGrpSpPr>
      <p:grpSpPr>
        <a:xfrm>
          <a:off x="0" y="0"/>
          <a:ext cx="0" cy="0"/>
          <a:chOff x="0" y="0"/>
          <a:chExt cx="0" cy="0"/>
        </a:xfrm>
      </p:grpSpPr>
      <p:sp>
        <p:nvSpPr>
          <p:cNvPr id="2378" name="Google Shape;2378;gbbbfda76a2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9" name="Google Shape;2379;gbbbfda76a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4"/>
        <p:cNvGrpSpPr/>
        <p:nvPr/>
      </p:nvGrpSpPr>
      <p:grpSpPr>
        <a:xfrm>
          <a:off x="0" y="0"/>
          <a:ext cx="0" cy="0"/>
          <a:chOff x="0" y="0"/>
          <a:chExt cx="0" cy="0"/>
        </a:xfrm>
      </p:grpSpPr>
      <p:sp>
        <p:nvSpPr>
          <p:cNvPr id="2385" name="Google Shape;2385;gc54ed8072e_2_6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6" name="Google Shape;2386;gc54ed8072e_2_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0"/>
        <p:cNvGrpSpPr/>
        <p:nvPr/>
      </p:nvGrpSpPr>
      <p:grpSpPr>
        <a:xfrm>
          <a:off x="0" y="0"/>
          <a:ext cx="0" cy="0"/>
          <a:chOff x="0" y="0"/>
          <a:chExt cx="0" cy="0"/>
        </a:xfrm>
      </p:grpSpPr>
      <p:sp>
        <p:nvSpPr>
          <p:cNvPr id="2391" name="Google Shape;2391;gbe3079666b_1_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2" name="Google Shape;2392;gbe3079666b_1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Lots of PARALLEL data for MT and ASR</a:t>
            </a:r>
            <a:endParaRPr/>
          </a:p>
          <a:p>
            <a:pPr marL="0" lvl="0" indent="0" algn="l" rtl="0">
              <a:spcBef>
                <a:spcPts val="0"/>
              </a:spcBef>
              <a:spcAft>
                <a:spcPts val="0"/>
              </a:spcAft>
              <a:buNone/>
            </a:pPr>
            <a:r>
              <a:rPr lang="en"/>
              <a:t>Few resources featuring (audio, transcript, translation) alignment</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8"/>
        <p:cNvGrpSpPr/>
        <p:nvPr/>
      </p:nvGrpSpPr>
      <p:grpSpPr>
        <a:xfrm>
          <a:off x="0" y="0"/>
          <a:ext cx="0" cy="0"/>
          <a:chOff x="0" y="0"/>
          <a:chExt cx="0" cy="0"/>
        </a:xfrm>
      </p:grpSpPr>
      <p:sp>
        <p:nvSpPr>
          <p:cNvPr id="2429" name="Google Shape;2429;gbe3079666b_1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0" name="Google Shape;2430;gbe3079666b_1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Collecting them is costly!</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8"/>
        <p:cNvGrpSpPr/>
        <p:nvPr/>
      </p:nvGrpSpPr>
      <p:grpSpPr>
        <a:xfrm>
          <a:off x="0" y="0"/>
          <a:ext cx="0" cy="0"/>
          <a:chOff x="0" y="0"/>
          <a:chExt cx="0" cy="0"/>
        </a:xfrm>
      </p:grpSpPr>
      <p:sp>
        <p:nvSpPr>
          <p:cNvPr id="2469" name="Google Shape;2469;gc863ed9bc4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0" name="Google Shape;2470;gc863ed9bc4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Quite complete list</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5"/>
        <p:cNvGrpSpPr/>
        <p:nvPr/>
      </p:nvGrpSpPr>
      <p:grpSpPr>
        <a:xfrm>
          <a:off x="0" y="0"/>
          <a:ext cx="0" cy="0"/>
          <a:chOff x="0" y="0"/>
          <a:chExt cx="0" cy="0"/>
        </a:xfrm>
      </p:grpSpPr>
      <p:sp>
        <p:nvSpPr>
          <p:cNvPr id="2476" name="Google Shape;2476;gc863ed9bc4_1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7" name="Google Shape;2477;gc863ed9bc4_1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numbers are growing but still low</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c89f7cf286_1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c89f7cf286_1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Operating conditions 		1. offline/simult., 2. number of speakers, 3. audio quality</a:t>
            </a:r>
            <a:endParaRPr>
              <a:solidFill>
                <a:schemeClr val="dk1"/>
              </a:solidFill>
            </a:endParaRPr>
          </a:p>
          <a:p>
            <a:pPr marL="0" lvl="0" indent="0" algn="l" rtl="0">
              <a:spcBef>
                <a:spcPts val="0"/>
              </a:spcBef>
              <a:spcAft>
                <a:spcPts val="0"/>
              </a:spcAft>
              <a:buNone/>
            </a:pPr>
            <a:r>
              <a:rPr lang="en">
                <a:solidFill>
                  <a:schemeClr val="dk1"/>
                </a:solidFill>
              </a:rPr>
              <a:t>Domain and training data 	4. restricted/open, 5. resource-rich/under-resourced, 6. low/high speaker variety</a:t>
            </a:r>
            <a:endParaRPr>
              <a:solidFill>
                <a:schemeClr val="dk1"/>
              </a:solidFill>
            </a:endParaRPr>
          </a:p>
          <a:p>
            <a:pPr marL="0" lvl="0" indent="0" algn="l" rtl="0">
              <a:spcBef>
                <a:spcPts val="0"/>
              </a:spcBef>
              <a:spcAft>
                <a:spcPts val="0"/>
              </a:spcAft>
              <a:buNone/>
            </a:pPr>
            <a:r>
              <a:rPr lang="en">
                <a:solidFill>
                  <a:schemeClr val="dk1"/>
                </a:solidFill>
              </a:rPr>
              <a:t>Output type 			7. unconstr./const.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3"/>
        <p:cNvGrpSpPr/>
        <p:nvPr/>
      </p:nvGrpSpPr>
      <p:grpSpPr>
        <a:xfrm>
          <a:off x="0" y="0"/>
          <a:ext cx="0" cy="0"/>
          <a:chOff x="0" y="0"/>
          <a:chExt cx="0" cy="0"/>
        </a:xfrm>
      </p:grpSpPr>
      <p:sp>
        <p:nvSpPr>
          <p:cNvPr id="2484" name="Google Shape;2484;gc863ed9bc4_1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5" name="Google Shape;2485;gc863ed9bc4_1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Size is increasing: important to train data-hungry neural models</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1"/>
        <p:cNvGrpSpPr/>
        <p:nvPr/>
      </p:nvGrpSpPr>
      <p:grpSpPr>
        <a:xfrm>
          <a:off x="0" y="0"/>
          <a:ext cx="0" cy="0"/>
          <a:chOff x="0" y="0"/>
          <a:chExt cx="0" cy="0"/>
        </a:xfrm>
      </p:grpSpPr>
      <p:sp>
        <p:nvSpPr>
          <p:cNvPr id="2492" name="Google Shape;2492;gc863ed9bc4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3" name="Google Shape;2493;gc863ed9bc4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More languages: important to check portability of the approaches and serve more application scenarios</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9"/>
        <p:cNvGrpSpPr/>
        <p:nvPr/>
      </p:nvGrpSpPr>
      <p:grpSpPr>
        <a:xfrm>
          <a:off x="0" y="0"/>
          <a:ext cx="0" cy="0"/>
          <a:chOff x="0" y="0"/>
          <a:chExt cx="0" cy="0"/>
        </a:xfrm>
      </p:grpSpPr>
      <p:sp>
        <p:nvSpPr>
          <p:cNvPr id="2500" name="Google Shape;2500;gc863ed9bc4_1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1" name="Google Shape;2501;gc863ed9bc4_1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Non-English speech: again portability of the approaches, and testing on less resourced languages</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7"/>
        <p:cNvGrpSpPr/>
        <p:nvPr/>
      </p:nvGrpSpPr>
      <p:grpSpPr>
        <a:xfrm>
          <a:off x="0" y="0"/>
          <a:ext cx="0" cy="0"/>
          <a:chOff x="0" y="0"/>
          <a:chExt cx="0" cy="0"/>
        </a:xfrm>
      </p:grpSpPr>
      <p:sp>
        <p:nvSpPr>
          <p:cNvPr id="2508" name="Google Shape;2508;gc863ed9bc4_1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9" name="Google Shape;2509;gc863ed9bc4_1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Same segmentation: important, in the training phase, </a:t>
            </a:r>
            <a:r>
              <a:rPr lang="en" b="1" u="sng"/>
              <a:t>for knowledge transfer with multilingual approaches</a:t>
            </a:r>
            <a:endParaRPr b="1" u="sng"/>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5"/>
        <p:cNvGrpSpPr/>
        <p:nvPr/>
      </p:nvGrpSpPr>
      <p:grpSpPr>
        <a:xfrm>
          <a:off x="0" y="0"/>
          <a:ext cx="0" cy="0"/>
          <a:chOff x="0" y="0"/>
          <a:chExt cx="0" cy="0"/>
        </a:xfrm>
      </p:grpSpPr>
      <p:sp>
        <p:nvSpPr>
          <p:cNvPr id="2516" name="Google Shape;2516;gc863ed9bc4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7" name="Google Shape;2517;gc863ed9bc4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Common test data: </a:t>
            </a:r>
            <a:r>
              <a:rPr lang="en">
                <a:solidFill>
                  <a:schemeClr val="dk1"/>
                </a:solidFill>
              </a:rPr>
              <a:t>important, in the test phase, </a:t>
            </a:r>
            <a:r>
              <a:rPr lang="en" b="1" u="sng">
                <a:solidFill>
                  <a:schemeClr val="dk1"/>
                </a:solidFill>
              </a:rPr>
              <a:t>for fair cross-language performance comparisons</a:t>
            </a:r>
            <a:endParaRPr b="1" u="sng"/>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3"/>
        <p:cNvGrpSpPr/>
        <p:nvPr/>
      </p:nvGrpSpPr>
      <p:grpSpPr>
        <a:xfrm>
          <a:off x="0" y="0"/>
          <a:ext cx="0" cy="0"/>
          <a:chOff x="0" y="0"/>
          <a:chExt cx="0" cy="0"/>
        </a:xfrm>
      </p:grpSpPr>
      <p:sp>
        <p:nvSpPr>
          <p:cNvPr id="2524" name="Google Shape;2524;gc733ae5a14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5" name="Google Shape;2525;gc733ae5a1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9"/>
        <p:cNvGrpSpPr/>
        <p:nvPr/>
      </p:nvGrpSpPr>
      <p:grpSpPr>
        <a:xfrm>
          <a:off x="0" y="0"/>
          <a:ext cx="0" cy="0"/>
          <a:chOff x="0" y="0"/>
          <a:chExt cx="0" cy="0"/>
        </a:xfrm>
      </p:grpSpPr>
      <p:sp>
        <p:nvSpPr>
          <p:cNvPr id="2530" name="Google Shape;2530;gc733ae5a1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1" name="Google Shape;2531;gc733ae5a14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1"/>
        <p:cNvGrpSpPr/>
        <p:nvPr/>
      </p:nvGrpSpPr>
      <p:grpSpPr>
        <a:xfrm>
          <a:off x="0" y="0"/>
          <a:ext cx="0" cy="0"/>
          <a:chOff x="0" y="0"/>
          <a:chExt cx="0" cy="0"/>
        </a:xfrm>
      </p:grpSpPr>
      <p:sp>
        <p:nvSpPr>
          <p:cNvPr id="2562" name="Google Shape;2562;gc76f18cbb4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3" name="Google Shape;2563;gc76f18cbb4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8"/>
        <p:cNvGrpSpPr/>
        <p:nvPr/>
      </p:nvGrpSpPr>
      <p:grpSpPr>
        <a:xfrm>
          <a:off x="0" y="0"/>
          <a:ext cx="0" cy="0"/>
          <a:chOff x="0" y="0"/>
          <a:chExt cx="0" cy="0"/>
        </a:xfrm>
      </p:grpSpPr>
      <p:sp>
        <p:nvSpPr>
          <p:cNvPr id="2569" name="Google Shape;2569;gc89f7cf012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0" name="Google Shape;2570;gc89f7cf012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9"/>
        <p:cNvGrpSpPr/>
        <p:nvPr/>
      </p:nvGrpSpPr>
      <p:grpSpPr>
        <a:xfrm>
          <a:off x="0" y="0"/>
          <a:ext cx="0" cy="0"/>
          <a:chOff x="0" y="0"/>
          <a:chExt cx="0" cy="0"/>
        </a:xfrm>
      </p:grpSpPr>
      <p:sp>
        <p:nvSpPr>
          <p:cNvPr id="2590" name="Google Shape;2590;gc733ae5a14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591" name="Google Shape;2591;gc733ae5a14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c89f7cf286_1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c89f7cf286_1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Operating conditions 		1. offline/simult., 2. number of speakers, 3. audio quality</a:t>
            </a:r>
            <a:endParaRPr>
              <a:solidFill>
                <a:schemeClr val="dk1"/>
              </a:solidFill>
            </a:endParaRPr>
          </a:p>
          <a:p>
            <a:pPr marL="0" lvl="0" indent="0" algn="l" rtl="0">
              <a:spcBef>
                <a:spcPts val="0"/>
              </a:spcBef>
              <a:spcAft>
                <a:spcPts val="0"/>
              </a:spcAft>
              <a:buNone/>
            </a:pPr>
            <a:r>
              <a:rPr lang="en">
                <a:solidFill>
                  <a:schemeClr val="dk1"/>
                </a:solidFill>
              </a:rPr>
              <a:t>Domain and training data 	4. restricted/open, 5. resource-rich/under-resourced, 6. low/high speaker variety</a:t>
            </a:r>
            <a:endParaRPr>
              <a:solidFill>
                <a:schemeClr val="dk1"/>
              </a:solidFill>
            </a:endParaRPr>
          </a:p>
          <a:p>
            <a:pPr marL="0" lvl="0" indent="0" algn="l" rtl="0">
              <a:spcBef>
                <a:spcPts val="0"/>
              </a:spcBef>
              <a:spcAft>
                <a:spcPts val="0"/>
              </a:spcAft>
              <a:buNone/>
            </a:pPr>
            <a:r>
              <a:rPr lang="en">
                <a:solidFill>
                  <a:schemeClr val="dk1"/>
                </a:solidFill>
              </a:rPr>
              <a:t>Output type 			7. unconstr./const.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3"/>
        <p:cNvGrpSpPr/>
        <p:nvPr/>
      </p:nvGrpSpPr>
      <p:grpSpPr>
        <a:xfrm>
          <a:off x="0" y="0"/>
          <a:ext cx="0" cy="0"/>
          <a:chOff x="0" y="0"/>
          <a:chExt cx="0" cy="0"/>
        </a:xfrm>
      </p:grpSpPr>
      <p:sp>
        <p:nvSpPr>
          <p:cNvPr id="2614" name="Google Shape;2614;gc733ae5a14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615" name="Google Shape;2615;gc733ae5a14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7"/>
        <p:cNvGrpSpPr/>
        <p:nvPr/>
      </p:nvGrpSpPr>
      <p:grpSpPr>
        <a:xfrm>
          <a:off x="0" y="0"/>
          <a:ext cx="0" cy="0"/>
          <a:chOff x="0" y="0"/>
          <a:chExt cx="0" cy="0"/>
        </a:xfrm>
      </p:grpSpPr>
      <p:sp>
        <p:nvSpPr>
          <p:cNvPr id="2638" name="Google Shape;2638;gc733ae5a14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639" name="Google Shape;2639;gc733ae5a14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1"/>
        <p:cNvGrpSpPr/>
        <p:nvPr/>
      </p:nvGrpSpPr>
      <p:grpSpPr>
        <a:xfrm>
          <a:off x="0" y="0"/>
          <a:ext cx="0" cy="0"/>
          <a:chOff x="0" y="0"/>
          <a:chExt cx="0" cy="0"/>
        </a:xfrm>
      </p:grpSpPr>
      <p:sp>
        <p:nvSpPr>
          <p:cNvPr id="2662" name="Google Shape;2662;gc733ae5a14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663" name="Google Shape;2663;gc733ae5a14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7"/>
        <p:cNvGrpSpPr/>
        <p:nvPr/>
      </p:nvGrpSpPr>
      <p:grpSpPr>
        <a:xfrm>
          <a:off x="0" y="0"/>
          <a:ext cx="0" cy="0"/>
          <a:chOff x="0" y="0"/>
          <a:chExt cx="0" cy="0"/>
        </a:xfrm>
      </p:grpSpPr>
      <p:sp>
        <p:nvSpPr>
          <p:cNvPr id="2688" name="Google Shape;2688;gc54ed8072e_2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9" name="Google Shape;2689;gc54ed8072e_2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3"/>
        <p:cNvGrpSpPr/>
        <p:nvPr/>
      </p:nvGrpSpPr>
      <p:grpSpPr>
        <a:xfrm>
          <a:off x="0" y="0"/>
          <a:ext cx="0" cy="0"/>
          <a:chOff x="0" y="0"/>
          <a:chExt cx="0" cy="0"/>
        </a:xfrm>
      </p:grpSpPr>
      <p:sp>
        <p:nvSpPr>
          <p:cNvPr id="2694" name="Google Shape;2694;gc5dbfc7408_0_3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695" name="Google Shape;2695;gc5dbfc7408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c76f18cbb4_0_2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714" name="Google Shape;2714;gc76f18cbb4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1"/>
        <p:cNvGrpSpPr/>
        <p:nvPr/>
      </p:nvGrpSpPr>
      <p:grpSpPr>
        <a:xfrm>
          <a:off x="0" y="0"/>
          <a:ext cx="0" cy="0"/>
          <a:chOff x="0" y="0"/>
          <a:chExt cx="0" cy="0"/>
        </a:xfrm>
      </p:grpSpPr>
      <p:sp>
        <p:nvSpPr>
          <p:cNvPr id="2732" name="Google Shape;2732;gc5dbfc7408_0_3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733" name="Google Shape;2733;gc5dbfc7408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5"/>
        <p:cNvGrpSpPr/>
        <p:nvPr/>
      </p:nvGrpSpPr>
      <p:grpSpPr>
        <a:xfrm>
          <a:off x="0" y="0"/>
          <a:ext cx="0" cy="0"/>
          <a:chOff x="0" y="0"/>
          <a:chExt cx="0" cy="0"/>
        </a:xfrm>
      </p:grpSpPr>
      <p:sp>
        <p:nvSpPr>
          <p:cNvPr id="2756" name="Google Shape;2756;gc5dbfc7408_0_3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757" name="Google Shape;2757;gc5dbfc7408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9"/>
        <p:cNvGrpSpPr/>
        <p:nvPr/>
      </p:nvGrpSpPr>
      <p:grpSpPr>
        <a:xfrm>
          <a:off x="0" y="0"/>
          <a:ext cx="0" cy="0"/>
          <a:chOff x="0" y="0"/>
          <a:chExt cx="0" cy="0"/>
        </a:xfrm>
      </p:grpSpPr>
      <p:sp>
        <p:nvSpPr>
          <p:cNvPr id="2780" name="Google Shape;2780;gc5dbfc7408_0_3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781" name="Google Shape;2781;gc5dbfc7408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6"/>
        <p:cNvGrpSpPr/>
        <p:nvPr/>
      </p:nvGrpSpPr>
      <p:grpSpPr>
        <a:xfrm>
          <a:off x="0" y="0"/>
          <a:ext cx="0" cy="0"/>
          <a:chOff x="0" y="0"/>
          <a:chExt cx="0" cy="0"/>
        </a:xfrm>
      </p:grpSpPr>
      <p:sp>
        <p:nvSpPr>
          <p:cNvPr id="2807" name="Google Shape;2807;gc6a57a2ff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808" name="Google Shape;2808;gc6a57a2f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c89f7cf286_1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c89f7cf286_1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Operating conditions 		1. offline/simult., 2. number of speakers, 3. audio quality</a:t>
            </a:r>
            <a:endParaRPr>
              <a:solidFill>
                <a:schemeClr val="dk1"/>
              </a:solidFill>
            </a:endParaRPr>
          </a:p>
          <a:p>
            <a:pPr marL="0" lvl="0" indent="0" algn="l" rtl="0">
              <a:spcBef>
                <a:spcPts val="0"/>
              </a:spcBef>
              <a:spcAft>
                <a:spcPts val="0"/>
              </a:spcAft>
              <a:buNone/>
            </a:pPr>
            <a:r>
              <a:rPr lang="en">
                <a:solidFill>
                  <a:schemeClr val="dk1"/>
                </a:solidFill>
              </a:rPr>
              <a:t>Domain and training data 	4. restricted/open, 5. resource-rich/under-resourced, 6. low/high speaker variety</a:t>
            </a:r>
            <a:endParaRPr>
              <a:solidFill>
                <a:schemeClr val="dk1"/>
              </a:solidFill>
            </a:endParaRPr>
          </a:p>
          <a:p>
            <a:pPr marL="0" lvl="0" indent="0" algn="l" rtl="0">
              <a:spcBef>
                <a:spcPts val="0"/>
              </a:spcBef>
              <a:spcAft>
                <a:spcPts val="0"/>
              </a:spcAft>
              <a:buNone/>
            </a:pPr>
            <a:r>
              <a:rPr lang="en">
                <a:solidFill>
                  <a:schemeClr val="dk1"/>
                </a:solidFill>
              </a:rPr>
              <a:t>Output type 			7. unconstr./const.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9"/>
        <p:cNvGrpSpPr/>
        <p:nvPr/>
      </p:nvGrpSpPr>
      <p:grpSpPr>
        <a:xfrm>
          <a:off x="0" y="0"/>
          <a:ext cx="0" cy="0"/>
          <a:chOff x="0" y="0"/>
          <a:chExt cx="0" cy="0"/>
        </a:xfrm>
      </p:grpSpPr>
      <p:sp>
        <p:nvSpPr>
          <p:cNvPr id="2830" name="Google Shape;2830;gc6a57a2ffb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831" name="Google Shape;2831;gc6a57a2ffb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3"/>
        <p:cNvGrpSpPr/>
        <p:nvPr/>
      </p:nvGrpSpPr>
      <p:grpSpPr>
        <a:xfrm>
          <a:off x="0" y="0"/>
          <a:ext cx="0" cy="0"/>
          <a:chOff x="0" y="0"/>
          <a:chExt cx="0" cy="0"/>
        </a:xfrm>
      </p:grpSpPr>
      <p:sp>
        <p:nvSpPr>
          <p:cNvPr id="2854" name="Google Shape;2854;gc6a57a2ffb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855" name="Google Shape;2855;gc6a57a2ffb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7"/>
        <p:cNvGrpSpPr/>
        <p:nvPr/>
      </p:nvGrpSpPr>
      <p:grpSpPr>
        <a:xfrm>
          <a:off x="0" y="0"/>
          <a:ext cx="0" cy="0"/>
          <a:chOff x="0" y="0"/>
          <a:chExt cx="0" cy="0"/>
        </a:xfrm>
      </p:grpSpPr>
      <p:sp>
        <p:nvSpPr>
          <p:cNvPr id="2878" name="Google Shape;2878;gc6a57a2ffb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879" name="Google Shape;2879;gc6a57a2ffb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1"/>
        <p:cNvGrpSpPr/>
        <p:nvPr/>
      </p:nvGrpSpPr>
      <p:grpSpPr>
        <a:xfrm>
          <a:off x="0" y="0"/>
          <a:ext cx="0" cy="0"/>
          <a:chOff x="0" y="0"/>
          <a:chExt cx="0" cy="0"/>
        </a:xfrm>
      </p:grpSpPr>
      <p:sp>
        <p:nvSpPr>
          <p:cNvPr id="2902" name="Google Shape;2902;gc6a57a2ffb_0_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903" name="Google Shape;2903;gc6a57a2ffb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1"/>
        <p:cNvGrpSpPr/>
        <p:nvPr/>
      </p:nvGrpSpPr>
      <p:grpSpPr>
        <a:xfrm>
          <a:off x="0" y="0"/>
          <a:ext cx="0" cy="0"/>
          <a:chOff x="0" y="0"/>
          <a:chExt cx="0" cy="0"/>
        </a:xfrm>
      </p:grpSpPr>
      <p:sp>
        <p:nvSpPr>
          <p:cNvPr id="2922" name="Google Shape;2922;gc54ed8072e_2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3" name="Google Shape;2923;gc54ed8072e_2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6"/>
        <p:cNvGrpSpPr/>
        <p:nvPr/>
      </p:nvGrpSpPr>
      <p:grpSpPr>
        <a:xfrm>
          <a:off x="0" y="0"/>
          <a:ext cx="0" cy="0"/>
          <a:chOff x="0" y="0"/>
          <a:chExt cx="0" cy="0"/>
        </a:xfrm>
      </p:grpSpPr>
      <p:sp>
        <p:nvSpPr>
          <p:cNvPr id="2957" name="Google Shape;2957;gc30b26e21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8" name="Google Shape;2958;gc30b26e21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3"/>
        <p:cNvGrpSpPr/>
        <p:nvPr/>
      </p:nvGrpSpPr>
      <p:grpSpPr>
        <a:xfrm>
          <a:off x="0" y="0"/>
          <a:ext cx="0" cy="0"/>
          <a:chOff x="0" y="0"/>
          <a:chExt cx="0" cy="0"/>
        </a:xfrm>
      </p:grpSpPr>
      <p:sp>
        <p:nvSpPr>
          <p:cNvPr id="2964" name="Google Shape;2964;gc30b26e21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5" name="Google Shape;2965;gc30b26e21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0"/>
        <p:cNvGrpSpPr/>
        <p:nvPr/>
      </p:nvGrpSpPr>
      <p:grpSpPr>
        <a:xfrm>
          <a:off x="0" y="0"/>
          <a:ext cx="0" cy="0"/>
          <a:chOff x="0" y="0"/>
          <a:chExt cx="0" cy="0"/>
        </a:xfrm>
      </p:grpSpPr>
      <p:sp>
        <p:nvSpPr>
          <p:cNvPr id="2981" name="Google Shape;2981;gc30b26e216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2" name="Google Shape;2982;gc30b26e216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8"/>
        <p:cNvGrpSpPr/>
        <p:nvPr/>
      </p:nvGrpSpPr>
      <p:grpSpPr>
        <a:xfrm>
          <a:off x="0" y="0"/>
          <a:ext cx="0" cy="0"/>
          <a:chOff x="0" y="0"/>
          <a:chExt cx="0" cy="0"/>
        </a:xfrm>
      </p:grpSpPr>
      <p:sp>
        <p:nvSpPr>
          <p:cNvPr id="2999" name="Google Shape;2999;gc30b26e216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0" name="Google Shape;3000;gc30b26e216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6"/>
        <p:cNvGrpSpPr/>
        <p:nvPr/>
      </p:nvGrpSpPr>
      <p:grpSpPr>
        <a:xfrm>
          <a:off x="0" y="0"/>
          <a:ext cx="0" cy="0"/>
          <a:chOff x="0" y="0"/>
          <a:chExt cx="0" cy="0"/>
        </a:xfrm>
      </p:grpSpPr>
      <p:sp>
        <p:nvSpPr>
          <p:cNvPr id="3017" name="Google Shape;3017;gc30b26e216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8" name="Google Shape;3018;gc30b26e216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c89f7cf286_1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c89f7cf286_1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Operating conditions 		1. offline/simult., 2. number of speakers, 3. audio quality</a:t>
            </a:r>
            <a:endParaRPr>
              <a:solidFill>
                <a:schemeClr val="dk1"/>
              </a:solidFill>
            </a:endParaRPr>
          </a:p>
          <a:p>
            <a:pPr marL="0" lvl="0" indent="0" algn="l" rtl="0">
              <a:spcBef>
                <a:spcPts val="0"/>
              </a:spcBef>
              <a:spcAft>
                <a:spcPts val="0"/>
              </a:spcAft>
              <a:buNone/>
            </a:pPr>
            <a:r>
              <a:rPr lang="en">
                <a:solidFill>
                  <a:schemeClr val="dk1"/>
                </a:solidFill>
              </a:rPr>
              <a:t>Domain and training data 	4. restricted/open, 5. resource-rich/under-resourced, 6. low/high speaker variety</a:t>
            </a:r>
            <a:endParaRPr>
              <a:solidFill>
                <a:schemeClr val="dk1"/>
              </a:solidFill>
            </a:endParaRPr>
          </a:p>
          <a:p>
            <a:pPr marL="0" lvl="0" indent="0" algn="l" rtl="0">
              <a:spcBef>
                <a:spcPts val="0"/>
              </a:spcBef>
              <a:spcAft>
                <a:spcPts val="0"/>
              </a:spcAft>
              <a:buNone/>
            </a:pPr>
            <a:r>
              <a:rPr lang="en">
                <a:solidFill>
                  <a:schemeClr val="dk1"/>
                </a:solidFill>
              </a:rPr>
              <a:t>Output type 			7. unconstr./const.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3"/>
        <p:cNvGrpSpPr/>
        <p:nvPr/>
      </p:nvGrpSpPr>
      <p:grpSpPr>
        <a:xfrm>
          <a:off x="0" y="0"/>
          <a:ext cx="0" cy="0"/>
          <a:chOff x="0" y="0"/>
          <a:chExt cx="0" cy="0"/>
        </a:xfrm>
      </p:grpSpPr>
      <p:sp>
        <p:nvSpPr>
          <p:cNvPr id="3034" name="Google Shape;3034;gc30b26e216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5" name="Google Shape;3035;gc30b26e216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0"/>
        <p:cNvGrpSpPr/>
        <p:nvPr/>
      </p:nvGrpSpPr>
      <p:grpSpPr>
        <a:xfrm>
          <a:off x="0" y="0"/>
          <a:ext cx="0" cy="0"/>
          <a:chOff x="0" y="0"/>
          <a:chExt cx="0" cy="0"/>
        </a:xfrm>
      </p:grpSpPr>
      <p:sp>
        <p:nvSpPr>
          <p:cNvPr id="3051" name="Google Shape;3051;gc30b26e216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2" name="Google Shape;3052;gc30b26e216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8"/>
        <p:cNvGrpSpPr/>
        <p:nvPr/>
      </p:nvGrpSpPr>
      <p:grpSpPr>
        <a:xfrm>
          <a:off x="0" y="0"/>
          <a:ext cx="0" cy="0"/>
          <a:chOff x="0" y="0"/>
          <a:chExt cx="0" cy="0"/>
        </a:xfrm>
      </p:grpSpPr>
      <p:sp>
        <p:nvSpPr>
          <p:cNvPr id="3069" name="Google Shape;3069;gc30b26e216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0" name="Google Shape;3070;gc30b26e216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6"/>
        <p:cNvGrpSpPr/>
        <p:nvPr/>
      </p:nvGrpSpPr>
      <p:grpSpPr>
        <a:xfrm>
          <a:off x="0" y="0"/>
          <a:ext cx="0" cy="0"/>
          <a:chOff x="0" y="0"/>
          <a:chExt cx="0" cy="0"/>
        </a:xfrm>
      </p:grpSpPr>
      <p:sp>
        <p:nvSpPr>
          <p:cNvPr id="3087" name="Google Shape;3087;gc30b26e216_0_6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8" name="Google Shape;3088;gc30b26e216_0_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3"/>
        <p:cNvGrpSpPr/>
        <p:nvPr/>
      </p:nvGrpSpPr>
      <p:grpSpPr>
        <a:xfrm>
          <a:off x="0" y="0"/>
          <a:ext cx="0" cy="0"/>
          <a:chOff x="0" y="0"/>
          <a:chExt cx="0" cy="0"/>
        </a:xfrm>
      </p:grpSpPr>
      <p:sp>
        <p:nvSpPr>
          <p:cNvPr id="3094" name="Google Shape;3094;gc9279b4357_4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5" name="Google Shape;3095;gc9279b4357_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0"/>
        <p:cNvGrpSpPr/>
        <p:nvPr/>
      </p:nvGrpSpPr>
      <p:grpSpPr>
        <a:xfrm>
          <a:off x="0" y="0"/>
          <a:ext cx="0" cy="0"/>
          <a:chOff x="0" y="0"/>
          <a:chExt cx="0" cy="0"/>
        </a:xfrm>
      </p:grpSpPr>
      <p:sp>
        <p:nvSpPr>
          <p:cNvPr id="3101" name="Google Shape;3101;gc9279b4357_4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2" name="Google Shape;3102;gc9279b4357_4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7"/>
        <p:cNvGrpSpPr/>
        <p:nvPr/>
      </p:nvGrpSpPr>
      <p:grpSpPr>
        <a:xfrm>
          <a:off x="0" y="0"/>
          <a:ext cx="0" cy="0"/>
          <a:chOff x="0" y="0"/>
          <a:chExt cx="0" cy="0"/>
        </a:xfrm>
      </p:grpSpPr>
      <p:sp>
        <p:nvSpPr>
          <p:cNvPr id="3108" name="Google Shape;3108;gc54ed8072e_2_6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9" name="Google Shape;3109;gc54ed8072e_2_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3"/>
        <p:cNvGrpSpPr/>
        <p:nvPr/>
      </p:nvGrpSpPr>
      <p:grpSpPr>
        <a:xfrm>
          <a:off x="0" y="0"/>
          <a:ext cx="0" cy="0"/>
          <a:chOff x="0" y="0"/>
          <a:chExt cx="0" cy="0"/>
        </a:xfrm>
      </p:grpSpPr>
      <p:sp>
        <p:nvSpPr>
          <p:cNvPr id="3114" name="Google Shape;3114;gc30b26e216_0_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5" name="Google Shape;3115;gc30b26e216_0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0"/>
        <p:cNvGrpSpPr/>
        <p:nvPr/>
      </p:nvGrpSpPr>
      <p:grpSpPr>
        <a:xfrm>
          <a:off x="0" y="0"/>
          <a:ext cx="0" cy="0"/>
          <a:chOff x="0" y="0"/>
          <a:chExt cx="0" cy="0"/>
        </a:xfrm>
      </p:grpSpPr>
      <p:sp>
        <p:nvSpPr>
          <p:cNvPr id="3121" name="Google Shape;3121;gc30b26e216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2" name="Google Shape;3122;gc30b26e216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7"/>
        <p:cNvGrpSpPr/>
        <p:nvPr/>
      </p:nvGrpSpPr>
      <p:grpSpPr>
        <a:xfrm>
          <a:off x="0" y="0"/>
          <a:ext cx="0" cy="0"/>
          <a:chOff x="0" y="0"/>
          <a:chExt cx="0" cy="0"/>
        </a:xfrm>
      </p:grpSpPr>
      <p:sp>
        <p:nvSpPr>
          <p:cNvPr id="3128" name="Google Shape;3128;gc30b26e216_0_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9" name="Google Shape;3129;gc30b26e216_0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c89f7cf286_1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c89f7cf286_1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Operating conditions 		1. offline/simult., 2. number of speakers, 3. audio quality</a:t>
            </a:r>
            <a:endParaRPr>
              <a:solidFill>
                <a:schemeClr val="dk1"/>
              </a:solidFill>
            </a:endParaRPr>
          </a:p>
          <a:p>
            <a:pPr marL="0" lvl="0" indent="0" algn="l" rtl="0">
              <a:spcBef>
                <a:spcPts val="0"/>
              </a:spcBef>
              <a:spcAft>
                <a:spcPts val="0"/>
              </a:spcAft>
              <a:buNone/>
            </a:pPr>
            <a:r>
              <a:rPr lang="en">
                <a:solidFill>
                  <a:schemeClr val="dk1"/>
                </a:solidFill>
              </a:rPr>
              <a:t>Domain and training data 	4. restricted/open, 5. resource-rich/under-resourced, 6. low/high speaker variety</a:t>
            </a:r>
            <a:endParaRPr>
              <a:solidFill>
                <a:schemeClr val="dk1"/>
              </a:solidFill>
            </a:endParaRPr>
          </a:p>
          <a:p>
            <a:pPr marL="0" lvl="0" indent="0" algn="l" rtl="0">
              <a:spcBef>
                <a:spcPts val="0"/>
              </a:spcBef>
              <a:spcAft>
                <a:spcPts val="0"/>
              </a:spcAft>
              <a:buNone/>
            </a:pPr>
            <a:r>
              <a:rPr lang="en">
                <a:solidFill>
                  <a:schemeClr val="dk1"/>
                </a:solidFill>
              </a:rPr>
              <a:t>Output type 			7. unconstr./const.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5"/>
        <p:cNvGrpSpPr/>
        <p:nvPr/>
      </p:nvGrpSpPr>
      <p:grpSpPr>
        <a:xfrm>
          <a:off x="0" y="0"/>
          <a:ext cx="0" cy="0"/>
          <a:chOff x="0" y="0"/>
          <a:chExt cx="0" cy="0"/>
        </a:xfrm>
      </p:grpSpPr>
      <p:sp>
        <p:nvSpPr>
          <p:cNvPr id="3136" name="Google Shape;3136;gc30b26e216_0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7" name="Google Shape;3137;gc30b26e216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3"/>
        <p:cNvGrpSpPr/>
        <p:nvPr/>
      </p:nvGrpSpPr>
      <p:grpSpPr>
        <a:xfrm>
          <a:off x="0" y="0"/>
          <a:ext cx="0" cy="0"/>
          <a:chOff x="0" y="0"/>
          <a:chExt cx="0" cy="0"/>
        </a:xfrm>
      </p:grpSpPr>
      <p:sp>
        <p:nvSpPr>
          <p:cNvPr id="3144" name="Google Shape;3144;gc30b26e216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5" name="Google Shape;3145;gc30b26e216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5"/>
        <p:cNvGrpSpPr/>
        <p:nvPr/>
      </p:nvGrpSpPr>
      <p:grpSpPr>
        <a:xfrm>
          <a:off x="0" y="0"/>
          <a:ext cx="0" cy="0"/>
          <a:chOff x="0" y="0"/>
          <a:chExt cx="0" cy="0"/>
        </a:xfrm>
      </p:grpSpPr>
      <p:sp>
        <p:nvSpPr>
          <p:cNvPr id="3156" name="Google Shape;3156;gc30b26e216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7" name="Google Shape;3157;gc30b26e216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0"/>
        <p:cNvGrpSpPr/>
        <p:nvPr/>
      </p:nvGrpSpPr>
      <p:grpSpPr>
        <a:xfrm>
          <a:off x="0" y="0"/>
          <a:ext cx="0" cy="0"/>
          <a:chOff x="0" y="0"/>
          <a:chExt cx="0" cy="0"/>
        </a:xfrm>
      </p:grpSpPr>
      <p:sp>
        <p:nvSpPr>
          <p:cNvPr id="3171" name="Google Shape;3171;gc30b26e216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2" name="Google Shape;3172;gc30b26e216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7"/>
        <p:cNvGrpSpPr/>
        <p:nvPr/>
      </p:nvGrpSpPr>
      <p:grpSpPr>
        <a:xfrm>
          <a:off x="0" y="0"/>
          <a:ext cx="0" cy="0"/>
          <a:chOff x="0" y="0"/>
          <a:chExt cx="0" cy="0"/>
        </a:xfrm>
      </p:grpSpPr>
      <p:sp>
        <p:nvSpPr>
          <p:cNvPr id="3178" name="Google Shape;3178;gc30b26e216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9" name="Google Shape;3179;gc30b26e216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3"/>
        <p:cNvGrpSpPr/>
        <p:nvPr/>
      </p:nvGrpSpPr>
      <p:grpSpPr>
        <a:xfrm>
          <a:off x="0" y="0"/>
          <a:ext cx="0" cy="0"/>
          <a:chOff x="0" y="0"/>
          <a:chExt cx="0" cy="0"/>
        </a:xfrm>
      </p:grpSpPr>
      <p:sp>
        <p:nvSpPr>
          <p:cNvPr id="3194" name="Google Shape;3194;gc30b26e216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5" name="Google Shape;3195;gc30b26e216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3"/>
        <p:cNvGrpSpPr/>
        <p:nvPr/>
      </p:nvGrpSpPr>
      <p:grpSpPr>
        <a:xfrm>
          <a:off x="0" y="0"/>
          <a:ext cx="0" cy="0"/>
          <a:chOff x="0" y="0"/>
          <a:chExt cx="0" cy="0"/>
        </a:xfrm>
      </p:grpSpPr>
      <p:sp>
        <p:nvSpPr>
          <p:cNvPr id="3204" name="Google Shape;3204;gc30b26e216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5" name="Google Shape;3205;gc30b26e216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4"/>
        <p:cNvGrpSpPr/>
        <p:nvPr/>
      </p:nvGrpSpPr>
      <p:grpSpPr>
        <a:xfrm>
          <a:off x="0" y="0"/>
          <a:ext cx="0" cy="0"/>
          <a:chOff x="0" y="0"/>
          <a:chExt cx="0" cy="0"/>
        </a:xfrm>
      </p:grpSpPr>
      <p:sp>
        <p:nvSpPr>
          <p:cNvPr id="3215" name="Google Shape;3215;gc30b26e216_0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6" name="Google Shape;3216;gc30b26e216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8"/>
        <p:cNvGrpSpPr/>
        <p:nvPr/>
      </p:nvGrpSpPr>
      <p:grpSpPr>
        <a:xfrm>
          <a:off x="0" y="0"/>
          <a:ext cx="0" cy="0"/>
          <a:chOff x="0" y="0"/>
          <a:chExt cx="0" cy="0"/>
        </a:xfrm>
      </p:grpSpPr>
      <p:sp>
        <p:nvSpPr>
          <p:cNvPr id="3229" name="Google Shape;3229;gc30b26e216_0_6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0" name="Google Shape;3230;gc30b26e216_0_6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6"/>
        <p:cNvGrpSpPr/>
        <p:nvPr/>
      </p:nvGrpSpPr>
      <p:grpSpPr>
        <a:xfrm>
          <a:off x="0" y="0"/>
          <a:ext cx="0" cy="0"/>
          <a:chOff x="0" y="0"/>
          <a:chExt cx="0" cy="0"/>
        </a:xfrm>
      </p:grpSpPr>
      <p:sp>
        <p:nvSpPr>
          <p:cNvPr id="3247" name="Google Shape;3247;gc30b26e216_0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8" name="Google Shape;3248;gc30b26e216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c89f7cf286_1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c89f7cf286_1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Operating conditions 		1. offline/simult., 2. number of speakers, 3. audio quality</a:t>
            </a:r>
            <a:endParaRPr>
              <a:solidFill>
                <a:schemeClr val="dk1"/>
              </a:solidFill>
            </a:endParaRPr>
          </a:p>
          <a:p>
            <a:pPr marL="0" lvl="0" indent="0" algn="l" rtl="0">
              <a:spcBef>
                <a:spcPts val="0"/>
              </a:spcBef>
              <a:spcAft>
                <a:spcPts val="0"/>
              </a:spcAft>
              <a:buNone/>
            </a:pPr>
            <a:r>
              <a:rPr lang="en">
                <a:solidFill>
                  <a:schemeClr val="dk1"/>
                </a:solidFill>
              </a:rPr>
              <a:t>Domain and training data 	4. restricted/open, 5. resource-rich/under-resourced, 6. low/high speaker variety</a:t>
            </a:r>
            <a:endParaRPr>
              <a:solidFill>
                <a:schemeClr val="dk1"/>
              </a:solidFill>
            </a:endParaRPr>
          </a:p>
          <a:p>
            <a:pPr marL="0" lvl="0" indent="0" algn="l" rtl="0">
              <a:spcBef>
                <a:spcPts val="0"/>
              </a:spcBef>
              <a:spcAft>
                <a:spcPts val="0"/>
              </a:spcAft>
              <a:buNone/>
            </a:pPr>
            <a:r>
              <a:rPr lang="en">
                <a:solidFill>
                  <a:schemeClr val="dk1"/>
                </a:solidFill>
              </a:rPr>
              <a:t>Output type 			7. unconstr./const.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8"/>
        <p:cNvGrpSpPr/>
        <p:nvPr/>
      </p:nvGrpSpPr>
      <p:grpSpPr>
        <a:xfrm>
          <a:off x="0" y="0"/>
          <a:ext cx="0" cy="0"/>
          <a:chOff x="0" y="0"/>
          <a:chExt cx="0" cy="0"/>
        </a:xfrm>
      </p:grpSpPr>
      <p:sp>
        <p:nvSpPr>
          <p:cNvPr id="3269" name="Google Shape;3269;gc30b26e216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0" name="Google Shape;3270;gc30b26e216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5"/>
        <p:cNvGrpSpPr/>
        <p:nvPr/>
      </p:nvGrpSpPr>
      <p:grpSpPr>
        <a:xfrm>
          <a:off x="0" y="0"/>
          <a:ext cx="0" cy="0"/>
          <a:chOff x="0" y="0"/>
          <a:chExt cx="0" cy="0"/>
        </a:xfrm>
      </p:grpSpPr>
      <p:sp>
        <p:nvSpPr>
          <p:cNvPr id="3276" name="Google Shape;3276;gc30b26e216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7" name="Google Shape;3277;gc30b26e216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1"/>
        <p:cNvGrpSpPr/>
        <p:nvPr/>
      </p:nvGrpSpPr>
      <p:grpSpPr>
        <a:xfrm>
          <a:off x="0" y="0"/>
          <a:ext cx="0" cy="0"/>
          <a:chOff x="0" y="0"/>
          <a:chExt cx="0" cy="0"/>
        </a:xfrm>
      </p:grpSpPr>
      <p:sp>
        <p:nvSpPr>
          <p:cNvPr id="3292" name="Google Shape;3292;gc30b26e216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3" name="Google Shape;3293;gc30b26e216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6"/>
        <p:cNvGrpSpPr/>
        <p:nvPr/>
      </p:nvGrpSpPr>
      <p:grpSpPr>
        <a:xfrm>
          <a:off x="0" y="0"/>
          <a:ext cx="0" cy="0"/>
          <a:chOff x="0" y="0"/>
          <a:chExt cx="0" cy="0"/>
        </a:xfrm>
      </p:grpSpPr>
      <p:sp>
        <p:nvSpPr>
          <p:cNvPr id="3307" name="Google Shape;3307;gc30b26e216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8" name="Google Shape;3308;gc30b26e216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8"/>
        <p:cNvGrpSpPr/>
        <p:nvPr/>
      </p:nvGrpSpPr>
      <p:grpSpPr>
        <a:xfrm>
          <a:off x="0" y="0"/>
          <a:ext cx="0" cy="0"/>
          <a:chOff x="0" y="0"/>
          <a:chExt cx="0" cy="0"/>
        </a:xfrm>
      </p:grpSpPr>
      <p:sp>
        <p:nvSpPr>
          <p:cNvPr id="3319" name="Google Shape;3319;gc30b26e216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0" name="Google Shape;3320;gc30b26e216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4"/>
        <p:cNvGrpSpPr/>
        <p:nvPr/>
      </p:nvGrpSpPr>
      <p:grpSpPr>
        <a:xfrm>
          <a:off x="0" y="0"/>
          <a:ext cx="0" cy="0"/>
          <a:chOff x="0" y="0"/>
          <a:chExt cx="0" cy="0"/>
        </a:xfrm>
      </p:grpSpPr>
      <p:sp>
        <p:nvSpPr>
          <p:cNvPr id="3335" name="Google Shape;3335;gc30b26e216_0_5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6" name="Google Shape;3336;gc30b26e216_0_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1"/>
        <p:cNvGrpSpPr/>
        <p:nvPr/>
      </p:nvGrpSpPr>
      <p:grpSpPr>
        <a:xfrm>
          <a:off x="0" y="0"/>
          <a:ext cx="0" cy="0"/>
          <a:chOff x="0" y="0"/>
          <a:chExt cx="0" cy="0"/>
        </a:xfrm>
      </p:grpSpPr>
      <p:sp>
        <p:nvSpPr>
          <p:cNvPr id="3352" name="Google Shape;3352;gc30b26e216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3" name="Google Shape;3353;gc30b26e216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0"/>
        <p:cNvGrpSpPr/>
        <p:nvPr/>
      </p:nvGrpSpPr>
      <p:grpSpPr>
        <a:xfrm>
          <a:off x="0" y="0"/>
          <a:ext cx="0" cy="0"/>
          <a:chOff x="0" y="0"/>
          <a:chExt cx="0" cy="0"/>
        </a:xfrm>
      </p:grpSpPr>
      <p:sp>
        <p:nvSpPr>
          <p:cNvPr id="3371" name="Google Shape;3371;gc30b26e216_0_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2" name="Google Shape;3372;gc30b26e216_0_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2"/>
        <p:cNvGrpSpPr/>
        <p:nvPr/>
      </p:nvGrpSpPr>
      <p:grpSpPr>
        <a:xfrm>
          <a:off x="0" y="0"/>
          <a:ext cx="0" cy="0"/>
          <a:chOff x="0" y="0"/>
          <a:chExt cx="0" cy="0"/>
        </a:xfrm>
      </p:grpSpPr>
      <p:sp>
        <p:nvSpPr>
          <p:cNvPr id="3383" name="Google Shape;3383;gc9279b4357_4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4" name="Google Shape;3384;gc9279b4357_4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9"/>
        <p:cNvGrpSpPr/>
        <p:nvPr/>
      </p:nvGrpSpPr>
      <p:grpSpPr>
        <a:xfrm>
          <a:off x="0" y="0"/>
          <a:ext cx="0" cy="0"/>
          <a:chOff x="0" y="0"/>
          <a:chExt cx="0" cy="0"/>
        </a:xfrm>
      </p:grpSpPr>
      <p:sp>
        <p:nvSpPr>
          <p:cNvPr id="3390" name="Google Shape;3390;gc9279b4357_4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1" name="Google Shape;3391;gc9279b4357_4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c89f7cf286_1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c89f7cf286_1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Operating conditions 		1. offline/simult., 2. number of speakers, 3. audio quality</a:t>
            </a:r>
            <a:endParaRPr/>
          </a:p>
          <a:p>
            <a:pPr marL="0" lvl="0" indent="0" algn="l" rtl="0">
              <a:spcBef>
                <a:spcPts val="0"/>
              </a:spcBef>
              <a:spcAft>
                <a:spcPts val="0"/>
              </a:spcAft>
              <a:buNone/>
            </a:pPr>
            <a:r>
              <a:rPr lang="en"/>
              <a:t>Domain and training data 	4. restricted/open, 5. resource-rich/under-resourced, 6. low/high speaker variety</a:t>
            </a:r>
            <a:endParaRPr/>
          </a:p>
          <a:p>
            <a:pPr marL="0" lvl="0" indent="0" algn="l" rtl="0">
              <a:spcBef>
                <a:spcPts val="0"/>
              </a:spcBef>
              <a:spcAft>
                <a:spcPts val="0"/>
              </a:spcAft>
              <a:buNone/>
            </a:pPr>
            <a:r>
              <a:rPr lang="en"/>
              <a:t>Output type 			7. unconstr./const.</a:t>
            </a: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6"/>
        <p:cNvGrpSpPr/>
        <p:nvPr/>
      </p:nvGrpSpPr>
      <p:grpSpPr>
        <a:xfrm>
          <a:off x="0" y="0"/>
          <a:ext cx="0" cy="0"/>
          <a:chOff x="0" y="0"/>
          <a:chExt cx="0" cy="0"/>
        </a:xfrm>
      </p:grpSpPr>
      <p:sp>
        <p:nvSpPr>
          <p:cNvPr id="3397" name="Google Shape;3397;gc30b26e216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8" name="Google Shape;3398;gc30b26e216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5"/>
        <p:cNvGrpSpPr/>
        <p:nvPr/>
      </p:nvGrpSpPr>
      <p:grpSpPr>
        <a:xfrm>
          <a:off x="0" y="0"/>
          <a:ext cx="0" cy="0"/>
          <a:chOff x="0" y="0"/>
          <a:chExt cx="0" cy="0"/>
        </a:xfrm>
      </p:grpSpPr>
      <p:sp>
        <p:nvSpPr>
          <p:cNvPr id="3406" name="Google Shape;3406;gc5dbfc7408_3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7" name="Google Shape;3407;gc5dbfc7408_3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3"/>
        <p:cNvGrpSpPr/>
        <p:nvPr/>
      </p:nvGrpSpPr>
      <p:grpSpPr>
        <a:xfrm>
          <a:off x="0" y="0"/>
          <a:ext cx="0" cy="0"/>
          <a:chOff x="0" y="0"/>
          <a:chExt cx="0" cy="0"/>
        </a:xfrm>
      </p:grpSpPr>
      <p:sp>
        <p:nvSpPr>
          <p:cNvPr id="3414" name="Google Shape;3414;gc30b26e216_0_6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5" name="Google Shape;3415;gc30b26e216_0_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c54ed8072e_2_5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c54ed8072e_2_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3"/>
        <p:cNvGrpSpPr/>
        <p:nvPr/>
      </p:nvGrpSpPr>
      <p:grpSpPr>
        <a:xfrm>
          <a:off x="0" y="0"/>
          <a:ext cx="0" cy="0"/>
          <a:chOff x="0" y="0"/>
          <a:chExt cx="0" cy="0"/>
        </a:xfrm>
      </p:grpSpPr>
      <p:sp>
        <p:nvSpPr>
          <p:cNvPr id="3434" name="Google Shape;3434;gc332ef78a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5" name="Google Shape;3435;gc332ef78a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9"/>
        <p:cNvGrpSpPr/>
        <p:nvPr/>
      </p:nvGrpSpPr>
      <p:grpSpPr>
        <a:xfrm>
          <a:off x="0" y="0"/>
          <a:ext cx="0" cy="0"/>
          <a:chOff x="0" y="0"/>
          <a:chExt cx="0" cy="0"/>
        </a:xfrm>
      </p:grpSpPr>
      <p:sp>
        <p:nvSpPr>
          <p:cNvPr id="3490" name="Google Shape;3490;gc332ef78a2_0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1" name="Google Shape;3491;gc332ef78a2_0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8"/>
        <p:cNvGrpSpPr/>
        <p:nvPr/>
      </p:nvGrpSpPr>
      <p:grpSpPr>
        <a:xfrm>
          <a:off x="0" y="0"/>
          <a:ext cx="0" cy="0"/>
          <a:chOff x="0" y="0"/>
          <a:chExt cx="0" cy="0"/>
        </a:xfrm>
      </p:grpSpPr>
      <p:sp>
        <p:nvSpPr>
          <p:cNvPr id="3589" name="Google Shape;3589;gc332ef78a2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0" name="Google Shape;3590;gc332ef78a2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6"/>
        <p:cNvGrpSpPr/>
        <p:nvPr/>
      </p:nvGrpSpPr>
      <p:grpSpPr>
        <a:xfrm>
          <a:off x="0" y="0"/>
          <a:ext cx="0" cy="0"/>
          <a:chOff x="0" y="0"/>
          <a:chExt cx="0" cy="0"/>
        </a:xfrm>
      </p:grpSpPr>
      <p:sp>
        <p:nvSpPr>
          <p:cNvPr id="3647" name="Google Shape;3647;gc332ef78a2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8" name="Google Shape;3648;gc332ef78a2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Source Sans Pro"/>
                <a:ea typeface="Source Sans Pro"/>
                <a:cs typeface="Source Sans Pro"/>
                <a:sym typeface="Source Sans Pro"/>
              </a:rPr>
              <a:t>Translating the full sequence of redundant frame-level phone labels, for the full 160hr dataset, all models performed on average 0.6 BLEU worse; for 40hr, 1.8 BLEU worse; and with 20 hours, 4.1 BLEU worse – a 13% decrease in performance solely from non-uniqued sequences.</a:t>
            </a:r>
            <a:endParaRPr sz="1400">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8"/>
        <p:cNvGrpSpPr/>
        <p:nvPr/>
      </p:nvGrpSpPr>
      <p:grpSpPr>
        <a:xfrm>
          <a:off x="0" y="0"/>
          <a:ext cx="0" cy="0"/>
          <a:chOff x="0" y="0"/>
          <a:chExt cx="0" cy="0"/>
        </a:xfrm>
      </p:grpSpPr>
      <p:sp>
        <p:nvSpPr>
          <p:cNvPr id="3759" name="Google Shape;3759;gc332ef78a2_0_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0" name="Google Shape;3760;gc332ef78a2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6"/>
        <p:cNvGrpSpPr/>
        <p:nvPr/>
      </p:nvGrpSpPr>
      <p:grpSpPr>
        <a:xfrm>
          <a:off x="0" y="0"/>
          <a:ext cx="0" cy="0"/>
          <a:chOff x="0" y="0"/>
          <a:chExt cx="0" cy="0"/>
        </a:xfrm>
      </p:grpSpPr>
      <p:sp>
        <p:nvSpPr>
          <p:cNvPr id="3897" name="Google Shape;3897;gc332ef78a2_0_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8" name="Google Shape;3898;gc332ef78a2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c54ed8072e_2_5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c54ed8072e_2_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3"/>
        <p:cNvGrpSpPr/>
        <p:nvPr/>
      </p:nvGrpSpPr>
      <p:grpSpPr>
        <a:xfrm>
          <a:off x="0" y="0"/>
          <a:ext cx="0" cy="0"/>
          <a:chOff x="0" y="0"/>
          <a:chExt cx="0" cy="0"/>
        </a:xfrm>
      </p:grpSpPr>
      <p:sp>
        <p:nvSpPr>
          <p:cNvPr id="4074" name="Google Shape;4074;gc6a57a2ffb_2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5" name="Google Shape;4075;gc6a57a2ffb_2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1"/>
        <p:cNvGrpSpPr/>
        <p:nvPr/>
      </p:nvGrpSpPr>
      <p:grpSpPr>
        <a:xfrm>
          <a:off x="0" y="0"/>
          <a:ext cx="0" cy="0"/>
          <a:chOff x="0" y="0"/>
          <a:chExt cx="0" cy="0"/>
        </a:xfrm>
      </p:grpSpPr>
      <p:sp>
        <p:nvSpPr>
          <p:cNvPr id="4122" name="Google Shape;4122;gc332ef78a2_0_9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3" name="Google Shape;4123;gc332ef78a2_0_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8"/>
        <p:cNvGrpSpPr/>
        <p:nvPr/>
      </p:nvGrpSpPr>
      <p:grpSpPr>
        <a:xfrm>
          <a:off x="0" y="0"/>
          <a:ext cx="0" cy="0"/>
          <a:chOff x="0" y="0"/>
          <a:chExt cx="0" cy="0"/>
        </a:xfrm>
      </p:grpSpPr>
      <p:sp>
        <p:nvSpPr>
          <p:cNvPr id="4169" name="Google Shape;4169;gc332ef78a2_0_1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0" name="Google Shape;4170;gc332ef78a2_0_1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7"/>
        <p:cNvGrpSpPr/>
        <p:nvPr/>
      </p:nvGrpSpPr>
      <p:grpSpPr>
        <a:xfrm>
          <a:off x="0" y="0"/>
          <a:ext cx="0" cy="0"/>
          <a:chOff x="0" y="0"/>
          <a:chExt cx="0" cy="0"/>
        </a:xfrm>
      </p:grpSpPr>
      <p:sp>
        <p:nvSpPr>
          <p:cNvPr id="4178" name="Google Shape;4178;gc332ef78a2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9" name="Google Shape;4179;gc332ef78a2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0"/>
        <p:cNvGrpSpPr/>
        <p:nvPr/>
      </p:nvGrpSpPr>
      <p:grpSpPr>
        <a:xfrm>
          <a:off x="0" y="0"/>
          <a:ext cx="0" cy="0"/>
          <a:chOff x="0" y="0"/>
          <a:chExt cx="0" cy="0"/>
        </a:xfrm>
      </p:grpSpPr>
      <p:sp>
        <p:nvSpPr>
          <p:cNvPr id="4191" name="Google Shape;4191;gbbbfda76a2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2" name="Google Shape;4192;gbbbfda76a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7"/>
        <p:cNvGrpSpPr/>
        <p:nvPr/>
      </p:nvGrpSpPr>
      <p:grpSpPr>
        <a:xfrm>
          <a:off x="0" y="0"/>
          <a:ext cx="0" cy="0"/>
          <a:chOff x="0" y="0"/>
          <a:chExt cx="0" cy="0"/>
        </a:xfrm>
      </p:grpSpPr>
      <p:sp>
        <p:nvSpPr>
          <p:cNvPr id="4198" name="Google Shape;4198;gc54ed8072e_2_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9" name="Google Shape;4199;gc54ed8072e_2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3"/>
        <p:cNvGrpSpPr/>
        <p:nvPr/>
      </p:nvGrpSpPr>
      <p:grpSpPr>
        <a:xfrm>
          <a:off x="0" y="0"/>
          <a:ext cx="0" cy="0"/>
          <a:chOff x="0" y="0"/>
          <a:chExt cx="0" cy="0"/>
        </a:xfrm>
      </p:grpSpPr>
      <p:sp>
        <p:nvSpPr>
          <p:cNvPr id="4204" name="Google Shape;4204;gc2b66e17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5" name="Google Shape;4205;gc2b66e17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0"/>
        <p:cNvGrpSpPr/>
        <p:nvPr/>
      </p:nvGrpSpPr>
      <p:grpSpPr>
        <a:xfrm>
          <a:off x="0" y="0"/>
          <a:ext cx="0" cy="0"/>
          <a:chOff x="0" y="0"/>
          <a:chExt cx="0" cy="0"/>
        </a:xfrm>
      </p:grpSpPr>
      <p:sp>
        <p:nvSpPr>
          <p:cNvPr id="4211" name="Google Shape;4211;gbbbfda76a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2" name="Google Shape;4212;gbbbfda76a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7"/>
        <p:cNvGrpSpPr/>
        <p:nvPr/>
      </p:nvGrpSpPr>
      <p:grpSpPr>
        <a:xfrm>
          <a:off x="0" y="0"/>
          <a:ext cx="0" cy="0"/>
          <a:chOff x="0" y="0"/>
          <a:chExt cx="0" cy="0"/>
        </a:xfrm>
      </p:grpSpPr>
      <p:sp>
        <p:nvSpPr>
          <p:cNvPr id="4218" name="Google Shape;4218;gc63148bfda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9" name="Google Shape;4219;gc63148bfd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6"/>
        <p:cNvGrpSpPr/>
        <p:nvPr/>
      </p:nvGrpSpPr>
      <p:grpSpPr>
        <a:xfrm>
          <a:off x="0" y="0"/>
          <a:ext cx="0" cy="0"/>
          <a:chOff x="0" y="0"/>
          <a:chExt cx="0" cy="0"/>
        </a:xfrm>
      </p:grpSpPr>
      <p:sp>
        <p:nvSpPr>
          <p:cNvPr id="4227" name="Google Shape;4227;gc63148bfda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8" name="Google Shape;4228;gc63148bfda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c6f9544c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c6f9544c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bda3707c62_5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04" name="Google Shape;504;gbda3707c62_5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7"/>
        <p:cNvGrpSpPr/>
        <p:nvPr/>
      </p:nvGrpSpPr>
      <p:grpSpPr>
        <a:xfrm>
          <a:off x="0" y="0"/>
          <a:ext cx="0" cy="0"/>
          <a:chOff x="0" y="0"/>
          <a:chExt cx="0" cy="0"/>
        </a:xfrm>
      </p:grpSpPr>
      <p:sp>
        <p:nvSpPr>
          <p:cNvPr id="4238" name="Google Shape;4238;gc63148bfd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9" name="Google Shape;4239;gc63148bfd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8"/>
        <p:cNvGrpSpPr/>
        <p:nvPr/>
      </p:nvGrpSpPr>
      <p:grpSpPr>
        <a:xfrm>
          <a:off x="0" y="0"/>
          <a:ext cx="0" cy="0"/>
          <a:chOff x="0" y="0"/>
          <a:chExt cx="0" cy="0"/>
        </a:xfrm>
      </p:grpSpPr>
      <p:sp>
        <p:nvSpPr>
          <p:cNvPr id="4249" name="Google Shape;4249;gc63148bfd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0" name="Google Shape;4250;gc63148bfd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7"/>
        <p:cNvGrpSpPr/>
        <p:nvPr/>
      </p:nvGrpSpPr>
      <p:grpSpPr>
        <a:xfrm>
          <a:off x="0" y="0"/>
          <a:ext cx="0" cy="0"/>
          <a:chOff x="0" y="0"/>
          <a:chExt cx="0" cy="0"/>
        </a:xfrm>
      </p:grpSpPr>
      <p:sp>
        <p:nvSpPr>
          <p:cNvPr id="4258" name="Google Shape;4258;gc63148bfda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9" name="Google Shape;4259;gc63148bfda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7"/>
        <p:cNvGrpSpPr/>
        <p:nvPr/>
      </p:nvGrpSpPr>
      <p:grpSpPr>
        <a:xfrm>
          <a:off x="0" y="0"/>
          <a:ext cx="0" cy="0"/>
          <a:chOff x="0" y="0"/>
          <a:chExt cx="0" cy="0"/>
        </a:xfrm>
      </p:grpSpPr>
      <p:sp>
        <p:nvSpPr>
          <p:cNvPr id="4268" name="Google Shape;4268;gc63148bfda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9" name="Google Shape;4269;gc63148bfda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2"/>
        <p:cNvGrpSpPr/>
        <p:nvPr/>
      </p:nvGrpSpPr>
      <p:grpSpPr>
        <a:xfrm>
          <a:off x="0" y="0"/>
          <a:ext cx="0" cy="0"/>
          <a:chOff x="0" y="0"/>
          <a:chExt cx="0" cy="0"/>
        </a:xfrm>
      </p:grpSpPr>
      <p:sp>
        <p:nvSpPr>
          <p:cNvPr id="4283" name="Google Shape;4283;gc54ed8072e_2_7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4" name="Google Shape;4284;gc54ed8072e_2_7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5"/>
        <p:cNvGrpSpPr/>
        <p:nvPr/>
      </p:nvGrpSpPr>
      <p:grpSpPr>
        <a:xfrm>
          <a:off x="0" y="0"/>
          <a:ext cx="0" cy="0"/>
          <a:chOff x="0" y="0"/>
          <a:chExt cx="0" cy="0"/>
        </a:xfrm>
      </p:grpSpPr>
      <p:sp>
        <p:nvSpPr>
          <p:cNvPr id="4296" name="Google Shape;4296;gc30b26e216_0_7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7" name="Google Shape;4297;gc30b26e216_0_7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2"/>
        <p:cNvGrpSpPr/>
        <p:nvPr/>
      </p:nvGrpSpPr>
      <p:grpSpPr>
        <a:xfrm>
          <a:off x="0" y="0"/>
          <a:ext cx="0" cy="0"/>
          <a:chOff x="0" y="0"/>
          <a:chExt cx="0" cy="0"/>
        </a:xfrm>
      </p:grpSpPr>
      <p:sp>
        <p:nvSpPr>
          <p:cNvPr id="4303" name="Google Shape;4303;gc5dbfc7408_3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4" name="Google Shape;4304;gc5dbfc7408_3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0"/>
        <p:cNvGrpSpPr/>
        <p:nvPr/>
      </p:nvGrpSpPr>
      <p:grpSpPr>
        <a:xfrm>
          <a:off x="0" y="0"/>
          <a:ext cx="0" cy="0"/>
          <a:chOff x="0" y="0"/>
          <a:chExt cx="0" cy="0"/>
        </a:xfrm>
      </p:grpSpPr>
      <p:sp>
        <p:nvSpPr>
          <p:cNvPr id="4311" name="Google Shape;4311;gc30b26e216_0_9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2" name="Google Shape;4312;gc30b26e216_0_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2"/>
        <p:cNvGrpSpPr/>
        <p:nvPr/>
      </p:nvGrpSpPr>
      <p:grpSpPr>
        <a:xfrm>
          <a:off x="0" y="0"/>
          <a:ext cx="0" cy="0"/>
          <a:chOff x="0" y="0"/>
          <a:chExt cx="0" cy="0"/>
        </a:xfrm>
      </p:grpSpPr>
      <p:sp>
        <p:nvSpPr>
          <p:cNvPr id="4323" name="Google Shape;4323;gc30b26e216_0_9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4" name="Google Shape;4324;gc30b26e216_0_9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8"/>
        <p:cNvGrpSpPr/>
        <p:nvPr/>
      </p:nvGrpSpPr>
      <p:grpSpPr>
        <a:xfrm>
          <a:off x="0" y="0"/>
          <a:ext cx="0" cy="0"/>
          <a:chOff x="0" y="0"/>
          <a:chExt cx="0" cy="0"/>
        </a:xfrm>
      </p:grpSpPr>
      <p:sp>
        <p:nvSpPr>
          <p:cNvPr id="4339" name="Google Shape;4339;gc30b26e216_0_7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0" name="Google Shape;4340;gc30b26e216_0_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bd6dc2c8e9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12" name="Google Shape;512;gbd6dc2c8e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7"/>
        <p:cNvGrpSpPr/>
        <p:nvPr/>
      </p:nvGrpSpPr>
      <p:grpSpPr>
        <a:xfrm>
          <a:off x="0" y="0"/>
          <a:ext cx="0" cy="0"/>
          <a:chOff x="0" y="0"/>
          <a:chExt cx="0" cy="0"/>
        </a:xfrm>
      </p:grpSpPr>
      <p:sp>
        <p:nvSpPr>
          <p:cNvPr id="4358" name="Google Shape;4358;gc30b26e216_0_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9" name="Google Shape;4359;gc30b26e216_0_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7"/>
        <p:cNvGrpSpPr/>
        <p:nvPr/>
      </p:nvGrpSpPr>
      <p:grpSpPr>
        <a:xfrm>
          <a:off x="0" y="0"/>
          <a:ext cx="0" cy="0"/>
          <a:chOff x="0" y="0"/>
          <a:chExt cx="0" cy="0"/>
        </a:xfrm>
      </p:grpSpPr>
      <p:sp>
        <p:nvSpPr>
          <p:cNvPr id="4378" name="Google Shape;4378;gc30b26e216_0_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9" name="Google Shape;4379;gc30b26e216_0_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7"/>
        <p:cNvGrpSpPr/>
        <p:nvPr/>
      </p:nvGrpSpPr>
      <p:grpSpPr>
        <a:xfrm>
          <a:off x="0" y="0"/>
          <a:ext cx="0" cy="0"/>
          <a:chOff x="0" y="0"/>
          <a:chExt cx="0" cy="0"/>
        </a:xfrm>
      </p:grpSpPr>
      <p:sp>
        <p:nvSpPr>
          <p:cNvPr id="4388" name="Google Shape;4388;gc30b26e216_0_7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9" name="Google Shape;4389;gc30b26e216_0_7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4"/>
        <p:cNvGrpSpPr/>
        <p:nvPr/>
      </p:nvGrpSpPr>
      <p:grpSpPr>
        <a:xfrm>
          <a:off x="0" y="0"/>
          <a:ext cx="0" cy="0"/>
          <a:chOff x="0" y="0"/>
          <a:chExt cx="0" cy="0"/>
        </a:xfrm>
      </p:grpSpPr>
      <p:sp>
        <p:nvSpPr>
          <p:cNvPr id="4405" name="Google Shape;4405;gc30b26e216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6" name="Google Shape;4406;gc30b26e216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4"/>
        <p:cNvGrpSpPr/>
        <p:nvPr/>
      </p:nvGrpSpPr>
      <p:grpSpPr>
        <a:xfrm>
          <a:off x="0" y="0"/>
          <a:ext cx="0" cy="0"/>
          <a:chOff x="0" y="0"/>
          <a:chExt cx="0" cy="0"/>
        </a:xfrm>
      </p:grpSpPr>
      <p:sp>
        <p:nvSpPr>
          <p:cNvPr id="4415" name="Google Shape;4415;gc5dbfc7408_3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6" name="Google Shape;4416;gc5dbfc7408_3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7"/>
        <p:cNvGrpSpPr/>
        <p:nvPr/>
      </p:nvGrpSpPr>
      <p:grpSpPr>
        <a:xfrm>
          <a:off x="0" y="0"/>
          <a:ext cx="0" cy="0"/>
          <a:chOff x="0" y="0"/>
          <a:chExt cx="0" cy="0"/>
        </a:xfrm>
      </p:grpSpPr>
      <p:sp>
        <p:nvSpPr>
          <p:cNvPr id="4428" name="Google Shape;4428;gc5dbfc7408_3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9" name="Google Shape;4429;gc5dbfc7408_3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3"/>
        <p:cNvGrpSpPr/>
        <p:nvPr/>
      </p:nvGrpSpPr>
      <p:grpSpPr>
        <a:xfrm>
          <a:off x="0" y="0"/>
          <a:ext cx="0" cy="0"/>
          <a:chOff x="0" y="0"/>
          <a:chExt cx="0" cy="0"/>
        </a:xfrm>
      </p:grpSpPr>
      <p:sp>
        <p:nvSpPr>
          <p:cNvPr id="4444" name="Google Shape;4444;gc5dbfc7408_3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5" name="Google Shape;4445;gc5dbfc7408_3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4"/>
        <p:cNvGrpSpPr/>
        <p:nvPr/>
      </p:nvGrpSpPr>
      <p:grpSpPr>
        <a:xfrm>
          <a:off x="0" y="0"/>
          <a:ext cx="0" cy="0"/>
          <a:chOff x="0" y="0"/>
          <a:chExt cx="0" cy="0"/>
        </a:xfrm>
      </p:grpSpPr>
      <p:sp>
        <p:nvSpPr>
          <p:cNvPr id="4465" name="Google Shape;4465;gc30b26e216_0_9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6" name="Google Shape;4466;gc30b26e216_0_9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9"/>
        <p:cNvGrpSpPr/>
        <p:nvPr/>
      </p:nvGrpSpPr>
      <p:grpSpPr>
        <a:xfrm>
          <a:off x="0" y="0"/>
          <a:ext cx="0" cy="0"/>
          <a:chOff x="0" y="0"/>
          <a:chExt cx="0" cy="0"/>
        </a:xfrm>
      </p:grpSpPr>
      <p:sp>
        <p:nvSpPr>
          <p:cNvPr id="4490" name="Google Shape;4490;gc30b26e216_0_8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1" name="Google Shape;4491;gc30b26e216_0_8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6"/>
        <p:cNvGrpSpPr/>
        <p:nvPr/>
      </p:nvGrpSpPr>
      <p:grpSpPr>
        <a:xfrm>
          <a:off x="0" y="0"/>
          <a:ext cx="0" cy="0"/>
          <a:chOff x="0" y="0"/>
          <a:chExt cx="0" cy="0"/>
        </a:xfrm>
      </p:grpSpPr>
      <p:sp>
        <p:nvSpPr>
          <p:cNvPr id="4497" name="Google Shape;4497;gc9279b4357_4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8" name="Google Shape;4498;gc9279b4357_4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bda3707c62_5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20" name="Google Shape;520;gbda3707c62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3"/>
        <p:cNvGrpSpPr/>
        <p:nvPr/>
      </p:nvGrpSpPr>
      <p:grpSpPr>
        <a:xfrm>
          <a:off x="0" y="0"/>
          <a:ext cx="0" cy="0"/>
          <a:chOff x="0" y="0"/>
          <a:chExt cx="0" cy="0"/>
        </a:xfrm>
      </p:grpSpPr>
      <p:sp>
        <p:nvSpPr>
          <p:cNvPr id="4504" name="Google Shape;4504;gc30b26e216_0_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5" name="Google Shape;4505;gc30b26e216_0_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9"/>
        <p:cNvGrpSpPr/>
        <p:nvPr/>
      </p:nvGrpSpPr>
      <p:grpSpPr>
        <a:xfrm>
          <a:off x="0" y="0"/>
          <a:ext cx="0" cy="0"/>
          <a:chOff x="0" y="0"/>
          <a:chExt cx="0" cy="0"/>
        </a:xfrm>
      </p:grpSpPr>
      <p:sp>
        <p:nvSpPr>
          <p:cNvPr id="4520" name="Google Shape;4520;gc30b26e216_0_8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1" name="Google Shape;4521;gc30b26e216_0_8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0"/>
        <p:cNvGrpSpPr/>
        <p:nvPr/>
      </p:nvGrpSpPr>
      <p:grpSpPr>
        <a:xfrm>
          <a:off x="0" y="0"/>
          <a:ext cx="0" cy="0"/>
          <a:chOff x="0" y="0"/>
          <a:chExt cx="0" cy="0"/>
        </a:xfrm>
      </p:grpSpPr>
      <p:sp>
        <p:nvSpPr>
          <p:cNvPr id="4531" name="Google Shape;4531;gc30b26e216_0_8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2" name="Google Shape;4532;gc30b26e216_0_8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0"/>
        <p:cNvGrpSpPr/>
        <p:nvPr/>
      </p:nvGrpSpPr>
      <p:grpSpPr>
        <a:xfrm>
          <a:off x="0" y="0"/>
          <a:ext cx="0" cy="0"/>
          <a:chOff x="0" y="0"/>
          <a:chExt cx="0" cy="0"/>
        </a:xfrm>
      </p:grpSpPr>
      <p:sp>
        <p:nvSpPr>
          <p:cNvPr id="4541" name="Google Shape;4541;gc30b26e216_0_9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2" name="Google Shape;4542;gc30b26e216_0_9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0"/>
        <p:cNvGrpSpPr/>
        <p:nvPr/>
      </p:nvGrpSpPr>
      <p:grpSpPr>
        <a:xfrm>
          <a:off x="0" y="0"/>
          <a:ext cx="0" cy="0"/>
          <a:chOff x="0" y="0"/>
          <a:chExt cx="0" cy="0"/>
        </a:xfrm>
      </p:grpSpPr>
      <p:sp>
        <p:nvSpPr>
          <p:cNvPr id="4551" name="Google Shape;4551;gc30b26e216_0_9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2" name="Google Shape;4552;gc30b26e216_0_9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1"/>
        <p:cNvGrpSpPr/>
        <p:nvPr/>
      </p:nvGrpSpPr>
      <p:grpSpPr>
        <a:xfrm>
          <a:off x="0" y="0"/>
          <a:ext cx="0" cy="0"/>
          <a:chOff x="0" y="0"/>
          <a:chExt cx="0" cy="0"/>
        </a:xfrm>
      </p:grpSpPr>
      <p:sp>
        <p:nvSpPr>
          <p:cNvPr id="4572" name="Google Shape;4572;gc30b26e216_0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3" name="Google Shape;4573;gc30b26e216_0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4"/>
        <p:cNvGrpSpPr/>
        <p:nvPr/>
      </p:nvGrpSpPr>
      <p:grpSpPr>
        <a:xfrm>
          <a:off x="0" y="0"/>
          <a:ext cx="0" cy="0"/>
          <a:chOff x="0" y="0"/>
          <a:chExt cx="0" cy="0"/>
        </a:xfrm>
      </p:grpSpPr>
      <p:sp>
        <p:nvSpPr>
          <p:cNvPr id="4595" name="Google Shape;4595;gc9279b4357_4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6" name="Google Shape;4596;gc9279b4357_4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8"/>
        <p:cNvGrpSpPr/>
        <p:nvPr/>
      </p:nvGrpSpPr>
      <p:grpSpPr>
        <a:xfrm>
          <a:off x="0" y="0"/>
          <a:ext cx="0" cy="0"/>
          <a:chOff x="0" y="0"/>
          <a:chExt cx="0" cy="0"/>
        </a:xfrm>
      </p:grpSpPr>
      <p:sp>
        <p:nvSpPr>
          <p:cNvPr id="4619" name="Google Shape;4619;gc54ed8072e_2_7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0" name="Google Shape;4620;gc54ed8072e_2_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now focus on a specific aspect of ST systems’ evaluation: the capability to translate gender</a:t>
            </a:r>
            <a:endParaRPr/>
          </a:p>
          <a:p>
            <a:pPr marL="0" lvl="0" indent="0" algn="l" rtl="0">
              <a:spcBef>
                <a:spcPts val="0"/>
              </a:spcBef>
              <a:spcAft>
                <a:spcPts val="0"/>
              </a:spcAft>
              <a:buNone/>
            </a:pP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4"/>
        <p:cNvGrpSpPr/>
        <p:nvPr/>
      </p:nvGrpSpPr>
      <p:grpSpPr>
        <a:xfrm>
          <a:off x="0" y="0"/>
          <a:ext cx="0" cy="0"/>
          <a:chOff x="0" y="0"/>
          <a:chExt cx="0" cy="0"/>
        </a:xfrm>
      </p:grpSpPr>
      <p:sp>
        <p:nvSpPr>
          <p:cNvPr id="4625" name="Google Shape;4625;gbe3079666b_1_9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6" name="Google Shape;4626;gbe3079666b_1_9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Systems reflect the data they are trained on…</a:t>
            </a:r>
            <a:endParaRPr/>
          </a:p>
          <a:p>
            <a:pPr marL="0" lvl="0" indent="0" algn="l" rtl="0">
              <a:spcBef>
                <a:spcPts val="0"/>
              </a:spcBef>
              <a:spcAft>
                <a:spcPts val="0"/>
              </a:spcAft>
              <a:buNone/>
            </a:pPr>
            <a:r>
              <a:rPr lang="en"/>
              <a:t>...if data are balanced across relevant categories and phenomena, systems will be unbiased…</a:t>
            </a:r>
            <a:endParaRPr/>
          </a:p>
          <a:p>
            <a:pPr marL="0" lvl="0" indent="0" algn="l" rtl="0">
              <a:spcBef>
                <a:spcPts val="0"/>
              </a:spcBef>
              <a:spcAft>
                <a:spcPts val="0"/>
              </a:spcAft>
              <a:buNone/>
            </a:pPr>
            <a:r>
              <a:rPr lang="en"/>
              <a:t>...if data are unbalanced, systems will reflect their biases.</a:t>
            </a: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3"/>
        <p:cNvGrpSpPr/>
        <p:nvPr/>
      </p:nvGrpSpPr>
      <p:grpSpPr>
        <a:xfrm>
          <a:off x="0" y="0"/>
          <a:ext cx="0" cy="0"/>
          <a:chOff x="0" y="0"/>
          <a:chExt cx="0" cy="0"/>
        </a:xfrm>
      </p:grpSpPr>
      <p:sp>
        <p:nvSpPr>
          <p:cNvPr id="4634" name="Google Shape;4634;gbe3079666b_1_1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5" name="Google Shape;4635;gbe3079666b_1_1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Systems reflect the data they are trained on…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...if data are balanced across relevant categories and phenomena, systems will be unbiased…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...if data are unbalanced, systems will reflect their biases.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bda3707c62_5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2" name="Google Shape;532;gbda3707c62_5_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a:p>
        </p:txBody>
      </p:sp>
      <p:sp>
        <p:nvSpPr>
          <p:cNvPr id="533" name="Google Shape;533;gbda3707c62_5_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 sz="1200" b="0" i="0" u="none" strike="noStrike" cap="none">
                <a:solidFill>
                  <a:schemeClr val="dk1"/>
                </a:solidFill>
                <a:latin typeface="Arial"/>
                <a:ea typeface="Arial"/>
                <a:cs typeface="Arial"/>
                <a:sym typeface="Arial"/>
              </a:rPr>
              <a:t>23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1"/>
        <p:cNvGrpSpPr/>
        <p:nvPr/>
      </p:nvGrpSpPr>
      <p:grpSpPr>
        <a:xfrm>
          <a:off x="0" y="0"/>
          <a:ext cx="0" cy="0"/>
          <a:chOff x="0" y="0"/>
          <a:chExt cx="0" cy="0"/>
        </a:xfrm>
      </p:grpSpPr>
      <p:sp>
        <p:nvSpPr>
          <p:cNvPr id="4652" name="Google Shape;4652;gbe3079666b_1_1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3" name="Google Shape;4653;gbe3079666b_1_1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7F7F7F"/>
              </a:buClr>
              <a:buSzPts val="1800"/>
              <a:buFont typeface="Source Sans Pro"/>
              <a:buChar char="●"/>
            </a:pPr>
            <a:r>
              <a:rPr lang="en" sz="1800">
                <a:solidFill>
                  <a:srgbClr val="7F7F7F"/>
                </a:solidFill>
                <a:latin typeface="Source Sans Pro"/>
                <a:ea typeface="Source Sans Pro"/>
                <a:cs typeface="Source Sans Pro"/>
                <a:sym typeface="Source Sans Pro"/>
              </a:rPr>
              <a:t>~ 70% of the TED speakers is male </a:t>
            </a:r>
            <a:endParaRPr sz="1800">
              <a:solidFill>
                <a:srgbClr val="7F7F7F"/>
              </a:solidFill>
              <a:latin typeface="Source Sans Pro"/>
              <a:ea typeface="Source Sans Pro"/>
              <a:cs typeface="Source Sans Pro"/>
              <a:sym typeface="Source Sans Pro"/>
            </a:endParaRPr>
          </a:p>
          <a:p>
            <a:pPr marL="457200" lvl="0" indent="-342900" algn="l" rtl="0">
              <a:lnSpc>
                <a:spcPct val="115000"/>
              </a:lnSpc>
              <a:spcBef>
                <a:spcPts val="0"/>
              </a:spcBef>
              <a:spcAft>
                <a:spcPts val="0"/>
              </a:spcAft>
              <a:buClr>
                <a:srgbClr val="7F7F7F"/>
              </a:buClr>
              <a:buSzPts val="1800"/>
              <a:buFont typeface="Source Sans Pro"/>
              <a:buChar char="●"/>
            </a:pPr>
            <a:r>
              <a:rPr lang="en" sz="1800">
                <a:solidFill>
                  <a:srgbClr val="7F7F7F"/>
                </a:solidFill>
                <a:latin typeface="Source Sans Pro"/>
                <a:ea typeface="Source Sans Pro"/>
                <a:cs typeface="Source Sans Pro"/>
                <a:sym typeface="Source Sans Pro"/>
              </a:rPr>
              <a:t>The peak of women’s representation in the EU Parl. has been 40%</a:t>
            </a:r>
            <a:endParaRPr sz="1800">
              <a:solidFill>
                <a:srgbClr val="7F7F7F"/>
              </a:solidFill>
              <a:latin typeface="Source Sans Pro"/>
              <a:ea typeface="Source Sans Pro"/>
              <a:cs typeface="Source Sans Pro"/>
              <a:sym typeface="Source Sans Pro"/>
            </a:endParaRPr>
          </a:p>
          <a:p>
            <a:pPr marL="457200" lvl="0" indent="-342900" algn="l" rtl="0">
              <a:lnSpc>
                <a:spcPct val="115000"/>
              </a:lnSpc>
              <a:spcBef>
                <a:spcPts val="0"/>
              </a:spcBef>
              <a:spcAft>
                <a:spcPts val="0"/>
              </a:spcAft>
              <a:buClr>
                <a:srgbClr val="7F7F7F"/>
              </a:buClr>
              <a:buSzPts val="1800"/>
              <a:buFont typeface="Source Sans Pro"/>
              <a:buChar char="●"/>
            </a:pPr>
            <a:r>
              <a:rPr lang="en" sz="1800">
                <a:solidFill>
                  <a:srgbClr val="7F7F7F"/>
                </a:solidFill>
                <a:latin typeface="Source Sans Pro"/>
                <a:ea typeface="Source Sans Pro"/>
                <a:cs typeface="Source Sans Pro"/>
                <a:sym typeface="Source Sans Pro"/>
              </a:rPr>
              <a:t>Most of the ASR and MT data are generated by male speakers</a:t>
            </a:r>
            <a:endParaRPr sz="1800">
              <a:solidFill>
                <a:srgbClr val="7F7F7F"/>
              </a:solidFill>
              <a:latin typeface="Source Sans Pro"/>
              <a:ea typeface="Source Sans Pro"/>
              <a:cs typeface="Source Sans Pro"/>
              <a:sym typeface="Source Sans Pro"/>
            </a:endParaRPr>
          </a:p>
          <a:p>
            <a:pPr marL="0" lvl="0" indent="0" algn="l" rtl="0">
              <a:spcBef>
                <a:spcPts val="1600"/>
              </a:spcBef>
              <a:spcAft>
                <a:spcPts val="0"/>
              </a:spcAft>
              <a:buNone/>
            </a:pP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0"/>
        <p:cNvGrpSpPr/>
        <p:nvPr/>
      </p:nvGrpSpPr>
      <p:grpSpPr>
        <a:xfrm>
          <a:off x="0" y="0"/>
          <a:ext cx="0" cy="0"/>
          <a:chOff x="0" y="0"/>
          <a:chExt cx="0" cy="0"/>
        </a:xfrm>
      </p:grpSpPr>
      <p:sp>
        <p:nvSpPr>
          <p:cNvPr id="4671" name="Google Shape;4671;gbe3079666b_1_10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2" name="Google Shape;4672;gbe3079666b_1_10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1"/>
        <p:cNvGrpSpPr/>
        <p:nvPr/>
      </p:nvGrpSpPr>
      <p:grpSpPr>
        <a:xfrm>
          <a:off x="0" y="0"/>
          <a:ext cx="0" cy="0"/>
          <a:chOff x="0" y="0"/>
          <a:chExt cx="0" cy="0"/>
        </a:xfrm>
      </p:grpSpPr>
      <p:sp>
        <p:nvSpPr>
          <p:cNvPr id="4692" name="Google Shape;4692;gbe3079666b_1_10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3" name="Google Shape;4693;gbe3079666b_1_10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1"/>
        <p:cNvGrpSpPr/>
        <p:nvPr/>
      </p:nvGrpSpPr>
      <p:grpSpPr>
        <a:xfrm>
          <a:off x="0" y="0"/>
          <a:ext cx="0" cy="0"/>
          <a:chOff x="0" y="0"/>
          <a:chExt cx="0" cy="0"/>
        </a:xfrm>
      </p:grpSpPr>
      <p:sp>
        <p:nvSpPr>
          <p:cNvPr id="4702" name="Google Shape;4702;gbe3079666b_1_10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3" name="Google Shape;4703;gbe3079666b_1_10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5"/>
        <p:cNvGrpSpPr/>
        <p:nvPr/>
      </p:nvGrpSpPr>
      <p:grpSpPr>
        <a:xfrm>
          <a:off x="0" y="0"/>
          <a:ext cx="0" cy="0"/>
          <a:chOff x="0" y="0"/>
          <a:chExt cx="0" cy="0"/>
        </a:xfrm>
      </p:grpSpPr>
      <p:sp>
        <p:nvSpPr>
          <p:cNvPr id="4716" name="Google Shape;4716;gbe3079666b_1_1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7" name="Google Shape;4717;gbe3079666b_1_1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4"/>
        <p:cNvGrpSpPr/>
        <p:nvPr/>
      </p:nvGrpSpPr>
      <p:grpSpPr>
        <a:xfrm>
          <a:off x="0" y="0"/>
          <a:ext cx="0" cy="0"/>
          <a:chOff x="0" y="0"/>
          <a:chExt cx="0" cy="0"/>
        </a:xfrm>
      </p:grpSpPr>
      <p:sp>
        <p:nvSpPr>
          <p:cNvPr id="4735" name="Google Shape;4735;gc8d4b7cb6f_3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6" name="Google Shape;4736;gc8d4b7cb6f_3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6"/>
        <p:cNvGrpSpPr/>
        <p:nvPr/>
      </p:nvGrpSpPr>
      <p:grpSpPr>
        <a:xfrm>
          <a:off x="0" y="0"/>
          <a:ext cx="0" cy="0"/>
          <a:chOff x="0" y="0"/>
          <a:chExt cx="0" cy="0"/>
        </a:xfrm>
      </p:grpSpPr>
      <p:sp>
        <p:nvSpPr>
          <p:cNvPr id="4747" name="Google Shape;4747;gbe3079666b_1_1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8" name="Google Shape;4748;gbe3079666b_1_1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4"/>
        <p:cNvGrpSpPr/>
        <p:nvPr/>
      </p:nvGrpSpPr>
      <p:grpSpPr>
        <a:xfrm>
          <a:off x="0" y="0"/>
          <a:ext cx="0" cy="0"/>
          <a:chOff x="0" y="0"/>
          <a:chExt cx="0" cy="0"/>
        </a:xfrm>
      </p:grpSpPr>
      <p:sp>
        <p:nvSpPr>
          <p:cNvPr id="4755" name="Google Shape;4755;gbe3079666b_1_1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6" name="Google Shape;4756;gbe3079666b_1_1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2"/>
        <p:cNvGrpSpPr/>
        <p:nvPr/>
      </p:nvGrpSpPr>
      <p:grpSpPr>
        <a:xfrm>
          <a:off x="0" y="0"/>
          <a:ext cx="0" cy="0"/>
          <a:chOff x="0" y="0"/>
          <a:chExt cx="0" cy="0"/>
        </a:xfrm>
      </p:grpSpPr>
      <p:sp>
        <p:nvSpPr>
          <p:cNvPr id="4763" name="Google Shape;4763;gbe3079666b_1_1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4" name="Google Shape;4764;gbe3079666b_1_1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42900" algn="l" rtl="0">
              <a:spcBef>
                <a:spcPts val="0"/>
              </a:spcBef>
              <a:spcAft>
                <a:spcPts val="0"/>
              </a:spcAft>
              <a:buClr>
                <a:srgbClr val="7F7F7F"/>
              </a:buClr>
              <a:buSzPts val="1800"/>
              <a:buFont typeface="Source Sans Pro"/>
              <a:buChar char="○"/>
            </a:pPr>
            <a:r>
              <a:rPr lang="en" sz="1800">
                <a:solidFill>
                  <a:srgbClr val="7F7F7F"/>
                </a:solidFill>
                <a:latin typeface="Source Sans Pro"/>
                <a:ea typeface="Source Sans Pro"/>
                <a:cs typeface="Source Sans Pro"/>
                <a:sym typeface="Source Sans Pro"/>
              </a:rPr>
              <a:t>e2e much better than simple cascade (ability to leverage audio features? ⇨Ethical issues?)</a:t>
            </a:r>
            <a:endParaRPr sz="1800">
              <a:solidFill>
                <a:srgbClr val="7F7F7F"/>
              </a:solidFill>
              <a:latin typeface="Source Sans Pro"/>
              <a:ea typeface="Source Sans Pro"/>
              <a:cs typeface="Source Sans Pro"/>
              <a:sym typeface="Source Sans Pro"/>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...But what if gender information IS available? Next work...</a:t>
            </a: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0"/>
        <p:cNvGrpSpPr/>
        <p:nvPr/>
      </p:nvGrpSpPr>
      <p:grpSpPr>
        <a:xfrm>
          <a:off x="0" y="0"/>
          <a:ext cx="0" cy="0"/>
          <a:chOff x="0" y="0"/>
          <a:chExt cx="0" cy="0"/>
        </a:xfrm>
      </p:grpSpPr>
      <p:sp>
        <p:nvSpPr>
          <p:cNvPr id="4771" name="Google Shape;4771;gbe3079666b_1_1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2" name="Google Shape;4772;gbe3079666b_1_1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Different condition, where speakers’ gender IS KNOWN.</a:t>
            </a:r>
            <a:endParaRPr sz="1200"/>
          </a:p>
          <a:p>
            <a:pPr marL="0" lvl="0" indent="0" algn="l" rtl="0">
              <a:spcBef>
                <a:spcPts val="0"/>
              </a:spcBef>
              <a:spcAft>
                <a:spcPts val="0"/>
              </a:spcAft>
              <a:buNone/>
            </a:pPr>
            <a:r>
              <a:rPr lang="en" sz="1200">
                <a:solidFill>
                  <a:srgbClr val="258BDC"/>
                </a:solidFill>
              </a:rPr>
              <a:t>pure models relying on speaker’s BIOMETRIC FEATURES (voice) can be problematic (</a:t>
            </a:r>
            <a:r>
              <a:rPr lang="en" sz="1200">
                <a:solidFill>
                  <a:srgbClr val="3C4043"/>
                </a:solidFill>
                <a:highlight>
                  <a:srgbClr val="FFFFFF"/>
                </a:highlight>
              </a:rPr>
              <a:t>children, vocally impared or transgender individuals</a:t>
            </a:r>
            <a:r>
              <a:rPr lang="en" sz="1200">
                <a:solidFill>
                  <a:srgbClr val="258BDC"/>
                </a:solidFill>
              </a:rPr>
              <a:t>)</a:t>
            </a:r>
            <a:endParaRPr sz="1200">
              <a:solidFill>
                <a:srgbClr val="258BDC"/>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How can we exploit </a:t>
            </a:r>
            <a:r>
              <a:rPr lang="en" sz="1200">
                <a:solidFill>
                  <a:srgbClr val="258BDC"/>
                </a:solidFill>
              </a:rPr>
              <a:t>external speakers’ information</a:t>
            </a:r>
            <a:r>
              <a:rPr lang="en" sz="1200">
                <a:solidFill>
                  <a:schemeClr val="dk1"/>
                </a:solidFill>
              </a:rPr>
              <a:t> to improve gender translation in direct ST?</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rgbClr val="258BDC"/>
                </a:solidFill>
              </a:rPr>
              <a:t>Beyond speech signals, </a:t>
            </a:r>
            <a:r>
              <a:rPr lang="en" sz="1200">
                <a:solidFill>
                  <a:schemeClr val="dk1"/>
                </a:solidFill>
              </a:rPr>
              <a:t>can we control gender translation in ST?</a:t>
            </a:r>
            <a:endParaRPr sz="1200">
              <a:solidFill>
                <a:schemeClr val="dk1"/>
              </a:solidFill>
            </a:endParaRPr>
          </a:p>
          <a:p>
            <a:pPr marL="0" lvl="0" indent="0" algn="l" rtl="0">
              <a:spcBef>
                <a:spcPts val="1600"/>
              </a:spcBef>
              <a:spcAft>
                <a:spcPts val="0"/>
              </a:spcAft>
              <a:buClr>
                <a:schemeClr val="dk1"/>
              </a:buClr>
              <a:buSzPts val="1100"/>
              <a:buFont typeface="Arial"/>
              <a:buNone/>
            </a:pPr>
            <a:endParaRPr sz="1200">
              <a:solidFill>
                <a:srgbClr val="258BDC"/>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bdbb789d5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40" name="Google Shape;540;gbdbb789d5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a:p>
        </p:txBody>
      </p:sp>
      <p:sp>
        <p:nvSpPr>
          <p:cNvPr id="541" name="Google Shape;541;gbdbb789d58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 sz="1200" b="0" i="0" u="none" strike="noStrike" cap="none">
                <a:solidFill>
                  <a:schemeClr val="dk1"/>
                </a:solidFill>
                <a:latin typeface="Arial"/>
                <a:ea typeface="Arial"/>
                <a:cs typeface="Arial"/>
                <a:sym typeface="Arial"/>
              </a:rPr>
              <a:t>24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7"/>
        <p:cNvGrpSpPr/>
        <p:nvPr/>
      </p:nvGrpSpPr>
      <p:grpSpPr>
        <a:xfrm>
          <a:off x="0" y="0"/>
          <a:ext cx="0" cy="0"/>
          <a:chOff x="0" y="0"/>
          <a:chExt cx="0" cy="0"/>
        </a:xfrm>
      </p:grpSpPr>
      <p:sp>
        <p:nvSpPr>
          <p:cNvPr id="4778" name="Google Shape;4778;gbe3079666b_1_1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9" name="Google Shape;4779;gbe3079666b_1_1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300" b="1">
                <a:solidFill>
                  <a:schemeClr val="dk1"/>
                </a:solidFill>
              </a:rPr>
              <a:t>...Specialized </a:t>
            </a:r>
            <a:r>
              <a:rPr lang="en" sz="1300">
                <a:solidFill>
                  <a:schemeClr val="dk1"/>
                </a:solidFill>
              </a:rPr>
              <a:t>more flexible when speech signals should be ignored</a:t>
            </a:r>
            <a:endParaRPr sz="1300">
              <a:solidFill>
                <a:schemeClr val="dk1"/>
              </a:solidFill>
            </a:endParaRPr>
          </a:p>
          <a:p>
            <a:pPr marL="0" lvl="0" indent="0" algn="l" rtl="0">
              <a:lnSpc>
                <a:spcPct val="115000"/>
              </a:lnSpc>
              <a:spcBef>
                <a:spcPts val="0"/>
              </a:spcBef>
              <a:spcAft>
                <a:spcPts val="0"/>
              </a:spcAft>
              <a:buNone/>
            </a:pPr>
            <a:r>
              <a:rPr lang="en" sz="1300" b="1">
                <a:solidFill>
                  <a:schemeClr val="dk1"/>
                </a:solidFill>
                <a:highlight>
                  <a:schemeClr val="lt1"/>
                </a:highlight>
              </a:rPr>
              <a:t>...Specialized </a:t>
            </a:r>
            <a:r>
              <a:rPr lang="en" sz="1300">
                <a:solidFill>
                  <a:schemeClr val="dk1"/>
                </a:solidFill>
                <a:highlight>
                  <a:schemeClr val="lt1"/>
                </a:highlight>
              </a:rPr>
              <a:t>best integration strategy, able to ignore speech signal</a:t>
            </a:r>
            <a:endParaRPr sz="1300">
              <a:solidFill>
                <a:schemeClr val="dk1"/>
              </a:solidFill>
              <a:highlight>
                <a:schemeClr val="lt1"/>
              </a:highlight>
            </a:endParaRPr>
          </a:p>
          <a:p>
            <a:pPr marL="0" lvl="0" indent="0" algn="l" rtl="0">
              <a:lnSpc>
                <a:spcPct val="115000"/>
              </a:lnSpc>
              <a:spcBef>
                <a:spcPts val="1600"/>
              </a:spcBef>
              <a:spcAft>
                <a:spcPts val="0"/>
              </a:spcAft>
              <a:buNone/>
            </a:pPr>
            <a:r>
              <a:rPr lang="en" sz="1300" b="1">
                <a:solidFill>
                  <a:srgbClr val="FF0000"/>
                </a:solidFill>
                <a:highlight>
                  <a:schemeClr val="lt1"/>
                </a:highlight>
              </a:rPr>
              <a:t>This was an example of how a focused evaluation scheme can be designed to </a:t>
            </a:r>
            <a:r>
              <a:rPr lang="en" sz="1300" b="1" u="sng">
                <a:solidFill>
                  <a:srgbClr val="FF0000"/>
                </a:solidFill>
                <a:highlight>
                  <a:schemeClr val="lt1"/>
                </a:highlight>
              </a:rPr>
              <a:t>spot strengths and limitations</a:t>
            </a:r>
            <a:r>
              <a:rPr lang="en" sz="1300" b="1">
                <a:solidFill>
                  <a:srgbClr val="FF0000"/>
                </a:solidFill>
                <a:highlight>
                  <a:schemeClr val="lt1"/>
                </a:highlight>
              </a:rPr>
              <a:t> of cascade and e2e technology and to </a:t>
            </a:r>
            <a:r>
              <a:rPr lang="en" sz="1300" b="1" u="sng">
                <a:solidFill>
                  <a:srgbClr val="FF0000"/>
                </a:solidFill>
                <a:highlight>
                  <a:schemeClr val="lt1"/>
                </a:highlight>
              </a:rPr>
              <a:t>orient ST development towards better performance on a specific linguistic aspect (</a:t>
            </a:r>
            <a:r>
              <a:rPr lang="en" sz="1300">
                <a:solidFill>
                  <a:srgbClr val="FF0000"/>
                </a:solidFill>
                <a:highlight>
                  <a:schemeClr val="lt1"/>
                </a:highlight>
              </a:rPr>
              <a:t>a fair translation of gender).</a:t>
            </a:r>
            <a:endParaRPr sz="1300">
              <a:solidFill>
                <a:srgbClr val="FF0000"/>
              </a:solidFill>
              <a:highlight>
                <a:schemeClr val="lt1"/>
              </a:highlight>
            </a:endParaRPr>
          </a:p>
          <a:p>
            <a:pPr marL="0" lvl="0" indent="0" algn="l" rtl="0">
              <a:spcBef>
                <a:spcPts val="1600"/>
              </a:spcBef>
              <a:spcAft>
                <a:spcPts val="0"/>
              </a:spcAft>
              <a:buNone/>
            </a:pPr>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5"/>
        <p:cNvGrpSpPr/>
        <p:nvPr/>
      </p:nvGrpSpPr>
      <p:grpSpPr>
        <a:xfrm>
          <a:off x="0" y="0"/>
          <a:ext cx="0" cy="0"/>
          <a:chOff x="0" y="0"/>
          <a:chExt cx="0" cy="0"/>
        </a:xfrm>
      </p:grpSpPr>
      <p:sp>
        <p:nvSpPr>
          <p:cNvPr id="4786" name="Google Shape;4786;gbbbfda76a2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7" name="Google Shape;4787;gbbbfda76a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2"/>
        <p:cNvGrpSpPr/>
        <p:nvPr/>
      </p:nvGrpSpPr>
      <p:grpSpPr>
        <a:xfrm>
          <a:off x="0" y="0"/>
          <a:ext cx="0" cy="0"/>
          <a:chOff x="0" y="0"/>
          <a:chExt cx="0" cy="0"/>
        </a:xfrm>
      </p:grpSpPr>
      <p:sp>
        <p:nvSpPr>
          <p:cNvPr id="4793" name="Google Shape;4793;gc54ed8072e_2_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4" name="Google Shape;4794;gc54ed8072e_2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8"/>
        <p:cNvGrpSpPr/>
        <p:nvPr/>
      </p:nvGrpSpPr>
      <p:grpSpPr>
        <a:xfrm>
          <a:off x="0" y="0"/>
          <a:ext cx="0" cy="0"/>
          <a:chOff x="0" y="0"/>
          <a:chExt cx="0" cy="0"/>
        </a:xfrm>
      </p:grpSpPr>
      <p:sp>
        <p:nvSpPr>
          <p:cNvPr id="4799" name="Google Shape;4799;gbdce7ee7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0" name="Google Shape;4800;gbdce7ee7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latin typeface="Source Sans Pro"/>
                <a:ea typeface="Source Sans Pro"/>
                <a:cs typeface="Source Sans Pro"/>
                <a:sym typeface="Source Sans Pro"/>
              </a:rPr>
              <a:t>In the training data it was split using strong punctuation. </a:t>
            </a:r>
            <a:r>
              <a:rPr lang="en" sz="1400" b="1">
                <a:solidFill>
                  <a:schemeClr val="dk1"/>
                </a:solidFill>
                <a:latin typeface="Source Sans Pro"/>
                <a:ea typeface="Source Sans Pro"/>
                <a:cs typeface="Source Sans Pro"/>
                <a:sym typeface="Source Sans Pro"/>
              </a:rPr>
              <a:t>SINCE WE HAVE GOLD TRANSCRIPTS with punctuation, we can </a:t>
            </a:r>
            <a:r>
              <a:rPr lang="en" sz="1400" b="1" u="sng">
                <a:solidFill>
                  <a:schemeClr val="dk1"/>
                </a:solidFill>
                <a:latin typeface="Source Sans Pro"/>
                <a:ea typeface="Source Sans Pro"/>
                <a:cs typeface="Source Sans Pro"/>
                <a:sym typeface="Source Sans Pro"/>
              </a:rPr>
              <a:t>manually</a:t>
            </a:r>
            <a:r>
              <a:rPr lang="en" sz="1400" b="1">
                <a:solidFill>
                  <a:schemeClr val="dk1"/>
                </a:solidFill>
                <a:latin typeface="Source Sans Pro"/>
                <a:ea typeface="Source Sans Pro"/>
                <a:cs typeface="Source Sans Pro"/>
                <a:sym typeface="Source Sans Pro"/>
              </a:rPr>
              <a:t> segment training data!!!</a:t>
            </a:r>
            <a:endParaRPr sz="1400" b="1">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a:solidFill>
                <a:srgbClr val="611BB8"/>
              </a:solidFill>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1"/>
        <p:cNvGrpSpPr/>
        <p:nvPr/>
      </p:nvGrpSpPr>
      <p:grpSpPr>
        <a:xfrm>
          <a:off x="0" y="0"/>
          <a:ext cx="0" cy="0"/>
          <a:chOff x="0" y="0"/>
          <a:chExt cx="0" cy="0"/>
        </a:xfrm>
      </p:grpSpPr>
      <p:sp>
        <p:nvSpPr>
          <p:cNvPr id="4812" name="Google Shape;4812;gbdce7ee73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3" name="Google Shape;4813;gbdce7ee73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611BB8"/>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6"/>
        <p:cNvGrpSpPr/>
        <p:nvPr/>
      </p:nvGrpSpPr>
      <p:grpSpPr>
        <a:xfrm>
          <a:off x="0" y="0"/>
          <a:ext cx="0" cy="0"/>
          <a:chOff x="0" y="0"/>
          <a:chExt cx="0" cy="0"/>
        </a:xfrm>
      </p:grpSpPr>
      <p:sp>
        <p:nvSpPr>
          <p:cNvPr id="4827" name="Google Shape;4827;gbdce7ee734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8" name="Google Shape;4828;gbdce7ee734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611BB8"/>
              </a:solidFill>
            </a:endParaRPr>
          </a:p>
          <a:p>
            <a:pPr marL="0" lvl="0" indent="0" algn="l" rtl="0">
              <a:spcBef>
                <a:spcPts val="0"/>
              </a:spcBef>
              <a:spcAft>
                <a:spcPts val="0"/>
              </a:spcAft>
              <a:buNone/>
            </a:pPr>
            <a:r>
              <a:rPr lang="en">
                <a:solidFill>
                  <a:schemeClr val="dk1"/>
                </a:solidFill>
              </a:rPr>
              <a:t>An </a:t>
            </a:r>
            <a:r>
              <a:rPr lang="en" sz="1050">
                <a:solidFill>
                  <a:srgbClr val="3C4043"/>
                </a:solidFill>
                <a:highlight>
                  <a:srgbClr val="FFFFFF"/>
                </a:highlight>
                <a:latin typeface="Roboto"/>
                <a:ea typeface="Roboto"/>
                <a:cs typeface="Roboto"/>
                <a:sym typeface="Roboto"/>
              </a:rPr>
              <a:t> </a:t>
            </a:r>
            <a:r>
              <a:rPr lang="en" sz="1200">
                <a:highlight>
                  <a:srgbClr val="FFFFFF"/>
                </a:highlight>
                <a:latin typeface="Roboto"/>
                <a:ea typeface="Roboto"/>
                <a:cs typeface="Roboto"/>
                <a:sym typeface="Roboto"/>
              </a:rPr>
              <a:t>initial split based on silences…</a:t>
            </a:r>
            <a:endParaRPr sz="1200">
              <a:highlight>
                <a:srgbClr val="FFFFFF"/>
              </a:highlight>
              <a:latin typeface="Roboto"/>
              <a:ea typeface="Roboto"/>
              <a:cs typeface="Roboto"/>
              <a:sym typeface="Roboto"/>
            </a:endParaRPr>
          </a:p>
          <a:p>
            <a:pPr marL="0" lvl="0" indent="0" algn="l" rtl="0">
              <a:spcBef>
                <a:spcPts val="0"/>
              </a:spcBef>
              <a:spcAft>
                <a:spcPts val="0"/>
              </a:spcAft>
              <a:buNone/>
            </a:pPr>
            <a:endParaRPr sz="1200">
              <a:highlight>
                <a:srgbClr val="FFFFFF"/>
              </a:highlight>
              <a:latin typeface="Roboto"/>
              <a:ea typeface="Roboto"/>
              <a:cs typeface="Roboto"/>
              <a:sym typeface="Roboto"/>
            </a:endParaRPr>
          </a:p>
          <a:p>
            <a:pPr marL="0" lvl="0" indent="0" algn="l" rtl="0">
              <a:spcBef>
                <a:spcPts val="0"/>
              </a:spcBef>
              <a:spcAft>
                <a:spcPts val="0"/>
              </a:spcAft>
              <a:buNone/>
            </a:pPr>
            <a:r>
              <a:rPr lang="en" sz="1200">
                <a:highlight>
                  <a:srgbClr val="FFFFFF"/>
                </a:highlight>
                <a:latin typeface="Roboto"/>
                <a:ea typeface="Roboto"/>
                <a:cs typeface="Roboto"/>
                <a:sym typeface="Roboto"/>
              </a:rPr>
              <a:t>...is passed to the ASR, which produces two transcripts (for the ASR it’s not critical if context is missing due to intra-sentential splits! Different from MT, it only has to transcribe what was said)...</a:t>
            </a:r>
            <a:endParaRPr sz="1200">
              <a:highlight>
                <a:srgbClr val="FFFFFF"/>
              </a:highlight>
              <a:latin typeface="Roboto"/>
              <a:ea typeface="Roboto"/>
              <a:cs typeface="Roboto"/>
              <a:sym typeface="Roboto"/>
            </a:endParaRPr>
          </a:p>
          <a:p>
            <a:pPr marL="0" lvl="0" indent="0" algn="l" rtl="0">
              <a:spcBef>
                <a:spcPts val="0"/>
              </a:spcBef>
              <a:spcAft>
                <a:spcPts val="0"/>
              </a:spcAft>
              <a:buNone/>
            </a:pPr>
            <a:endParaRPr sz="1200">
              <a:highlight>
                <a:srgbClr val="FFFFFF"/>
              </a:highlight>
              <a:latin typeface="Roboto"/>
              <a:ea typeface="Roboto"/>
              <a:cs typeface="Roboto"/>
              <a:sym typeface="Roboto"/>
            </a:endParaRPr>
          </a:p>
          <a:p>
            <a:pPr marL="0" lvl="0" indent="0" algn="l" rtl="0">
              <a:spcBef>
                <a:spcPts val="0"/>
              </a:spcBef>
              <a:spcAft>
                <a:spcPts val="0"/>
              </a:spcAft>
              <a:buNone/>
            </a:pPr>
            <a:r>
              <a:rPr lang="en" sz="1200">
                <a:highlight>
                  <a:srgbClr val="FFFFFF"/>
                </a:highlight>
                <a:latin typeface="Roboto"/>
                <a:ea typeface="Roboto"/>
                <a:cs typeface="Roboto"/>
                <a:sym typeface="Roboto"/>
              </a:rPr>
              <a:t>THEN, a re-segmentation component re-organizes the transcripts adding strong punctuation…</a:t>
            </a:r>
            <a:endParaRPr sz="1200">
              <a:highlight>
                <a:srgbClr val="FFFFFF"/>
              </a:highlight>
              <a:latin typeface="Roboto"/>
              <a:ea typeface="Roboto"/>
              <a:cs typeface="Roboto"/>
              <a:sym typeface="Roboto"/>
            </a:endParaRPr>
          </a:p>
          <a:p>
            <a:pPr marL="0" lvl="0" indent="0" algn="l" rtl="0">
              <a:spcBef>
                <a:spcPts val="0"/>
              </a:spcBef>
              <a:spcAft>
                <a:spcPts val="0"/>
              </a:spcAft>
              <a:buNone/>
            </a:pPr>
            <a:endParaRPr sz="1200">
              <a:highlight>
                <a:srgbClr val="FFFFFF"/>
              </a:highlight>
              <a:latin typeface="Roboto"/>
              <a:ea typeface="Roboto"/>
              <a:cs typeface="Roboto"/>
              <a:sym typeface="Roboto"/>
            </a:endParaRPr>
          </a:p>
          <a:p>
            <a:pPr marL="0" lvl="0" indent="0" algn="l" rtl="0">
              <a:spcBef>
                <a:spcPts val="0"/>
              </a:spcBef>
              <a:spcAft>
                <a:spcPts val="0"/>
              </a:spcAft>
              <a:buNone/>
            </a:pPr>
            <a:r>
              <a:rPr lang="en" sz="1200">
                <a:highlight>
                  <a:srgbClr val="FFFFFF"/>
                </a:highlight>
                <a:latin typeface="Roboto"/>
                <a:ea typeface="Roboto"/>
                <a:cs typeface="Roboto"/>
                <a:sym typeface="Roboto"/>
              </a:rPr>
              <a:t>...The re-segmented text is finally passed to the MT component.</a:t>
            </a:r>
            <a:endParaRPr sz="1200">
              <a:highlight>
                <a:srgbClr val="FFFFFF"/>
              </a:highlight>
              <a:latin typeface="Roboto"/>
              <a:ea typeface="Roboto"/>
              <a:cs typeface="Roboto"/>
              <a:sym typeface="Roboto"/>
            </a:endParaRPr>
          </a:p>
          <a:p>
            <a:pPr marL="0" lvl="0" indent="0" algn="l" rtl="0">
              <a:spcBef>
                <a:spcPts val="0"/>
              </a:spcBef>
              <a:spcAft>
                <a:spcPts val="0"/>
              </a:spcAft>
              <a:buNone/>
            </a:pPr>
            <a:endParaRPr sz="1200"/>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3"/>
        <p:cNvGrpSpPr/>
        <p:nvPr/>
      </p:nvGrpSpPr>
      <p:grpSpPr>
        <a:xfrm>
          <a:off x="0" y="0"/>
          <a:ext cx="0" cy="0"/>
          <a:chOff x="0" y="0"/>
          <a:chExt cx="0" cy="0"/>
        </a:xfrm>
      </p:grpSpPr>
      <p:sp>
        <p:nvSpPr>
          <p:cNvPr id="4854" name="Google Shape;4854;gbdce7ee734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5" name="Google Shape;4855;gbdce7ee734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611BB8"/>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1"/>
        <p:cNvGrpSpPr/>
        <p:nvPr/>
      </p:nvGrpSpPr>
      <p:grpSpPr>
        <a:xfrm>
          <a:off x="0" y="0"/>
          <a:ext cx="0" cy="0"/>
          <a:chOff x="0" y="0"/>
          <a:chExt cx="0" cy="0"/>
        </a:xfrm>
      </p:grpSpPr>
      <p:sp>
        <p:nvSpPr>
          <p:cNvPr id="4862" name="Google Shape;4862;gbdce7ee734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3" name="Google Shape;4863;gbdce7ee734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611BB8"/>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t>Few words about VAD?</a:t>
            </a:r>
            <a:endParaRPr/>
          </a:p>
          <a:p>
            <a:pPr marL="0" lvl="0" indent="0" algn="l" rtl="0">
              <a:spcBef>
                <a:spcPts val="0"/>
              </a:spcBef>
              <a:spcAft>
                <a:spcPts val="0"/>
              </a:spcAft>
              <a:buNone/>
            </a:pPr>
            <a:endParaRPr/>
          </a:p>
          <a:p>
            <a:pPr marL="0" lvl="0" indent="0" algn="l" rtl="0">
              <a:spcBef>
                <a:spcPts val="0"/>
              </a:spcBef>
              <a:spcAft>
                <a:spcPts val="0"/>
              </a:spcAft>
              <a:buNone/>
            </a:pPr>
            <a:r>
              <a:rPr lang="en" sz="1200">
                <a:solidFill>
                  <a:schemeClr val="dk1"/>
                </a:solidFill>
              </a:rPr>
              <a:t>VAD tools are classifiers that determine whether a given audio frame contains speech or not.  Based on this, a VAD-based segmentation considers a sequence of consecutive speech  frames  as  a  segment,  filtering  out non-speech  frames.</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Two widely used open source VAD tools: </a:t>
            </a:r>
            <a:endParaRPr sz="1200">
              <a:solidFill>
                <a:schemeClr val="dk1"/>
              </a:solidFill>
            </a:endParaRPr>
          </a:p>
          <a:p>
            <a:pPr marL="0" lvl="0" indent="0" algn="l" rtl="0">
              <a:spcBef>
                <a:spcPts val="0"/>
              </a:spcBef>
              <a:spcAft>
                <a:spcPts val="0"/>
              </a:spcAft>
              <a:buNone/>
            </a:pP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LIUM --- S.  Meignier  and  T.  Merlin,  “LIUM  SpkDiarization:   An  Open Source  Toolkit  For  Diarization,”  in Proceedings  of  the  CMU SPUD Workshop, Dallas, Texas, 2010.</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WebRTC --- WebRTC takes as parameters the frame size (10, 20 or 30ms) and the aggressiveness mode (an integer in the range [0, 3], 3 being the most aggressive)</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7"/>
        <p:cNvGrpSpPr/>
        <p:nvPr/>
      </p:nvGrpSpPr>
      <p:grpSpPr>
        <a:xfrm>
          <a:off x="0" y="0"/>
          <a:ext cx="0" cy="0"/>
          <a:chOff x="0" y="0"/>
          <a:chExt cx="0" cy="0"/>
        </a:xfrm>
      </p:grpSpPr>
      <p:sp>
        <p:nvSpPr>
          <p:cNvPr id="4878" name="Google Shape;4878;gc733ae5a14_8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9" name="Google Shape;4879;gc733ae5a14_8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611BB8"/>
              </a:solidFill>
            </a:endParaRPr>
          </a:p>
          <a:p>
            <a:pPr marL="914400" lvl="1" indent="-304800" algn="l" rtl="0">
              <a:lnSpc>
                <a:spcPct val="115000"/>
              </a:lnSpc>
              <a:spcBef>
                <a:spcPts val="0"/>
              </a:spcBef>
              <a:spcAft>
                <a:spcPts val="0"/>
              </a:spcAft>
              <a:buClr>
                <a:srgbClr val="000000"/>
              </a:buClr>
              <a:buSzPts val="1200"/>
              <a:buFont typeface="Source Sans Pro"/>
              <a:buChar char="○"/>
            </a:pPr>
            <a:r>
              <a:rPr lang="en" sz="1200">
                <a:latin typeface="Source Sans Pro"/>
                <a:ea typeface="Source Sans Pro"/>
                <a:cs typeface="Source Sans Pro"/>
                <a:sym typeface="Source Sans Pro"/>
              </a:rPr>
              <a:t>VAD-based (speaker silences considered as a proxy of clause boundaries.  not driven by syntactic information),</a:t>
            </a:r>
            <a:endParaRPr sz="1200">
              <a:latin typeface="Source Sans Pro"/>
              <a:ea typeface="Source Sans Pro"/>
              <a:cs typeface="Source Sans Pro"/>
              <a:sym typeface="Source Sans Pro"/>
            </a:endParaRPr>
          </a:p>
          <a:p>
            <a:pPr marL="1371600" lvl="2" indent="-304800" algn="l" rtl="0">
              <a:lnSpc>
                <a:spcPct val="115000"/>
              </a:lnSpc>
              <a:spcBef>
                <a:spcPts val="0"/>
              </a:spcBef>
              <a:spcAft>
                <a:spcPts val="0"/>
              </a:spcAft>
              <a:buClr>
                <a:srgbClr val="000000"/>
              </a:buClr>
              <a:buSzPts val="1200"/>
              <a:buFont typeface="Source Sans Pro"/>
              <a:buChar char="■"/>
            </a:pPr>
            <a:r>
              <a:rPr lang="en" sz="1200">
                <a:latin typeface="Source Sans Pro"/>
                <a:ea typeface="Source Sans Pro"/>
                <a:cs typeface="Source Sans Pro"/>
                <a:sym typeface="Source Sans Pro"/>
              </a:rPr>
              <a:t>Limits:  </a:t>
            </a:r>
            <a:endParaRPr sz="1200">
              <a:latin typeface="Source Sans Pro"/>
              <a:ea typeface="Source Sans Pro"/>
              <a:cs typeface="Source Sans Pro"/>
              <a:sym typeface="Source Sans Pro"/>
            </a:endParaRPr>
          </a:p>
          <a:p>
            <a:pPr marL="1828800" lvl="3" indent="-304800" algn="l" rtl="0">
              <a:lnSpc>
                <a:spcPct val="115000"/>
              </a:lnSpc>
              <a:spcBef>
                <a:spcPts val="0"/>
              </a:spcBef>
              <a:spcAft>
                <a:spcPts val="0"/>
              </a:spcAft>
              <a:buClr>
                <a:srgbClr val="000000"/>
              </a:buClr>
              <a:buSzPts val="1200"/>
              <a:buFont typeface="Source Sans Pro"/>
              <a:buChar char="●"/>
            </a:pPr>
            <a:r>
              <a:rPr lang="en" sz="1200">
                <a:latin typeface="Source Sans Pro"/>
                <a:ea typeface="Source Sans Pro"/>
                <a:cs typeface="Source Sans Pro"/>
                <a:sym typeface="Source Sans Pro"/>
              </a:rPr>
              <a:t>(1) splitting is not lead by linguistic criteria related to sentence well-formedness</a:t>
            </a:r>
            <a:endParaRPr sz="1200">
              <a:latin typeface="Source Sans Pro"/>
              <a:ea typeface="Source Sans Pro"/>
              <a:cs typeface="Source Sans Pro"/>
              <a:sym typeface="Source Sans Pro"/>
            </a:endParaRPr>
          </a:p>
          <a:p>
            <a:pPr marL="1828800" lvl="3" indent="-304800" algn="l" rtl="0">
              <a:lnSpc>
                <a:spcPct val="115000"/>
              </a:lnSpc>
              <a:spcBef>
                <a:spcPts val="0"/>
              </a:spcBef>
              <a:spcAft>
                <a:spcPts val="0"/>
              </a:spcAft>
              <a:buClr>
                <a:srgbClr val="000000"/>
              </a:buClr>
              <a:buSzPts val="1200"/>
              <a:buFont typeface="Source Sans Pro"/>
              <a:buChar char="●"/>
            </a:pPr>
            <a:r>
              <a:rPr lang="en" sz="1200">
                <a:latin typeface="Source Sans Pro"/>
                <a:ea typeface="Source Sans Pro"/>
                <a:cs typeface="Source Sans Pro"/>
                <a:sym typeface="Source Sans Pro"/>
              </a:rPr>
              <a:t>(2) segments of variable length (incl. very long/short) -- BUT audio segments’ length is a crucial factor to obtain good translations (short→ hallucinations, long→ untranslated portions)</a:t>
            </a:r>
            <a:endParaRPr sz="1200">
              <a:latin typeface="Source Sans Pro"/>
              <a:ea typeface="Source Sans Pro"/>
              <a:cs typeface="Source Sans Pro"/>
              <a:sym typeface="Source Sans Pro"/>
            </a:endParaRPr>
          </a:p>
          <a:p>
            <a:pPr marL="0" lvl="0" indent="0" algn="l" rtl="0">
              <a:spcBef>
                <a:spcPts val="160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4"/>
        <p:cNvGrpSpPr/>
        <p:nvPr/>
      </p:nvGrpSpPr>
      <p:grpSpPr>
        <a:xfrm>
          <a:off x="0" y="0"/>
          <a:ext cx="0" cy="0"/>
          <a:chOff x="0" y="0"/>
          <a:chExt cx="0" cy="0"/>
        </a:xfrm>
      </p:grpSpPr>
      <p:sp>
        <p:nvSpPr>
          <p:cNvPr id="4895" name="Google Shape;4895;gbdce7ee734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6" name="Google Shape;4896;gbdce7ee734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611BB8"/>
              </a:solidFill>
            </a:endParaRPr>
          </a:p>
          <a:p>
            <a:pPr marL="0" lvl="0" indent="0" algn="l" rtl="0">
              <a:spcBef>
                <a:spcPts val="0"/>
              </a:spcBef>
              <a:spcAft>
                <a:spcPts val="0"/>
              </a:spcAft>
              <a:buNone/>
            </a:pPr>
            <a:endParaRPr>
              <a:solidFill>
                <a:srgbClr val="611BB8"/>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bbbfda76a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bbbfda76a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8"/>
        <p:cNvGrpSpPr/>
        <p:nvPr/>
      </p:nvGrpSpPr>
      <p:grpSpPr>
        <a:xfrm>
          <a:off x="0" y="0"/>
          <a:ext cx="0" cy="0"/>
          <a:chOff x="0" y="0"/>
          <a:chExt cx="0" cy="0"/>
        </a:xfrm>
      </p:grpSpPr>
      <p:sp>
        <p:nvSpPr>
          <p:cNvPr id="4909" name="Google Shape;4909;gc733ae5a14_8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0" name="Google Shape;4910;gc733ae5a14_8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04800" algn="l" rtl="0">
              <a:lnSpc>
                <a:spcPct val="115000"/>
              </a:lnSpc>
              <a:spcBef>
                <a:spcPts val="0"/>
              </a:spcBef>
              <a:spcAft>
                <a:spcPts val="0"/>
              </a:spcAft>
              <a:buClr>
                <a:srgbClr val="000000"/>
              </a:buClr>
              <a:buSzPts val="1200"/>
              <a:buFont typeface="Source Sans Pro"/>
              <a:buChar char="○"/>
            </a:pPr>
            <a:r>
              <a:rPr lang="en" sz="1200">
                <a:latin typeface="Source Sans Pro"/>
                <a:ea typeface="Source Sans Pro"/>
                <a:cs typeface="Source Sans Pro"/>
                <a:sym typeface="Source Sans Pro"/>
              </a:rPr>
              <a:t>fixed length </a:t>
            </a:r>
            <a:endParaRPr sz="1200">
              <a:latin typeface="Source Sans Pro"/>
              <a:ea typeface="Source Sans Pro"/>
              <a:cs typeface="Source Sans Pro"/>
              <a:sym typeface="Source Sans Pro"/>
            </a:endParaRPr>
          </a:p>
          <a:p>
            <a:pPr marL="1371600" lvl="2" indent="-304800" algn="l" rtl="0">
              <a:lnSpc>
                <a:spcPct val="115000"/>
              </a:lnSpc>
              <a:spcBef>
                <a:spcPts val="0"/>
              </a:spcBef>
              <a:spcAft>
                <a:spcPts val="0"/>
              </a:spcAft>
              <a:buClr>
                <a:srgbClr val="000000"/>
              </a:buClr>
              <a:buSzPts val="1200"/>
              <a:buFont typeface="Source Sans Pro"/>
              <a:buChar char="■"/>
            </a:pPr>
            <a:r>
              <a:rPr lang="en" sz="1200">
                <a:latin typeface="Source Sans Pro"/>
                <a:ea typeface="Source Sans Pro"/>
                <a:cs typeface="Source Sans Pro"/>
                <a:sym typeface="Source Sans Pro"/>
              </a:rPr>
              <a:t>Advantage: (In contrast with VAD, this naive method has the benefit of ensuring that the resulting segments are not too long or too short, which are typically hard conditions for ST systems. </a:t>
            </a:r>
            <a:endParaRPr sz="1200">
              <a:latin typeface="Source Sans Pro"/>
              <a:ea typeface="Source Sans Pro"/>
              <a:cs typeface="Source Sans Pro"/>
              <a:sym typeface="Source Sans Pro"/>
            </a:endParaRPr>
          </a:p>
          <a:p>
            <a:pPr marL="1371600" lvl="2" indent="-304800" algn="l" rtl="0">
              <a:lnSpc>
                <a:spcPct val="115000"/>
              </a:lnSpc>
              <a:spcBef>
                <a:spcPts val="0"/>
              </a:spcBef>
              <a:spcAft>
                <a:spcPts val="0"/>
              </a:spcAft>
              <a:buClr>
                <a:srgbClr val="000000"/>
              </a:buClr>
              <a:buSzPts val="1200"/>
              <a:buFont typeface="Source Sans Pro"/>
              <a:buChar char="■"/>
            </a:pPr>
            <a:r>
              <a:rPr lang="en" sz="1200">
                <a:latin typeface="Source Sans Pro"/>
                <a:ea typeface="Source Sans Pro"/>
                <a:cs typeface="Source Sans Pro"/>
                <a:sym typeface="Source Sans Pro"/>
              </a:rPr>
              <a:t>Limits</a:t>
            </a:r>
            <a:endParaRPr sz="1200">
              <a:latin typeface="Source Sans Pro"/>
              <a:ea typeface="Source Sans Pro"/>
              <a:cs typeface="Source Sans Pro"/>
              <a:sym typeface="Source Sans Pro"/>
            </a:endParaRPr>
          </a:p>
          <a:p>
            <a:pPr marL="1828800" lvl="3" indent="-304800" algn="l" rtl="0">
              <a:lnSpc>
                <a:spcPct val="115000"/>
              </a:lnSpc>
              <a:spcBef>
                <a:spcPts val="0"/>
              </a:spcBef>
              <a:spcAft>
                <a:spcPts val="0"/>
              </a:spcAft>
              <a:buClr>
                <a:srgbClr val="000000"/>
              </a:buClr>
              <a:buSzPts val="1200"/>
              <a:buFont typeface="Source Sans Pro"/>
              <a:buChar char="●"/>
            </a:pPr>
            <a:r>
              <a:rPr lang="en" sz="1200">
                <a:latin typeface="Source Sans Pro"/>
                <a:ea typeface="Source Sans Pro"/>
                <a:cs typeface="Source Sans Pro"/>
                <a:sym typeface="Source Sans Pro"/>
              </a:rPr>
              <a:t>(1) the (sub-optimal) split points are likely to break sentences in critical positions such as between a subject and a verb or even in the middle of a word.</a:t>
            </a:r>
            <a:endParaRPr sz="1200">
              <a:latin typeface="Source Sans Pro"/>
              <a:ea typeface="Source Sans Pro"/>
              <a:cs typeface="Source Sans Pro"/>
              <a:sym typeface="Source Sans Pro"/>
            </a:endParaRPr>
          </a:p>
          <a:p>
            <a:pPr marL="1828800" lvl="3" indent="-304800" algn="l" rtl="0">
              <a:lnSpc>
                <a:spcPct val="115000"/>
              </a:lnSpc>
              <a:spcBef>
                <a:spcPts val="0"/>
              </a:spcBef>
              <a:spcAft>
                <a:spcPts val="0"/>
              </a:spcAft>
              <a:buClr>
                <a:srgbClr val="000000"/>
              </a:buClr>
              <a:buSzPts val="1200"/>
              <a:buFont typeface="Source Sans Pro"/>
              <a:buChar char="●"/>
            </a:pPr>
            <a:r>
              <a:rPr lang="en" sz="1200">
                <a:latin typeface="Source Sans Pro"/>
                <a:ea typeface="Source Sans Pro"/>
                <a:cs typeface="Source Sans Pro"/>
                <a:sym typeface="Source Sans Pro"/>
              </a:rPr>
              <a:t>(2) non speech events are passed to the system. Noise? Useless information?</a:t>
            </a:r>
            <a:endParaRPr sz="1200">
              <a:latin typeface="Source Sans Pro"/>
              <a:ea typeface="Source Sans Pro"/>
              <a:cs typeface="Source Sans Pro"/>
              <a:sym typeface="Source Sans Pro"/>
            </a:endParaRPr>
          </a:p>
          <a:p>
            <a:pPr marL="0" lvl="0" indent="0" algn="l" rtl="0">
              <a:spcBef>
                <a:spcPts val="1600"/>
              </a:spcBef>
              <a:spcAft>
                <a:spcPts val="0"/>
              </a:spcAft>
              <a:buNone/>
            </a:pPr>
            <a:endParaRPr>
              <a:solidFill>
                <a:srgbClr val="611BB8"/>
              </a:solidFill>
            </a:endParaRPr>
          </a:p>
          <a:p>
            <a:pPr marL="0" lvl="0" indent="0" algn="l" rtl="0">
              <a:spcBef>
                <a:spcPts val="0"/>
              </a:spcBef>
              <a:spcAft>
                <a:spcPts val="0"/>
              </a:spcAft>
              <a:buNone/>
            </a:pPr>
            <a:endParaRPr>
              <a:solidFill>
                <a:srgbClr val="611BB8"/>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3"/>
        <p:cNvGrpSpPr/>
        <p:nvPr/>
      </p:nvGrpSpPr>
      <p:grpSpPr>
        <a:xfrm>
          <a:off x="0" y="0"/>
          <a:ext cx="0" cy="0"/>
          <a:chOff x="0" y="0"/>
          <a:chExt cx="0" cy="0"/>
        </a:xfrm>
      </p:grpSpPr>
      <p:sp>
        <p:nvSpPr>
          <p:cNvPr id="4924" name="Google Shape;4924;gc733ae5a14_8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5" name="Google Shape;4925;gc733ae5a14_8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Source Sans Pro"/>
                <a:ea typeface="Source Sans Pro"/>
                <a:cs typeface="Source Sans Pro"/>
                <a:sym typeface="Source Sans Pro"/>
              </a:rPr>
              <a:t>This method  takes into account both audio content (silences) and target segments’ length (i.e. the desired length of the generated segments) to split the audio.  It </a:t>
            </a:r>
            <a:r>
              <a:rPr lang="en" sz="1200" b="1">
                <a:latin typeface="Source Sans Pro"/>
                <a:ea typeface="Source Sans Pro"/>
                <a:cs typeface="Source Sans Pro"/>
                <a:sym typeface="Source Sans Pro"/>
              </a:rPr>
              <a:t>recursively</a:t>
            </a:r>
            <a:r>
              <a:rPr lang="en" sz="1200">
                <a:latin typeface="Source Sans Pro"/>
                <a:ea typeface="Source Sans Pro"/>
                <a:cs typeface="Source Sans Pro"/>
                <a:sym typeface="Source Sans Pro"/>
              </a:rPr>
              <a:t> </a:t>
            </a:r>
            <a:r>
              <a:rPr lang="en" sz="1200" b="1">
                <a:latin typeface="Source Sans Pro"/>
                <a:ea typeface="Source Sans Pro"/>
                <a:cs typeface="Source Sans Pro"/>
                <a:sym typeface="Source Sans Pro"/>
              </a:rPr>
              <a:t>divides the audio segments on the longest silence</a:t>
            </a:r>
            <a:r>
              <a:rPr lang="en" sz="1200">
                <a:latin typeface="Source Sans Pro"/>
                <a:ea typeface="Source Sans Pro"/>
                <a:cs typeface="Source Sans Pro"/>
                <a:sym typeface="Source Sans Pro"/>
              </a:rPr>
              <a:t>, </a:t>
            </a:r>
            <a:r>
              <a:rPr lang="en" sz="1200" b="1">
                <a:latin typeface="Source Sans Pro"/>
                <a:ea typeface="Source Sans Pro"/>
                <a:cs typeface="Source Sans Pro"/>
                <a:sym typeface="Source Sans Pro"/>
              </a:rPr>
              <a:t>until either there are no more silences in a segment, or the segment itself is shorter than a threshold.</a:t>
            </a:r>
            <a:endParaRPr sz="1200" b="1">
              <a:latin typeface="Source Sans Pro"/>
              <a:ea typeface="Source Sans Pro"/>
              <a:cs typeface="Source Sans Pro"/>
              <a:sym typeface="Source Sans Pro"/>
            </a:endParaRPr>
          </a:p>
          <a:p>
            <a:pPr marL="0" lvl="0" indent="0" algn="l" rtl="0">
              <a:spcBef>
                <a:spcPts val="0"/>
              </a:spcBef>
              <a:spcAft>
                <a:spcPts val="0"/>
              </a:spcAft>
              <a:buNone/>
            </a:pPr>
            <a:endParaRPr sz="950">
              <a:highlight>
                <a:srgbClr val="E4E8EE"/>
              </a:highlight>
            </a:endParaRPr>
          </a:p>
          <a:p>
            <a:pPr marL="0" lvl="0" indent="0" algn="l" rtl="0">
              <a:spcBef>
                <a:spcPts val="0"/>
              </a:spcBef>
              <a:spcAft>
                <a:spcPts val="0"/>
              </a:spcAft>
              <a:buNone/>
            </a:pPr>
            <a:r>
              <a:rPr lang="en" sz="1200">
                <a:highlight>
                  <a:srgbClr val="FFFFFF"/>
                </a:highlight>
                <a:latin typeface="Source Sans Pro"/>
                <a:ea typeface="Source Sans Pro"/>
                <a:cs typeface="Source Sans Pro"/>
                <a:sym typeface="Source Sans Pro"/>
              </a:rPr>
              <a:t>Drawbacks:</a:t>
            </a:r>
            <a:endParaRPr sz="1200">
              <a:highlight>
                <a:srgbClr val="FFFFFF"/>
              </a:highlight>
              <a:latin typeface="Source Sans Pro"/>
              <a:ea typeface="Source Sans Pro"/>
              <a:cs typeface="Source Sans Pro"/>
              <a:sym typeface="Source Sans Pro"/>
            </a:endParaRPr>
          </a:p>
          <a:p>
            <a:pPr marL="0" lvl="0" indent="0" algn="l" rtl="0">
              <a:spcBef>
                <a:spcPts val="0"/>
              </a:spcBef>
              <a:spcAft>
                <a:spcPts val="0"/>
              </a:spcAft>
              <a:buNone/>
            </a:pPr>
            <a:endParaRPr sz="1200">
              <a:highlight>
                <a:srgbClr val="FFFFFF"/>
              </a:highlight>
              <a:latin typeface="Source Sans Pro"/>
              <a:ea typeface="Source Sans Pro"/>
              <a:cs typeface="Source Sans Pro"/>
              <a:sym typeface="Source Sans Pro"/>
            </a:endParaRPr>
          </a:p>
          <a:p>
            <a:pPr marL="457200" lvl="0" indent="-304800" algn="l" rtl="0">
              <a:spcBef>
                <a:spcPts val="0"/>
              </a:spcBef>
              <a:spcAft>
                <a:spcPts val="0"/>
              </a:spcAft>
              <a:buSzPts val="1200"/>
              <a:buFont typeface="Source Sans Pro"/>
              <a:buAutoNum type="arabicParenBoth"/>
            </a:pPr>
            <a:r>
              <a:rPr lang="en" sz="1200">
                <a:highlight>
                  <a:srgbClr val="FFFFFF"/>
                </a:highlight>
                <a:latin typeface="Source Sans Pro"/>
                <a:ea typeface="Source Sans Pro"/>
                <a:cs typeface="Source Sans Pro"/>
                <a:sym typeface="Source Sans Pro"/>
              </a:rPr>
              <a:t>Silences are detected with a manual operation, making the approach hard to reproduce and not scalable.</a:t>
            </a:r>
            <a:endParaRPr sz="1200">
              <a:highlight>
                <a:srgbClr val="FFFFFF"/>
              </a:highlight>
              <a:latin typeface="Source Sans Pro"/>
              <a:ea typeface="Source Sans Pro"/>
              <a:cs typeface="Source Sans Pro"/>
              <a:sym typeface="Source Sans Pro"/>
            </a:endParaRPr>
          </a:p>
          <a:p>
            <a:pPr marL="457200" lvl="0" indent="-304800" algn="l" rtl="0">
              <a:spcBef>
                <a:spcPts val="0"/>
              </a:spcBef>
              <a:spcAft>
                <a:spcPts val="0"/>
              </a:spcAft>
              <a:buSzPts val="1200"/>
              <a:buFont typeface="Source Sans Pro"/>
              <a:buAutoNum type="arabicParenBoth"/>
            </a:pPr>
            <a:r>
              <a:rPr lang="en" sz="1200">
                <a:highlight>
                  <a:srgbClr val="FFFFFF"/>
                </a:highlight>
                <a:latin typeface="Source Sans Pro"/>
                <a:ea typeface="Source Sans Pro"/>
                <a:cs typeface="Source Sans Pro"/>
                <a:sym typeface="Source Sans Pro"/>
              </a:rPr>
              <a:t>Another major problem of this method is that it requires the full audio to be available for splitting it.  So it is not applicable to audio streams and online use cases.</a:t>
            </a:r>
            <a:endParaRPr sz="1200">
              <a:highlight>
                <a:srgbClr val="FFFFFF"/>
              </a:highlight>
              <a:latin typeface="Source Sans Pro"/>
              <a:ea typeface="Source Sans Pro"/>
              <a:cs typeface="Source Sans Pro"/>
              <a:sym typeface="Source Sans Pro"/>
            </a:endParaRPr>
          </a:p>
          <a:p>
            <a:pPr marL="0" lvl="0" indent="0" algn="l" rtl="0">
              <a:spcBef>
                <a:spcPts val="0"/>
              </a:spcBef>
              <a:spcAft>
                <a:spcPts val="0"/>
              </a:spcAft>
              <a:buNone/>
            </a:pPr>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4"/>
        <p:cNvGrpSpPr/>
        <p:nvPr/>
      </p:nvGrpSpPr>
      <p:grpSpPr>
        <a:xfrm>
          <a:off x="0" y="0"/>
          <a:ext cx="0" cy="0"/>
          <a:chOff x="0" y="0"/>
          <a:chExt cx="0" cy="0"/>
        </a:xfrm>
      </p:grpSpPr>
      <p:sp>
        <p:nvSpPr>
          <p:cNvPr id="4945" name="Google Shape;4945;gc781a5cb6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6" name="Google Shape;4946;gc781a5cb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Source Sans Pro"/>
                <a:ea typeface="Source Sans Pro"/>
                <a:cs typeface="Source Sans Pro"/>
                <a:sym typeface="Source Sans Pro"/>
              </a:rPr>
              <a:t>This method  takes into account both audio content (silences) and target segments’ length (i.e. the desired length of the generated segments) to split the audio.  It </a:t>
            </a:r>
            <a:r>
              <a:rPr lang="en" sz="1200" b="1">
                <a:solidFill>
                  <a:schemeClr val="dk1"/>
                </a:solidFill>
                <a:latin typeface="Source Sans Pro"/>
                <a:ea typeface="Source Sans Pro"/>
                <a:cs typeface="Source Sans Pro"/>
                <a:sym typeface="Source Sans Pro"/>
              </a:rPr>
              <a:t>recursively</a:t>
            </a:r>
            <a:r>
              <a:rPr lang="en" sz="1200">
                <a:solidFill>
                  <a:schemeClr val="dk1"/>
                </a:solidFill>
                <a:latin typeface="Source Sans Pro"/>
                <a:ea typeface="Source Sans Pro"/>
                <a:cs typeface="Source Sans Pro"/>
                <a:sym typeface="Source Sans Pro"/>
              </a:rPr>
              <a:t> </a:t>
            </a:r>
            <a:r>
              <a:rPr lang="en" sz="1200" b="1">
                <a:solidFill>
                  <a:schemeClr val="dk1"/>
                </a:solidFill>
                <a:latin typeface="Source Sans Pro"/>
                <a:ea typeface="Source Sans Pro"/>
                <a:cs typeface="Source Sans Pro"/>
                <a:sym typeface="Source Sans Pro"/>
              </a:rPr>
              <a:t>divides the audio segments on the longest silence</a:t>
            </a:r>
            <a:r>
              <a:rPr lang="en" sz="1200">
                <a:solidFill>
                  <a:schemeClr val="dk1"/>
                </a:solidFill>
                <a:latin typeface="Source Sans Pro"/>
                <a:ea typeface="Source Sans Pro"/>
                <a:cs typeface="Source Sans Pro"/>
                <a:sym typeface="Source Sans Pro"/>
              </a:rPr>
              <a:t>, until either there are no more silences in a segment, or the segment itself is shorter than a threshold.</a:t>
            </a:r>
            <a:endParaRPr sz="1200">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sz="950">
              <a:solidFill>
                <a:schemeClr val="dk1"/>
              </a:solidFill>
              <a:highlight>
                <a:srgbClr val="E4E8EE"/>
              </a:highlight>
            </a:endParaRPr>
          </a:p>
          <a:p>
            <a:pPr marL="0" lvl="0" indent="0" algn="l" rtl="0">
              <a:spcBef>
                <a:spcPts val="0"/>
              </a:spcBef>
              <a:spcAft>
                <a:spcPts val="0"/>
              </a:spcAft>
              <a:buNone/>
            </a:pPr>
            <a:r>
              <a:rPr lang="en" sz="1200">
                <a:solidFill>
                  <a:schemeClr val="dk1"/>
                </a:solidFill>
                <a:highlight>
                  <a:schemeClr val="lt1"/>
                </a:highlight>
                <a:latin typeface="Source Sans Pro"/>
                <a:ea typeface="Source Sans Pro"/>
                <a:cs typeface="Source Sans Pro"/>
                <a:sym typeface="Source Sans Pro"/>
              </a:rPr>
              <a:t>Drawbacks:</a:t>
            </a:r>
            <a:endParaRPr sz="1200">
              <a:solidFill>
                <a:schemeClr val="dk1"/>
              </a:solidFill>
              <a:highlight>
                <a:schemeClr val="lt1"/>
              </a:highlight>
              <a:latin typeface="Source Sans Pro"/>
              <a:ea typeface="Source Sans Pro"/>
              <a:cs typeface="Source Sans Pro"/>
              <a:sym typeface="Source Sans Pro"/>
            </a:endParaRPr>
          </a:p>
          <a:p>
            <a:pPr marL="0" lvl="0" indent="0" algn="l" rtl="0">
              <a:spcBef>
                <a:spcPts val="0"/>
              </a:spcBef>
              <a:spcAft>
                <a:spcPts val="0"/>
              </a:spcAft>
              <a:buNone/>
            </a:pPr>
            <a:endParaRPr sz="1200">
              <a:solidFill>
                <a:schemeClr val="dk1"/>
              </a:solidFill>
              <a:highlight>
                <a:schemeClr val="lt1"/>
              </a:highlight>
              <a:latin typeface="Source Sans Pro"/>
              <a:ea typeface="Source Sans Pro"/>
              <a:cs typeface="Source Sans Pro"/>
              <a:sym typeface="Source Sans Pro"/>
            </a:endParaRPr>
          </a:p>
          <a:p>
            <a:pPr marL="457200" lvl="0" indent="-304800" algn="l" rtl="0">
              <a:spcBef>
                <a:spcPts val="0"/>
              </a:spcBef>
              <a:spcAft>
                <a:spcPts val="0"/>
              </a:spcAft>
              <a:buClr>
                <a:schemeClr val="dk1"/>
              </a:buClr>
              <a:buSzPts val="1200"/>
              <a:buFont typeface="Source Sans Pro"/>
              <a:buAutoNum type="arabicParenBoth"/>
            </a:pPr>
            <a:r>
              <a:rPr lang="en" sz="1200">
                <a:solidFill>
                  <a:schemeClr val="dk1"/>
                </a:solidFill>
                <a:highlight>
                  <a:schemeClr val="lt1"/>
                </a:highlight>
                <a:latin typeface="Source Sans Pro"/>
                <a:ea typeface="Source Sans Pro"/>
                <a:cs typeface="Source Sans Pro"/>
                <a:sym typeface="Source Sans Pro"/>
              </a:rPr>
              <a:t>Silences are detected with a manual operation, making the approach hard to reproduce and not scalable.</a:t>
            </a:r>
            <a:endParaRPr sz="1200">
              <a:solidFill>
                <a:schemeClr val="dk1"/>
              </a:solidFill>
              <a:highlight>
                <a:schemeClr val="lt1"/>
              </a:highlight>
              <a:latin typeface="Source Sans Pro"/>
              <a:ea typeface="Source Sans Pro"/>
              <a:cs typeface="Source Sans Pro"/>
              <a:sym typeface="Source Sans Pro"/>
            </a:endParaRPr>
          </a:p>
          <a:p>
            <a:pPr marL="457200" lvl="0" indent="-304800" algn="l" rtl="0">
              <a:spcBef>
                <a:spcPts val="0"/>
              </a:spcBef>
              <a:spcAft>
                <a:spcPts val="0"/>
              </a:spcAft>
              <a:buClr>
                <a:schemeClr val="dk1"/>
              </a:buClr>
              <a:buSzPts val="1200"/>
              <a:buFont typeface="Source Sans Pro"/>
              <a:buAutoNum type="arabicParenBoth"/>
            </a:pPr>
            <a:r>
              <a:rPr lang="en" sz="1200">
                <a:solidFill>
                  <a:schemeClr val="dk1"/>
                </a:solidFill>
                <a:highlight>
                  <a:schemeClr val="lt1"/>
                </a:highlight>
                <a:latin typeface="Source Sans Pro"/>
                <a:ea typeface="Source Sans Pro"/>
                <a:cs typeface="Source Sans Pro"/>
                <a:sym typeface="Source Sans Pro"/>
              </a:rPr>
              <a:t>Another major problem of this method is that it requires the full audio to be available for splitting it.  So it is not applicable to audio streams and online use cases.</a:t>
            </a:r>
            <a:endParaRPr sz="1200">
              <a:solidFill>
                <a:schemeClr val="dk1"/>
              </a:solidFill>
              <a:highlight>
                <a:schemeClr val="lt1"/>
              </a:highlight>
              <a:latin typeface="Source Sans Pro"/>
              <a:ea typeface="Source Sans Pro"/>
              <a:cs typeface="Source Sans Pro"/>
              <a:sym typeface="Source Sans Pro"/>
            </a:endParaRPr>
          </a:p>
          <a:p>
            <a:pPr marL="0" lvl="0" indent="0" algn="l" rtl="0">
              <a:spcBef>
                <a:spcPts val="0"/>
              </a:spcBef>
              <a:spcAft>
                <a:spcPts val="0"/>
              </a:spcAft>
              <a:buNone/>
            </a:pPr>
            <a:endParaRPr sz="1200">
              <a:solidFill>
                <a:srgbClr val="7F7F7F"/>
              </a:solidFill>
              <a:latin typeface="Source Sans Pro"/>
              <a:ea typeface="Source Sans Pro"/>
              <a:cs typeface="Source Sans Pro"/>
              <a:sym typeface="Source Sans Pro"/>
            </a:endParaRPr>
          </a:p>
          <a:p>
            <a:pPr marL="0" lvl="0" indent="0" algn="l" rtl="0">
              <a:spcBef>
                <a:spcPts val="0"/>
              </a:spcBef>
              <a:spcAft>
                <a:spcPts val="0"/>
              </a:spcAft>
              <a:buNone/>
            </a:pPr>
            <a:endParaRPr sz="1200">
              <a:solidFill>
                <a:srgbClr val="7F7F7F"/>
              </a:solidFill>
              <a:highlight>
                <a:srgbClr val="FFFFFF"/>
              </a:highlight>
              <a:latin typeface="Source Sans Pro"/>
              <a:ea typeface="Source Sans Pro"/>
              <a:cs typeface="Source Sans Pro"/>
              <a:sym typeface="Source Sans Pro"/>
            </a:endParaRPr>
          </a:p>
          <a:p>
            <a:pPr marL="0" lvl="0" indent="0" algn="l" rtl="0">
              <a:spcBef>
                <a:spcPts val="0"/>
              </a:spcBef>
              <a:spcAft>
                <a:spcPts val="0"/>
              </a:spcAft>
              <a:buNone/>
            </a:pPr>
            <a:endParaRPr sz="1200">
              <a:solidFill>
                <a:srgbClr val="7F7F7F"/>
              </a:solidFill>
              <a:latin typeface="Source Sans Pro"/>
              <a:ea typeface="Source Sans Pro"/>
              <a:cs typeface="Source Sans Pro"/>
              <a:sym typeface="Source Sans Pro"/>
            </a:endParaRPr>
          </a:p>
          <a:p>
            <a:pPr marL="0" lvl="0" indent="0" algn="l" rtl="0">
              <a:spcBef>
                <a:spcPts val="0"/>
              </a:spcBef>
              <a:spcAft>
                <a:spcPts val="0"/>
              </a:spcAft>
              <a:buNone/>
            </a:pPr>
            <a:endParaRPr sz="1200">
              <a:solidFill>
                <a:srgbClr val="7F7F7F"/>
              </a:solidFill>
              <a:latin typeface="Source Sans Pro"/>
              <a:ea typeface="Source Sans Pro"/>
              <a:cs typeface="Source Sans Pro"/>
              <a:sym typeface="Source Sans Pro"/>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6"/>
        <p:cNvGrpSpPr/>
        <p:nvPr/>
      </p:nvGrpSpPr>
      <p:grpSpPr>
        <a:xfrm>
          <a:off x="0" y="0"/>
          <a:ext cx="0" cy="0"/>
          <a:chOff x="0" y="0"/>
          <a:chExt cx="0" cy="0"/>
        </a:xfrm>
      </p:grpSpPr>
      <p:sp>
        <p:nvSpPr>
          <p:cNvPr id="4967" name="Google Shape;4967;gc733ae5a14_8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8" name="Google Shape;4968;gc733ae5a14_8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3-6 BLEU points between MANUAL and the best automatic segmentation method on all language pairs!</a:t>
            </a:r>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8"/>
        <p:cNvGrpSpPr/>
        <p:nvPr/>
      </p:nvGrpSpPr>
      <p:grpSpPr>
        <a:xfrm>
          <a:off x="0" y="0"/>
          <a:ext cx="0" cy="0"/>
          <a:chOff x="0" y="0"/>
          <a:chExt cx="0" cy="0"/>
        </a:xfrm>
      </p:grpSpPr>
      <p:sp>
        <p:nvSpPr>
          <p:cNvPr id="4979" name="Google Shape;4979;gc733ae5a14_8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0" name="Google Shape;4980;gc733ae5a14_8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3 out of 4 cases, FIXED achieves the best results!</a:t>
            </a:r>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9"/>
        <p:cNvGrpSpPr/>
        <p:nvPr/>
      </p:nvGrpSpPr>
      <p:grpSpPr>
        <a:xfrm>
          <a:off x="0" y="0"/>
          <a:ext cx="0" cy="0"/>
          <a:chOff x="0" y="0"/>
          <a:chExt cx="0" cy="0"/>
        </a:xfrm>
      </p:grpSpPr>
      <p:sp>
        <p:nvSpPr>
          <p:cNvPr id="4990" name="Google Shape;4990;gc733ae5a14_8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1" name="Google Shape;4991;gc733ae5a14_8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DIRECTIONS: </a:t>
            </a:r>
            <a:endParaRPr/>
          </a:p>
          <a:p>
            <a:pPr marL="457200" lvl="0" indent="-317500" algn="l" rtl="0">
              <a:spcBef>
                <a:spcPts val="0"/>
              </a:spcBef>
              <a:spcAft>
                <a:spcPts val="0"/>
              </a:spcAft>
              <a:buSzPts val="1400"/>
              <a:buAutoNum type="arabicParenBoth"/>
            </a:pPr>
            <a:r>
              <a:rPr lang="en"/>
              <a:t>Improve HYBRID without manual intervention → would enhance reproducibility and scalability</a:t>
            </a:r>
            <a:endParaRPr/>
          </a:p>
          <a:p>
            <a:pPr marL="457200" lvl="0" indent="-317500" algn="l" rtl="0">
              <a:spcBef>
                <a:spcPts val="0"/>
              </a:spcBef>
              <a:spcAft>
                <a:spcPts val="0"/>
              </a:spcAft>
              <a:buSzPts val="1400"/>
              <a:buAutoNum type="arabicParenBoth"/>
            </a:pPr>
            <a:r>
              <a:rPr lang="en"/>
              <a:t>...which would be open also to simultaneous ST!!!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304800" algn="l" rtl="0">
              <a:lnSpc>
                <a:spcPct val="115000"/>
              </a:lnSpc>
              <a:spcBef>
                <a:spcPts val="0"/>
              </a:spcBef>
              <a:spcAft>
                <a:spcPts val="0"/>
              </a:spcAft>
              <a:buClr>
                <a:srgbClr val="7F7F7F"/>
              </a:buClr>
              <a:buSzPts val="1200"/>
              <a:buFont typeface="Source Sans Pro"/>
              <a:buChar char="●"/>
            </a:pPr>
            <a:r>
              <a:rPr lang="en" sz="1200">
                <a:solidFill>
                  <a:srgbClr val="7F7F7F"/>
                </a:solidFill>
                <a:latin typeface="Source Sans Pro"/>
                <a:ea typeface="Source Sans Pro"/>
                <a:cs typeface="Source Sans Pro"/>
                <a:sym typeface="Source Sans Pro"/>
              </a:rPr>
              <a:t>Open issues: </a:t>
            </a:r>
            <a:endParaRPr sz="1200">
              <a:solidFill>
                <a:srgbClr val="7F7F7F"/>
              </a:solidFill>
              <a:latin typeface="Source Sans Pro"/>
              <a:ea typeface="Source Sans Pro"/>
              <a:cs typeface="Source Sans Pro"/>
              <a:sym typeface="Source Sans Pro"/>
            </a:endParaRPr>
          </a:p>
          <a:p>
            <a:pPr marL="914400" lvl="1" indent="-304800" algn="l" rtl="0">
              <a:lnSpc>
                <a:spcPct val="115000"/>
              </a:lnSpc>
              <a:spcBef>
                <a:spcPts val="0"/>
              </a:spcBef>
              <a:spcAft>
                <a:spcPts val="0"/>
              </a:spcAft>
              <a:buClr>
                <a:srgbClr val="7F7F7F"/>
              </a:buClr>
              <a:buSzPts val="1200"/>
              <a:buFont typeface="Source Sans Pro"/>
              <a:buChar char="○"/>
            </a:pPr>
            <a:r>
              <a:rPr lang="en" sz="1200">
                <a:solidFill>
                  <a:srgbClr val="7F7F7F"/>
                </a:solidFill>
                <a:latin typeface="Source Sans Pro"/>
                <a:ea typeface="Source Sans Pro"/>
                <a:cs typeface="Source Sans Pro"/>
                <a:sym typeface="Source Sans Pro"/>
              </a:rPr>
              <a:t>Avoid manual intervention (e.g. to detect silences as in SRPOL) → reproducibility, scalability</a:t>
            </a:r>
            <a:endParaRPr sz="1200">
              <a:solidFill>
                <a:srgbClr val="7F7F7F"/>
              </a:solidFill>
              <a:latin typeface="Source Sans Pro"/>
              <a:ea typeface="Source Sans Pro"/>
              <a:cs typeface="Source Sans Pro"/>
              <a:sym typeface="Source Sans Pro"/>
            </a:endParaRPr>
          </a:p>
          <a:p>
            <a:pPr marL="914400" lvl="1" indent="-304800" algn="l" rtl="0">
              <a:lnSpc>
                <a:spcPct val="115000"/>
              </a:lnSpc>
              <a:spcBef>
                <a:spcPts val="0"/>
              </a:spcBef>
              <a:spcAft>
                <a:spcPts val="0"/>
              </a:spcAft>
              <a:buClr>
                <a:srgbClr val="7F7F7F"/>
              </a:buClr>
              <a:buSzPts val="1200"/>
              <a:buFont typeface="Source Sans Pro"/>
              <a:buChar char="○"/>
            </a:pPr>
            <a:r>
              <a:rPr lang="en" sz="1200">
                <a:solidFill>
                  <a:srgbClr val="7F7F7F"/>
                </a:solidFill>
                <a:latin typeface="Source Sans Pro"/>
                <a:ea typeface="Source Sans Pro"/>
                <a:cs typeface="Source Sans Pro"/>
                <a:sym typeface="Source Sans Pro"/>
              </a:rPr>
              <a:t>Avoid requiring the full audio to be available for splitting (unapplicable to smultaneous ST)</a:t>
            </a:r>
            <a:endParaRPr sz="1200">
              <a:solidFill>
                <a:srgbClr val="7F7F7F"/>
              </a:solidFill>
              <a:latin typeface="Source Sans Pro"/>
              <a:ea typeface="Source Sans Pro"/>
              <a:cs typeface="Source Sans Pro"/>
              <a:sym typeface="Source Sans Pro"/>
            </a:endParaRPr>
          </a:p>
          <a:p>
            <a:pPr marL="0" lvl="0" indent="0" algn="l" rtl="0">
              <a:spcBef>
                <a:spcPts val="1600"/>
              </a:spcBef>
              <a:spcAft>
                <a:spcPts val="0"/>
              </a:spcAft>
              <a:buNone/>
            </a:pPr>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9"/>
        <p:cNvGrpSpPr/>
        <p:nvPr/>
      </p:nvGrpSpPr>
      <p:grpSpPr>
        <a:xfrm>
          <a:off x="0" y="0"/>
          <a:ext cx="0" cy="0"/>
          <a:chOff x="0" y="0"/>
          <a:chExt cx="0" cy="0"/>
        </a:xfrm>
      </p:grpSpPr>
      <p:sp>
        <p:nvSpPr>
          <p:cNvPr id="5000" name="Google Shape;5000;gc54ed8072e_2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1" name="Google Shape;5001;gc54ed8072e_2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5"/>
        <p:cNvGrpSpPr/>
        <p:nvPr/>
      </p:nvGrpSpPr>
      <p:grpSpPr>
        <a:xfrm>
          <a:off x="0" y="0"/>
          <a:ext cx="0" cy="0"/>
          <a:chOff x="0" y="0"/>
          <a:chExt cx="0" cy="0"/>
        </a:xfrm>
      </p:grpSpPr>
      <p:sp>
        <p:nvSpPr>
          <p:cNvPr id="5006" name="Google Shape;5006;gc23e9e2f2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7" name="Google Shape;5007;gc23e9e2f2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4"/>
        <p:cNvGrpSpPr/>
        <p:nvPr/>
      </p:nvGrpSpPr>
      <p:grpSpPr>
        <a:xfrm>
          <a:off x="0" y="0"/>
          <a:ext cx="0" cy="0"/>
          <a:chOff x="0" y="0"/>
          <a:chExt cx="0" cy="0"/>
        </a:xfrm>
      </p:grpSpPr>
      <p:sp>
        <p:nvSpPr>
          <p:cNvPr id="5015" name="Google Shape;5015;gc905c8168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6" name="Google Shape;5016;gc905c8168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7"/>
        <p:cNvGrpSpPr/>
        <p:nvPr/>
      </p:nvGrpSpPr>
      <p:grpSpPr>
        <a:xfrm>
          <a:off x="0" y="0"/>
          <a:ext cx="0" cy="0"/>
          <a:chOff x="0" y="0"/>
          <a:chExt cx="0" cy="0"/>
        </a:xfrm>
      </p:grpSpPr>
      <p:sp>
        <p:nvSpPr>
          <p:cNvPr id="5038" name="Google Shape;5038;gc23e9e2f2c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9" name="Google Shape;5039;gc23e9e2f2c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c54ed8072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c54ed807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6"/>
        <p:cNvGrpSpPr/>
        <p:nvPr/>
      </p:nvGrpSpPr>
      <p:grpSpPr>
        <a:xfrm>
          <a:off x="0" y="0"/>
          <a:ext cx="0" cy="0"/>
          <a:chOff x="0" y="0"/>
          <a:chExt cx="0" cy="0"/>
        </a:xfrm>
      </p:grpSpPr>
      <p:sp>
        <p:nvSpPr>
          <p:cNvPr id="5057" name="Google Shape;5057;gc23e9e2f2c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8" name="Google Shape;5058;gc23e9e2f2c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3"/>
        <p:cNvGrpSpPr/>
        <p:nvPr/>
      </p:nvGrpSpPr>
      <p:grpSpPr>
        <a:xfrm>
          <a:off x="0" y="0"/>
          <a:ext cx="0" cy="0"/>
          <a:chOff x="0" y="0"/>
          <a:chExt cx="0" cy="0"/>
        </a:xfrm>
      </p:grpSpPr>
      <p:sp>
        <p:nvSpPr>
          <p:cNvPr id="5074" name="Google Shape;5074;gc23e9e2f2c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5" name="Google Shape;5075;gc23e9e2f2c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6"/>
        <p:cNvGrpSpPr/>
        <p:nvPr/>
      </p:nvGrpSpPr>
      <p:grpSpPr>
        <a:xfrm>
          <a:off x="0" y="0"/>
          <a:ext cx="0" cy="0"/>
          <a:chOff x="0" y="0"/>
          <a:chExt cx="0" cy="0"/>
        </a:xfrm>
      </p:grpSpPr>
      <p:sp>
        <p:nvSpPr>
          <p:cNvPr id="5097" name="Google Shape;5097;gc23e9e2f2c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8" name="Google Shape;5098;gc23e9e2f2c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6"/>
        <p:cNvGrpSpPr/>
        <p:nvPr/>
      </p:nvGrpSpPr>
      <p:grpSpPr>
        <a:xfrm>
          <a:off x="0" y="0"/>
          <a:ext cx="0" cy="0"/>
          <a:chOff x="0" y="0"/>
          <a:chExt cx="0" cy="0"/>
        </a:xfrm>
      </p:grpSpPr>
      <p:sp>
        <p:nvSpPr>
          <p:cNvPr id="5117" name="Google Shape;5117;gbbbfda76a2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8" name="Google Shape;5118;gbbbfda76a2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7"/>
        <p:cNvGrpSpPr/>
        <p:nvPr/>
      </p:nvGrpSpPr>
      <p:grpSpPr>
        <a:xfrm>
          <a:off x="0" y="0"/>
          <a:ext cx="0" cy="0"/>
          <a:chOff x="0" y="0"/>
          <a:chExt cx="0" cy="0"/>
        </a:xfrm>
      </p:grpSpPr>
      <p:sp>
        <p:nvSpPr>
          <p:cNvPr id="5148" name="Google Shape;5148;gc23e9e2f2c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9" name="Google Shape;5149;gc23e9e2f2c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2"/>
        <p:cNvGrpSpPr/>
        <p:nvPr/>
      </p:nvGrpSpPr>
      <p:grpSpPr>
        <a:xfrm>
          <a:off x="0" y="0"/>
          <a:ext cx="0" cy="0"/>
          <a:chOff x="0" y="0"/>
          <a:chExt cx="0" cy="0"/>
        </a:xfrm>
      </p:grpSpPr>
      <p:sp>
        <p:nvSpPr>
          <p:cNvPr id="5173" name="Google Shape;5173;gc23e9e2f2c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4" name="Google Shape;5174;gc23e9e2f2c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4"/>
        <p:cNvGrpSpPr/>
        <p:nvPr/>
      </p:nvGrpSpPr>
      <p:grpSpPr>
        <a:xfrm>
          <a:off x="0" y="0"/>
          <a:ext cx="0" cy="0"/>
          <a:chOff x="0" y="0"/>
          <a:chExt cx="0" cy="0"/>
        </a:xfrm>
      </p:grpSpPr>
      <p:sp>
        <p:nvSpPr>
          <p:cNvPr id="5205" name="Google Shape;5205;gc5dbfc7408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6" name="Google Shape;5206;gc5dbfc7408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3"/>
        <p:cNvGrpSpPr/>
        <p:nvPr/>
      </p:nvGrpSpPr>
      <p:grpSpPr>
        <a:xfrm>
          <a:off x="0" y="0"/>
          <a:ext cx="0" cy="0"/>
          <a:chOff x="0" y="0"/>
          <a:chExt cx="0" cy="0"/>
        </a:xfrm>
      </p:grpSpPr>
      <p:sp>
        <p:nvSpPr>
          <p:cNvPr id="5244" name="Google Shape;5244;gc5dbfc7408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5" name="Google Shape;5245;gc5dbfc7408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1"/>
        <p:cNvGrpSpPr/>
        <p:nvPr/>
      </p:nvGrpSpPr>
      <p:grpSpPr>
        <a:xfrm>
          <a:off x="0" y="0"/>
          <a:ext cx="0" cy="0"/>
          <a:chOff x="0" y="0"/>
          <a:chExt cx="0" cy="0"/>
        </a:xfrm>
      </p:grpSpPr>
      <p:sp>
        <p:nvSpPr>
          <p:cNvPr id="5272" name="Google Shape;5272;gc5dbfc7408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3" name="Google Shape;5273;gc5dbfc7408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9"/>
        <p:cNvGrpSpPr/>
        <p:nvPr/>
      </p:nvGrpSpPr>
      <p:grpSpPr>
        <a:xfrm>
          <a:off x="0" y="0"/>
          <a:ext cx="0" cy="0"/>
          <a:chOff x="0" y="0"/>
          <a:chExt cx="0" cy="0"/>
        </a:xfrm>
      </p:grpSpPr>
      <p:sp>
        <p:nvSpPr>
          <p:cNvPr id="5300" name="Google Shape;5300;gc6a57a2ffb_2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1" name="Google Shape;5301;gc6a57a2ffb_2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c54ed8072e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c54ed8072e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5"/>
        <p:cNvGrpSpPr/>
        <p:nvPr/>
      </p:nvGrpSpPr>
      <p:grpSpPr>
        <a:xfrm>
          <a:off x="0" y="0"/>
          <a:ext cx="0" cy="0"/>
          <a:chOff x="0" y="0"/>
          <a:chExt cx="0" cy="0"/>
        </a:xfrm>
      </p:grpSpPr>
      <p:sp>
        <p:nvSpPr>
          <p:cNvPr id="5306" name="Google Shape;5306;gc6a57a2ffb_2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7" name="Google Shape;5307;gc6a57a2ffb_2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33333"/>
                </a:solidFill>
                <a:highlight>
                  <a:srgbClr val="FFFFFF"/>
                </a:highlight>
              </a:rPr>
              <a:t>7000 languages, only few of which have labeled data and available models. This map is from glottolog. However, there are many challenges inherent in extending models and resources to new languages and in particular, under-resourced nad under-studied languages, beyond merely collecting data </a:t>
            </a:r>
            <a:endParaRPr sz="1200"/>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4"/>
        <p:cNvGrpSpPr/>
        <p:nvPr/>
      </p:nvGrpSpPr>
      <p:grpSpPr>
        <a:xfrm>
          <a:off x="0" y="0"/>
          <a:ext cx="0" cy="0"/>
          <a:chOff x="0" y="0"/>
          <a:chExt cx="0" cy="0"/>
        </a:xfrm>
      </p:grpSpPr>
      <p:sp>
        <p:nvSpPr>
          <p:cNvPr id="5315" name="Google Shape;5315;gc6a57a2ffb_2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6" name="Google Shape;5316;gc6a57a2ffb_2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rgbClr val="333333"/>
                </a:solidFill>
                <a:highlight>
                  <a:srgbClr val="FFFFFF"/>
                </a:highlight>
              </a:rPr>
              <a:t>Porting a NLP system (for instance a speech recognition system or a syntactic parser) to a lesser-resourced language requires techniques that go far beyond the basic re-training of the models.</a:t>
            </a:r>
            <a:endParaRPr sz="1200">
              <a:solidFill>
                <a:srgbClr val="333333"/>
              </a:solidFill>
              <a:highlight>
                <a:srgbClr val="FFFFFF"/>
              </a:highlight>
            </a:endParaRPr>
          </a:p>
          <a:p>
            <a:pPr marL="0" lvl="0" indent="0" algn="l" rtl="0">
              <a:spcBef>
                <a:spcPts val="0"/>
              </a:spcBef>
              <a:spcAft>
                <a:spcPts val="0"/>
              </a:spcAft>
              <a:buNone/>
            </a:pPr>
            <a:r>
              <a:rPr lang="en" sz="1200">
                <a:solidFill>
                  <a:srgbClr val="333333"/>
                </a:solidFill>
                <a:highlight>
                  <a:srgbClr val="FFFFFF"/>
                </a:highlight>
              </a:rPr>
              <a:t>“Indeed, processing a new language often leads to new challenges (special phonetic and phonological systems, word segmentation problems, fuzzy grammatical structure, unwritten language, etc.). The lack of resources requires, on its side, innovative data collection methodologies (via community sourcing for instance) or models for which information is shared between languages (e.g. multilingual acoustic models) or even approaches that do not need annotated data (e.g. zero-resource or zero-shot methods). In addition, some social and cultural aspects related to the context of the targeted language bring additional problems: languages with many dialects in different regions, code-switching phenomena, massive presence of non-native speakers.” --SIGUL</a:t>
            </a:r>
            <a:endParaRPr sz="1200"/>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2"/>
        <p:cNvGrpSpPr/>
        <p:nvPr/>
      </p:nvGrpSpPr>
      <p:grpSpPr>
        <a:xfrm>
          <a:off x="0" y="0"/>
          <a:ext cx="0" cy="0"/>
          <a:chOff x="0" y="0"/>
          <a:chExt cx="0" cy="0"/>
        </a:xfrm>
      </p:grpSpPr>
      <p:sp>
        <p:nvSpPr>
          <p:cNvPr id="5323" name="Google Shape;5323;gc6a57a2ffb_2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4" name="Google Shape;5324;gc6a57a2ffb_2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50">
                <a:solidFill>
                  <a:srgbClr val="5C6673"/>
                </a:solidFill>
                <a:latin typeface="Source Sans Pro"/>
                <a:ea typeface="Source Sans Pro"/>
                <a:cs typeface="Source Sans Pro"/>
                <a:sym typeface="Source Sans Pro"/>
              </a:rPr>
              <a:t>0. Exceptionally limited resources: </a:t>
            </a:r>
            <a:br>
              <a:rPr lang="en" sz="1350">
                <a:solidFill>
                  <a:srgbClr val="5C6673"/>
                </a:solidFill>
                <a:latin typeface="Source Sans Pro"/>
                <a:ea typeface="Source Sans Pro"/>
                <a:cs typeface="Source Sans Pro"/>
                <a:sym typeface="Source Sans Pro"/>
              </a:rPr>
            </a:br>
            <a:r>
              <a:rPr lang="en" sz="1350">
                <a:solidFill>
                  <a:srgbClr val="5C6673"/>
                </a:solidFill>
                <a:latin typeface="Source Sans Pro"/>
                <a:ea typeface="Source Sans Pro"/>
                <a:cs typeface="Source Sans Pro"/>
                <a:sym typeface="Source Sans Pro"/>
              </a:rPr>
              <a:t>     pretraining ‘only makes the poor poorer’</a:t>
            </a:r>
            <a:br>
              <a:rPr lang="en" sz="1350">
                <a:solidFill>
                  <a:srgbClr val="5C6673"/>
                </a:solidFill>
                <a:latin typeface="Source Sans Pro"/>
                <a:ea typeface="Source Sans Pro"/>
                <a:cs typeface="Source Sans Pro"/>
                <a:sym typeface="Source Sans Pro"/>
              </a:rPr>
            </a:br>
            <a:r>
              <a:rPr lang="en" sz="1350">
                <a:solidFill>
                  <a:srgbClr val="5C6673"/>
                </a:solidFill>
                <a:latin typeface="Source Sans Pro"/>
                <a:ea typeface="Source Sans Pro"/>
                <a:cs typeface="Source Sans Pro"/>
                <a:sym typeface="Source Sans Pro"/>
              </a:rPr>
              <a:t>1. Some amount of unlabeled data</a:t>
            </a:r>
            <a:br>
              <a:rPr lang="en" sz="1350">
                <a:solidFill>
                  <a:srgbClr val="5C6673"/>
                </a:solidFill>
                <a:latin typeface="Source Sans Pro"/>
                <a:ea typeface="Source Sans Pro"/>
                <a:cs typeface="Source Sans Pro"/>
                <a:sym typeface="Source Sans Pro"/>
              </a:rPr>
            </a:br>
            <a:r>
              <a:rPr lang="en" sz="1350">
                <a:solidFill>
                  <a:srgbClr val="5C6673"/>
                </a:solidFill>
                <a:latin typeface="Source Sans Pro"/>
                <a:ea typeface="Source Sans Pro"/>
                <a:cs typeface="Source Sans Pro"/>
                <a:sym typeface="Source Sans Pro"/>
              </a:rPr>
              <a:t>2. Small set of labeled data created</a:t>
            </a:r>
            <a:br>
              <a:rPr lang="en" sz="1350">
                <a:solidFill>
                  <a:srgbClr val="5C6673"/>
                </a:solidFill>
                <a:latin typeface="Source Sans Pro"/>
                <a:ea typeface="Source Sans Pro"/>
                <a:cs typeface="Source Sans Pro"/>
                <a:sym typeface="Source Sans Pro"/>
              </a:rPr>
            </a:br>
            <a:r>
              <a:rPr lang="en" sz="1350">
                <a:solidFill>
                  <a:srgbClr val="5C6673"/>
                </a:solidFill>
                <a:latin typeface="Source Sans Pro"/>
                <a:ea typeface="Source Sans Pro"/>
                <a:cs typeface="Source Sans Pro"/>
                <a:sym typeface="Source Sans Pro"/>
              </a:rPr>
              <a:t>3. Unlabeled data enables pretraining, but limited labeled data</a:t>
            </a:r>
            <a:br>
              <a:rPr lang="en" sz="1350">
                <a:solidFill>
                  <a:srgbClr val="5C6673"/>
                </a:solidFill>
                <a:latin typeface="Source Sans Pro"/>
                <a:ea typeface="Source Sans Pro"/>
                <a:cs typeface="Source Sans Pro"/>
                <a:sym typeface="Source Sans Pro"/>
              </a:rPr>
            </a:br>
            <a:r>
              <a:rPr lang="en" sz="1350">
                <a:solidFill>
                  <a:srgbClr val="5C6673"/>
                </a:solidFill>
                <a:latin typeface="Source Sans Pro"/>
                <a:ea typeface="Source Sans Pro"/>
                <a:cs typeface="Source Sans Pro"/>
                <a:sym typeface="Source Sans Pro"/>
              </a:rPr>
              <a:t>4. Large amount of unlabeled data, high quality but limited labeled</a:t>
            </a:r>
            <a:br>
              <a:rPr lang="en" sz="1350">
                <a:solidFill>
                  <a:srgbClr val="5C6673"/>
                </a:solidFill>
                <a:latin typeface="Source Sans Pro"/>
                <a:ea typeface="Source Sans Pro"/>
                <a:cs typeface="Source Sans Pro"/>
                <a:sym typeface="Source Sans Pro"/>
              </a:rPr>
            </a:br>
            <a:r>
              <a:rPr lang="en" sz="1350">
                <a:solidFill>
                  <a:srgbClr val="5C6673"/>
                </a:solidFill>
                <a:latin typeface="Source Sans Pro"/>
                <a:ea typeface="Source Sans Pro"/>
                <a:cs typeface="Source Sans Pro"/>
                <a:sym typeface="Source Sans Pro"/>
              </a:rPr>
              <a:t>5. High-resource languages</a:t>
            </a:r>
            <a:endParaRPr sz="1350">
              <a:solidFill>
                <a:srgbClr val="5C6673"/>
              </a:solidFill>
              <a:latin typeface="Source Sans Pro"/>
              <a:ea typeface="Source Sans Pro"/>
              <a:cs typeface="Source Sans Pro"/>
              <a:sym typeface="Source Sans Pro"/>
            </a:endParaRPr>
          </a:p>
          <a:p>
            <a:pPr marL="0" lvl="0" indent="0" algn="l" rtl="0">
              <a:spcBef>
                <a:spcPts val="1600"/>
              </a:spcBef>
              <a:spcAft>
                <a:spcPts val="0"/>
              </a:spcAft>
              <a:buNone/>
            </a:pPr>
            <a:endParaRPr sz="1200">
              <a:solidFill>
                <a:srgbClr val="333333"/>
              </a:solidFill>
              <a:highlight>
                <a:srgbClr val="FFFFFF"/>
              </a:highlight>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2"/>
        <p:cNvGrpSpPr/>
        <p:nvPr/>
      </p:nvGrpSpPr>
      <p:grpSpPr>
        <a:xfrm>
          <a:off x="0" y="0"/>
          <a:ext cx="0" cy="0"/>
          <a:chOff x="0" y="0"/>
          <a:chExt cx="0" cy="0"/>
        </a:xfrm>
      </p:grpSpPr>
      <p:sp>
        <p:nvSpPr>
          <p:cNvPr id="5333" name="Google Shape;5333;gc6a57a2ffb_2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4" name="Google Shape;5334;gc6a57a2ffb_2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33333"/>
                </a:solidFill>
                <a:highlight>
                  <a:srgbClr val="FFFFFF"/>
                </a:highlight>
              </a:rPr>
              <a:t>Porting a NLP system (for instance a speech recognition system or a syntactic parser) to a lesser-resourced language requires techniques that go far beyond the basic re-training of the models.</a:t>
            </a:r>
            <a:endParaRPr sz="1200">
              <a:solidFill>
                <a:srgbClr val="333333"/>
              </a:solidFill>
              <a:highlight>
                <a:srgbClr val="FFFFFF"/>
              </a:highlight>
            </a:endParaRPr>
          </a:p>
          <a:p>
            <a:pPr marL="0" lvl="0" indent="0" algn="l" rtl="0">
              <a:spcBef>
                <a:spcPts val="0"/>
              </a:spcBef>
              <a:spcAft>
                <a:spcPts val="0"/>
              </a:spcAft>
              <a:buNone/>
            </a:pPr>
            <a:r>
              <a:rPr lang="en" sz="1200">
                <a:solidFill>
                  <a:srgbClr val="333333"/>
                </a:solidFill>
                <a:highlight>
                  <a:srgbClr val="FFFFFF"/>
                </a:highlight>
              </a:rPr>
              <a:t>“Indeed, processing a new language often leads to new challenges (special phonetic and phonological systems, word segmentation problems, fuzzy grammatical structure, unwritten language, etc.). The lack of resources requires, on its side, innovative data collection methodologies (via community sourcing for instance) or models for which information is shared between languages (e.g. multilingual acoustic models) or even approaches that do not need annotated data (e.g. zero-resource or zero-shot methods). In addition, some social and cultural aspects related to the context of the targeted language bring additional problems: languages with many dialects in different regions, code-switching phenomena, massive presence of non-native speakers.” --SIGUL</a:t>
            </a:r>
            <a:endParaRPr sz="1200"/>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4"/>
        <p:cNvGrpSpPr/>
        <p:nvPr/>
      </p:nvGrpSpPr>
      <p:grpSpPr>
        <a:xfrm>
          <a:off x="0" y="0"/>
          <a:ext cx="0" cy="0"/>
          <a:chOff x="0" y="0"/>
          <a:chExt cx="0" cy="0"/>
        </a:xfrm>
      </p:grpSpPr>
      <p:sp>
        <p:nvSpPr>
          <p:cNvPr id="5345" name="Google Shape;5345;gc6a57a2ffb_2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6" name="Google Shape;5346;gc6a57a2ffb_2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33333"/>
                </a:solidFill>
                <a:highlight>
                  <a:srgbClr val="FFFFFF"/>
                </a:highlight>
              </a:rPr>
              <a:t>Porting a NLP system (for instance a speech recognition system or a syntactic parser) to a lesser-resourced language requires techniques that go far beyond the basic re-training of the models.</a:t>
            </a:r>
            <a:endParaRPr sz="1200">
              <a:solidFill>
                <a:srgbClr val="333333"/>
              </a:solidFill>
              <a:highlight>
                <a:srgbClr val="FFFFFF"/>
              </a:highlight>
            </a:endParaRPr>
          </a:p>
          <a:p>
            <a:pPr marL="0" lvl="0" indent="0" algn="l" rtl="0">
              <a:spcBef>
                <a:spcPts val="0"/>
              </a:spcBef>
              <a:spcAft>
                <a:spcPts val="0"/>
              </a:spcAft>
              <a:buNone/>
            </a:pPr>
            <a:r>
              <a:rPr lang="en" sz="1200">
                <a:solidFill>
                  <a:srgbClr val="333333"/>
                </a:solidFill>
                <a:highlight>
                  <a:srgbClr val="FFFFFF"/>
                </a:highlight>
              </a:rPr>
              <a:t>“Indeed, processing a new language often leads to new challenges (special phonetic and phonological systems, word segmentation problems, fuzzy grammatical structure, unwritten language, etc.). The lack of resources requires, on its side, innovative data collection methodologies (via community sourcing for instance) or models for which information is shared between languages (e.g. multilingual acoustic models) or even approaches that do not need annotated data (e.g. zero-resource or zero-shot methods). In addition, some social and cultural aspects related to the context of the targeted language bring additional problems: languages with many dialects in different regions, code-switching phenomena, massive presence of non-native speakers.” --SIGUL</a:t>
            </a:r>
            <a:endParaRPr sz="1200"/>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3"/>
        <p:cNvGrpSpPr/>
        <p:nvPr/>
      </p:nvGrpSpPr>
      <p:grpSpPr>
        <a:xfrm>
          <a:off x="0" y="0"/>
          <a:ext cx="0" cy="0"/>
          <a:chOff x="0" y="0"/>
          <a:chExt cx="0" cy="0"/>
        </a:xfrm>
      </p:grpSpPr>
      <p:sp>
        <p:nvSpPr>
          <p:cNvPr id="5354" name="Google Shape;5354;gc6a57a2ffb_2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5" name="Google Shape;5355;gc6a57a2ffb_2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33333"/>
                </a:solidFill>
                <a:highlight>
                  <a:srgbClr val="FFFFFF"/>
                </a:highlight>
              </a:rPr>
              <a:t>Porting a NLP system (for instance a speech recognition system or a syntactic parser) to a lesser-resourced language requires techniques that go far beyond the basic re-training of the models.</a:t>
            </a:r>
            <a:endParaRPr sz="1200">
              <a:solidFill>
                <a:srgbClr val="333333"/>
              </a:solidFill>
              <a:highlight>
                <a:srgbClr val="FFFFFF"/>
              </a:highlight>
            </a:endParaRPr>
          </a:p>
          <a:p>
            <a:pPr marL="0" lvl="0" indent="0" algn="l" rtl="0">
              <a:spcBef>
                <a:spcPts val="0"/>
              </a:spcBef>
              <a:spcAft>
                <a:spcPts val="0"/>
              </a:spcAft>
              <a:buNone/>
            </a:pPr>
            <a:r>
              <a:rPr lang="en" sz="1200">
                <a:solidFill>
                  <a:srgbClr val="333333"/>
                </a:solidFill>
                <a:highlight>
                  <a:srgbClr val="FFFFFF"/>
                </a:highlight>
              </a:rPr>
              <a:t>“Indeed, processing a new language often leads to new challenges (special phonetic and phonological systems, word segmentation problems, fuzzy grammatical structure, unwritten language, etc.). The lack of resources requires, on its side, innovative data collection methodologies (via community sourcing for instance) or models for which information is shared between languages (e.g. multilingual acoustic models) or even approaches that do not need annotated data (e.g. zero-resource or zero-shot methods). In addition, some social and cultural aspects related to the context of the targeted language bring additional problems: languages with many dialects in different regions, code-switching phenomena, massive presence of non-native speakers.” --SIGUL</a:t>
            </a:r>
            <a:endParaRPr sz="1200"/>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6"/>
        <p:cNvGrpSpPr/>
        <p:nvPr/>
      </p:nvGrpSpPr>
      <p:grpSpPr>
        <a:xfrm>
          <a:off x="0" y="0"/>
          <a:ext cx="0" cy="0"/>
          <a:chOff x="0" y="0"/>
          <a:chExt cx="0" cy="0"/>
        </a:xfrm>
      </p:grpSpPr>
      <p:sp>
        <p:nvSpPr>
          <p:cNvPr id="5377" name="Google Shape;5377;gc8d4b7cb6f_3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8" name="Google Shape;5378;gc8d4b7cb6f_3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3"/>
        <p:cNvGrpSpPr/>
        <p:nvPr/>
      </p:nvGrpSpPr>
      <p:grpSpPr>
        <a:xfrm>
          <a:off x="0" y="0"/>
          <a:ext cx="0" cy="0"/>
          <a:chOff x="0" y="0"/>
          <a:chExt cx="0" cy="0"/>
        </a:xfrm>
      </p:grpSpPr>
      <p:sp>
        <p:nvSpPr>
          <p:cNvPr id="5384" name="Google Shape;5384;gc54ed8072e_2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5" name="Google Shape;5385;gc54ed8072e_2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9"/>
        <p:cNvGrpSpPr/>
        <p:nvPr/>
      </p:nvGrpSpPr>
      <p:grpSpPr>
        <a:xfrm>
          <a:off x="0" y="0"/>
          <a:ext cx="0" cy="0"/>
          <a:chOff x="0" y="0"/>
          <a:chExt cx="0" cy="0"/>
        </a:xfrm>
      </p:grpSpPr>
      <p:sp>
        <p:nvSpPr>
          <p:cNvPr id="5390" name="Google Shape;5390;gc2d809bec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1" name="Google Shape;5391;gc2d809bec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Hunger Games :-)</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Translation is only one step in a long pipeline consisting of transcription, timing (also called spotting) and editing</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202122"/>
                </a:solidFill>
                <a:highlight>
                  <a:srgbClr val="FFFFFF"/>
                </a:highlight>
              </a:rPr>
              <a:t>An </a:t>
            </a:r>
            <a:r>
              <a:rPr lang="en" sz="1050" b="1">
                <a:solidFill>
                  <a:srgbClr val="202122"/>
                </a:solidFill>
                <a:highlight>
                  <a:srgbClr val="FFFFFF"/>
                </a:highlight>
              </a:rPr>
              <a:t>over-the-top</a:t>
            </a:r>
            <a:r>
              <a:rPr lang="en" sz="1050">
                <a:solidFill>
                  <a:srgbClr val="202122"/>
                </a:solidFill>
                <a:highlight>
                  <a:srgbClr val="FFFFFF"/>
                </a:highlight>
              </a:rPr>
              <a:t> (</a:t>
            </a:r>
            <a:r>
              <a:rPr lang="en" sz="1050" b="1">
                <a:solidFill>
                  <a:srgbClr val="202122"/>
                </a:solidFill>
                <a:highlight>
                  <a:srgbClr val="FFFFFF"/>
                </a:highlight>
              </a:rPr>
              <a:t>OTT</a:t>
            </a:r>
            <a:r>
              <a:rPr lang="en" sz="1050">
                <a:solidFill>
                  <a:srgbClr val="202122"/>
                </a:solidFill>
                <a:highlight>
                  <a:srgbClr val="FFFFFF"/>
                </a:highlight>
              </a:rPr>
              <a:t>) media service is a </a:t>
            </a:r>
            <a:r>
              <a:rPr lang="en" sz="1050">
                <a:solidFill>
                  <a:srgbClr val="0645AD"/>
                </a:solidFill>
                <a:highlight>
                  <a:srgbClr val="FFFFFF"/>
                </a:highlight>
                <a:uFill>
                  <a:noFill/>
                </a:u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streaming media</a:t>
            </a:r>
            <a:r>
              <a:rPr lang="en" sz="1050">
                <a:solidFill>
                  <a:srgbClr val="202122"/>
                </a:solidFill>
                <a:highlight>
                  <a:srgbClr val="FFFFFF"/>
                </a:highlight>
              </a:rPr>
              <a:t> service offered </a:t>
            </a:r>
            <a:r>
              <a:rPr lang="en" sz="1050">
                <a:solidFill>
                  <a:srgbClr val="0645AD"/>
                </a:solidFill>
                <a:highlight>
                  <a:srgbClr val="FFFFFF"/>
                </a:highlight>
                <a:uFill>
                  <a:noFill/>
                </a:u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directly to viewers</a:t>
            </a:r>
            <a:r>
              <a:rPr lang="en" sz="1050">
                <a:solidFill>
                  <a:srgbClr val="202122"/>
                </a:solidFill>
                <a:highlight>
                  <a:srgbClr val="FFFFFF"/>
                </a:highlight>
              </a:rPr>
              <a:t> via the </a:t>
            </a:r>
            <a:r>
              <a:rPr lang="en" sz="1050">
                <a:solidFill>
                  <a:srgbClr val="0645AD"/>
                </a:solidFill>
                <a:highlight>
                  <a:srgbClr val="FFFFFF"/>
                </a:highlight>
                <a:uFill>
                  <a:noFill/>
                </a:u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Internet</a:t>
            </a:r>
            <a:r>
              <a:rPr lang="en" sz="1050">
                <a:solidFill>
                  <a:srgbClr val="202122"/>
                </a:solidFill>
                <a:highlight>
                  <a:srgbClr val="FFFFFF"/>
                </a:highlight>
              </a:rPr>
              <a:t>.</a:t>
            </a:r>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7"/>
        <p:cNvGrpSpPr/>
        <p:nvPr/>
      </p:nvGrpSpPr>
      <p:grpSpPr>
        <a:xfrm>
          <a:off x="0" y="0"/>
          <a:ext cx="0" cy="0"/>
          <a:chOff x="0" y="0"/>
          <a:chExt cx="0" cy="0"/>
        </a:xfrm>
      </p:grpSpPr>
      <p:sp>
        <p:nvSpPr>
          <p:cNvPr id="5398" name="Google Shape;5398;gc2d809bec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9" name="Google Shape;5399;gc2d809bec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dk1"/>
                </a:solidFill>
              </a:rPr>
              <a:t>technical aspects</a:t>
            </a:r>
            <a:endParaRPr sz="2800">
              <a:solidFill>
                <a:schemeClr val="dk1"/>
              </a:solidFill>
            </a:endParaRPr>
          </a:p>
          <a:p>
            <a:pPr marL="0" lvl="0" indent="0" algn="l" rtl="0">
              <a:spcBef>
                <a:spcPts val="0"/>
              </a:spcBef>
              <a:spcAft>
                <a:spcPts val="0"/>
              </a:spcAft>
              <a:buNone/>
            </a:pPr>
            <a:r>
              <a:rPr lang="en" sz="1700">
                <a:solidFill>
                  <a:schemeClr val="dk1"/>
                </a:solidFill>
              </a:rPr>
              <a:t>Characteristics: </a:t>
            </a:r>
            <a:endParaRPr sz="1700">
              <a:solidFill>
                <a:schemeClr val="dk1"/>
              </a:solidFill>
            </a:endParaRPr>
          </a:p>
          <a:p>
            <a:pPr marL="0" lvl="0" indent="0" algn="l" rtl="0">
              <a:spcBef>
                <a:spcPts val="0"/>
              </a:spcBef>
              <a:spcAft>
                <a:spcPts val="0"/>
              </a:spcAft>
              <a:buNone/>
            </a:pPr>
            <a:r>
              <a:rPr lang="en" sz="1000">
                <a:solidFill>
                  <a:schemeClr val="dk1"/>
                </a:solidFill>
              </a:rPr>
              <a:t>intersemiotic process: it involves a change of channel, medium and code from speech to writing, from spoken verbal language to written verbal language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c54ed8072e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c54ed8072e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7"/>
        <p:cNvGrpSpPr/>
        <p:nvPr/>
      </p:nvGrpSpPr>
      <p:grpSpPr>
        <a:xfrm>
          <a:off x="0" y="0"/>
          <a:ext cx="0" cy="0"/>
          <a:chOff x="0" y="0"/>
          <a:chExt cx="0" cy="0"/>
        </a:xfrm>
      </p:grpSpPr>
      <p:sp>
        <p:nvSpPr>
          <p:cNvPr id="5408" name="Google Shape;5408;gc2d809bec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9" name="Google Shape;5409;gc2d809bec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These are the so-called </a:t>
            </a:r>
            <a:r>
              <a:rPr lang="en" sz="1050" b="1">
                <a:solidFill>
                  <a:srgbClr val="3C4043"/>
                </a:solidFill>
                <a:highlight>
                  <a:srgbClr val="FFFFFF"/>
                </a:highlight>
                <a:latin typeface="Roboto"/>
                <a:ea typeface="Roboto"/>
                <a:cs typeface="Roboto"/>
                <a:sym typeface="Roboto"/>
              </a:rPr>
              <a:t>"subtitle templates"</a:t>
            </a:r>
            <a:r>
              <a:rPr lang="en" sz="1050">
                <a:solidFill>
                  <a:srgbClr val="3C4043"/>
                </a:solidFill>
                <a:highlight>
                  <a:srgbClr val="FFFFFF"/>
                </a:highlight>
                <a:latin typeface="Roboto"/>
                <a:ea typeface="Roboto"/>
                <a:cs typeface="Roboto"/>
                <a:sym typeface="Roboto"/>
              </a:rPr>
              <a:t>. A subtitle template is an </a:t>
            </a:r>
            <a:r>
              <a:rPr lang="en" sz="1050" b="1">
                <a:solidFill>
                  <a:srgbClr val="3C4043"/>
                </a:solidFill>
                <a:highlight>
                  <a:srgbClr val="FFFFFF"/>
                </a:highlight>
                <a:latin typeface="Roboto"/>
                <a:ea typeface="Roboto"/>
                <a:cs typeface="Roboto"/>
                <a:sym typeface="Roboto"/>
              </a:rPr>
              <a:t>enriched transcript of the source language speech where the text is already compressed, timed and segmented into proper subtitles.</a:t>
            </a:r>
            <a:r>
              <a:rPr lang="en" sz="1050">
                <a:solidFill>
                  <a:srgbClr val="3C4043"/>
                </a:solidFill>
                <a:highlight>
                  <a:srgbClr val="FFFFFF"/>
                </a:highlight>
                <a:latin typeface="Roboto"/>
                <a:ea typeface="Roboto"/>
                <a:cs typeface="Roboto"/>
                <a:sym typeface="Roboto"/>
              </a:rPr>
              <a:t> This template can serve as a basis for translation into other languages, whether the translation is performed by a human or an MT system. In the case of templates, </a:t>
            </a:r>
            <a:r>
              <a:rPr lang="en" sz="1050" b="1">
                <a:solidFill>
                  <a:srgbClr val="3C4043"/>
                </a:solidFill>
                <a:highlight>
                  <a:srgbClr val="FFFFFF"/>
                </a:highlight>
                <a:latin typeface="Roboto"/>
                <a:ea typeface="Roboto"/>
                <a:cs typeface="Roboto"/>
                <a:sym typeface="Roboto"/>
              </a:rPr>
              <a:t>optimal duration, length and proper segmentation are ensured, since the change of code between oral and written in the source language has already been curated by an expert.</a:t>
            </a:r>
            <a:endParaRPr sz="1050" b="1">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How to decide which type of break symbol to use in order to follow the speech rhythm?</a:t>
            </a:r>
            <a:endParaRPr/>
          </a:p>
          <a:p>
            <a:pPr marL="0" lvl="0" indent="0" algn="l" rtl="0">
              <a:spcBef>
                <a:spcPts val="0"/>
              </a:spcBef>
              <a:spcAft>
                <a:spcPts val="0"/>
              </a:spcAft>
              <a:buClr>
                <a:srgbClr val="611BB8"/>
              </a:buClr>
              <a:buSzPts val="1100"/>
              <a:buFont typeface="Arial"/>
              <a:buNone/>
            </a:pPr>
            <a:r>
              <a:rPr lang="en"/>
              <a:t>break symbol &lt;eob&gt;, should correspond to the end of a speech act, a pause or a terminal juncture</a:t>
            </a:r>
            <a:endParaRPr/>
          </a:p>
          <a:p>
            <a:pPr marL="0" lvl="0" indent="0" algn="l" rtl="0">
              <a:spcBef>
                <a:spcPts val="0"/>
              </a:spcBef>
              <a:spcAft>
                <a:spcPts val="0"/>
              </a:spcAft>
              <a:buClr>
                <a:srgbClr val="611BB8"/>
              </a:buClr>
              <a:buSzPts val="1100"/>
              <a:buFont typeface="Arial"/>
              <a:buNone/>
            </a:pPr>
            <a:r>
              <a:rPr lang="en"/>
              <a:t>eol , their function is to split a long subtitle into two smaller parts in order to fit the screen (length+syntax)</a:t>
            </a:r>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7"/>
        <p:cNvGrpSpPr/>
        <p:nvPr/>
      </p:nvGrpSpPr>
      <p:grpSpPr>
        <a:xfrm>
          <a:off x="0" y="0"/>
          <a:ext cx="0" cy="0"/>
          <a:chOff x="0" y="0"/>
          <a:chExt cx="0" cy="0"/>
        </a:xfrm>
      </p:grpSpPr>
      <p:sp>
        <p:nvSpPr>
          <p:cNvPr id="5418" name="Google Shape;5418;gc2d809bec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9" name="Google Shape;5419;gc2d809bec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to decide which type of break symbol to use in order to follow the speech rhythm?</a:t>
            </a:r>
            <a:endParaRPr/>
          </a:p>
          <a:p>
            <a:pPr marL="0" lvl="0" indent="0" algn="l" rtl="0">
              <a:spcBef>
                <a:spcPts val="0"/>
              </a:spcBef>
              <a:spcAft>
                <a:spcPts val="0"/>
              </a:spcAft>
              <a:buClr>
                <a:schemeClr val="dk1"/>
              </a:buClr>
              <a:buSzPts val="1100"/>
              <a:buFont typeface="Arial"/>
              <a:buNone/>
            </a:pPr>
            <a:r>
              <a:rPr lang="en">
                <a:solidFill>
                  <a:schemeClr val="dk1"/>
                </a:solidFill>
              </a:rPr>
              <a:t>break symbol &lt;eob&gt;, should correspond to the end of a speech act, a pause or a terminal juncture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eol , their function is to split a long subtitle into two smaller parts in order to fit the screen (length+syntax)</a:t>
            </a:r>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8"/>
        <p:cNvGrpSpPr/>
        <p:nvPr/>
      </p:nvGrpSpPr>
      <p:grpSpPr>
        <a:xfrm>
          <a:off x="0" y="0"/>
          <a:ext cx="0" cy="0"/>
          <a:chOff x="0" y="0"/>
          <a:chExt cx="0" cy="0"/>
        </a:xfrm>
      </p:grpSpPr>
      <p:sp>
        <p:nvSpPr>
          <p:cNvPr id="5429" name="Google Shape;5429;gc2d809bec6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0" name="Google Shape;5430;gc2d809bec6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A subtitle template is an enriched transcript of the source language speech where the text is already compressed, timed and segmented into proper subtitles. This template can serve as a basis for translation into other languages, whether the translation is performed by a human or an MT system. In the case of templates, optimal duration, length and proper segmentation are ensured, since the change of code between oral and written in the source language has already been curated by an expert.</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Speech Recognition (ASR) systems produce word-for-word transcriptions of the source speech, not adapted to the subtitling constraints, and where all information coming from the speech is discarded….Therefore, it is highly probable that a higher post-editing effort is required not only in terms of translation errors, but chiefly for repairing the form of the subtitles.</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Direct, end-to-end speech translation receives audio as input. Therefore, the model receives information about the temporal dimension of the speech, e.g. duration,... speech tempo directly affects the compression rate of subtitles, and pauses often correspond to prosodic chunks which can determine the subtitle segmentation.</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0"/>
        <p:cNvGrpSpPr/>
        <p:nvPr/>
      </p:nvGrpSpPr>
      <p:grpSpPr>
        <a:xfrm>
          <a:off x="0" y="0"/>
          <a:ext cx="0" cy="0"/>
          <a:chOff x="0" y="0"/>
          <a:chExt cx="0" cy="0"/>
        </a:xfrm>
      </p:grpSpPr>
      <p:sp>
        <p:nvSpPr>
          <p:cNvPr id="5441" name="Google Shape;5441;gc2d809bec6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2" name="Google Shape;5442;gc2d809bec6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A subtitle template is an enriched transcript of the source language speech where the text is already compressed, timed and segmented into proper subtitles. This template can serve as a basis for translation into other languages, whether the translation is performed by a human or an MT system. In the case of templates, optimal duration, length and proper segmentation are ensured, since the change of code between oral and written in the source language has already been curated by an expert.</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Speech Recognition (ASR) systems produce word-for-word transcriptions of the source speech, not adapted to the subtitling constraints, and where all information coming from the speech is discarded….Therefore, it is highly probable that a higher post-editing effort is required not only in terms of translation errors, but chiefly for repairing the form of the subtitles.</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Direct, end-to-end speech translation receives audio as input. Therefore, the model receives information about the temporal dimension of the speech, e.g. duration,... speech tempo directly affects the compression rate of subtitles, and pauses often correspond to prosodic chunks which can determine the subtitle segmentation.</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3"/>
        <p:cNvGrpSpPr/>
        <p:nvPr/>
      </p:nvGrpSpPr>
      <p:grpSpPr>
        <a:xfrm>
          <a:off x="0" y="0"/>
          <a:ext cx="0" cy="0"/>
          <a:chOff x="0" y="0"/>
          <a:chExt cx="0" cy="0"/>
        </a:xfrm>
      </p:grpSpPr>
      <p:sp>
        <p:nvSpPr>
          <p:cNvPr id="5454" name="Google Shape;5454;gc2d809bec6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5" name="Google Shape;5455;gc2d809bec6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A subtitle template is an enriched transcript of the source language speech where the text is already compressed, timed and segmented into proper subtitles. This template can serve as a basis for translation into other languages, whether the translation is performed by a human or an MT system. In the case of templates, optimal duration, length and proper segmentation are ensured, since the change of code between oral and written in the source language has already been curated by an expert.</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Speech Recognition (ASR) systems produce word-for-word transcriptions of the source speech, not adapted to the subtitling constraints, and where all information coming from the speech is discarded….Therefore, it is highly probable that a higher post-editing effort is required not only in terms of translation errors, but chiefly for repairing the form of the subtitles.</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Direct, end-to-end speech translation receives audio as input. Therefore, the model receives information about the temporal dimension of the speech, e.g. duration,... speech tempo directly affects the compression rate of subtitles, and pauses often correspond to prosodic chunks which can determine the subtitle segmentation.</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4"/>
        <p:cNvGrpSpPr/>
        <p:nvPr/>
      </p:nvGrpSpPr>
      <p:grpSpPr>
        <a:xfrm>
          <a:off x="0" y="0"/>
          <a:ext cx="0" cy="0"/>
          <a:chOff x="0" y="0"/>
          <a:chExt cx="0" cy="0"/>
        </a:xfrm>
      </p:grpSpPr>
      <p:sp>
        <p:nvSpPr>
          <p:cNvPr id="5475" name="Google Shape;5475;gc2d809bec6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6" name="Google Shape;5476;gc2d809bec6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A subtitle template is an enriched transcript of the source language speech where the text is already compressed, timed and segmented into proper subtitles. This template can serve as a basis for translation into other languages, whether the translation is performed by a human or an MT system. In the case of templates, optimal duration, length and proper segmentation are ensured, since the change of code between oral and written in the source language has already been curated by an expert.</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Speech Recognition (ASR) systems produce word-for-word transcriptions of the source speech, not adapted to the subtitling constraints, and where all information coming from the speech is discarded….Therefore, it is highly probable that a higher post-editing effort is required not only in terms of translation errors, but chiefly for repairing the form of the subtitles.</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Direct, end-to-end speech translation receives audio as input. Therefore, the model receives information about the temporal dimension of the speech, e.g. duration,... speech tempo directly affects the compression rate of subtitles, and pauses often correspond to prosodic chunks which can determine the subtitle segmentation.</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0"/>
        <p:cNvGrpSpPr/>
        <p:nvPr/>
      </p:nvGrpSpPr>
      <p:grpSpPr>
        <a:xfrm>
          <a:off x="0" y="0"/>
          <a:ext cx="0" cy="0"/>
          <a:chOff x="0" y="0"/>
          <a:chExt cx="0" cy="0"/>
        </a:xfrm>
      </p:grpSpPr>
      <p:sp>
        <p:nvSpPr>
          <p:cNvPr id="5501" name="Google Shape;5501;gc733ae5a14_8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2" name="Google Shape;5502;gc733ae5a14_8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17500" algn="l" rtl="0">
              <a:lnSpc>
                <a:spcPct val="115000"/>
              </a:lnSpc>
              <a:spcBef>
                <a:spcPts val="0"/>
              </a:spcBef>
              <a:spcAft>
                <a:spcPts val="0"/>
              </a:spcAft>
              <a:buClr>
                <a:srgbClr val="FF0000"/>
              </a:buClr>
              <a:buSzPts val="1400"/>
              <a:buFont typeface="Source Sans Pro"/>
              <a:buChar char="○"/>
            </a:pPr>
            <a:r>
              <a:rPr lang="en" sz="1400" b="1">
                <a:solidFill>
                  <a:srgbClr val="FF0000"/>
                </a:solidFill>
                <a:latin typeface="Source Sans Pro"/>
                <a:ea typeface="Source Sans Pro"/>
                <a:cs typeface="Source Sans Pro"/>
                <a:sym typeface="Source Sans Pro"/>
              </a:rPr>
              <a:t>Only 1 work on E2E, without templates! </a:t>
            </a:r>
            <a:endParaRPr sz="1050" b="1">
              <a:solidFill>
                <a:srgbClr val="FF0000"/>
              </a:solidFill>
              <a:highlight>
                <a:srgbClr val="FFFFFF"/>
              </a:highlight>
              <a:latin typeface="Roboto"/>
              <a:ea typeface="Roboto"/>
              <a:cs typeface="Roboto"/>
              <a:sym typeface="Roboto"/>
            </a:endParaRPr>
          </a:p>
          <a:p>
            <a:pPr marL="0" lvl="0" indent="0" algn="l" rtl="0">
              <a:spcBef>
                <a:spcPts val="1600"/>
              </a:spcBef>
              <a:spcAft>
                <a:spcPts val="0"/>
              </a:spcAft>
              <a:buNone/>
            </a:pP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A subtitle template is an enriched transcript of the source language speech where the text is already compressed, timed and segmented into proper subtitles. This template can serve as a basis for translation into other languages, whether the translation is performed by a human or an MT system. In the case of templates, optimal duration, length and proper segmentation are ensured, since the change of code between oral and written in the source language has already been curated by an expert.</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Speech Recognition (ASR) systems produce word-for-word transcriptions of the source speech, not adapted to the subtitling constraints, and where all information coming from the speech is discarded….Therefore, it is highly probable that a higher post-editing effort is required not only in terms of translation errors, but chiefly for repairing the form of the subtitles.</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Direct, end-to-end speech translation receives audio as input. Therefore, the model receives information about the temporal dimension of the speech, e.g. duration,... speech tempo directly affects the compression rate of subtitles, and pauses often correspond to prosodic chunks which can determine the subtitle segmentation.</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9"/>
        <p:cNvGrpSpPr/>
        <p:nvPr/>
      </p:nvGrpSpPr>
      <p:grpSpPr>
        <a:xfrm>
          <a:off x="0" y="0"/>
          <a:ext cx="0" cy="0"/>
          <a:chOff x="0" y="0"/>
          <a:chExt cx="0" cy="0"/>
        </a:xfrm>
      </p:grpSpPr>
      <p:sp>
        <p:nvSpPr>
          <p:cNvPr id="5530" name="Google Shape;5530;gc2d809bec6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1" name="Google Shape;5531;gc2d809bec6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highlight>
                  <a:srgbClr val="FFFFFF"/>
                </a:highlight>
                <a:latin typeface="Roboto"/>
                <a:ea typeface="Roboto"/>
                <a:cs typeface="Roboto"/>
                <a:sym typeface="Roboto"/>
              </a:rPr>
              <a:t>Opensubtitles: </a:t>
            </a:r>
            <a:r>
              <a:rPr lang="en" sz="1050">
                <a:latin typeface="Source Sans Pro"/>
                <a:ea typeface="Source Sans Pro"/>
                <a:cs typeface="Source Sans Pro"/>
                <a:sym typeface="Source Sans Pro"/>
              </a:rPr>
              <a:t>Largest corpus -  built from freely available subtitles in 60 languages.</a:t>
            </a:r>
            <a:endParaRPr sz="1050">
              <a:latin typeface="Source Sans Pro"/>
              <a:ea typeface="Source Sans Pro"/>
              <a:cs typeface="Source Sans Pro"/>
              <a:sym typeface="Source Sans Pro"/>
            </a:endParaRPr>
          </a:p>
          <a:p>
            <a:pPr marL="0" lvl="0" indent="0" algn="l" rtl="0">
              <a:spcBef>
                <a:spcPts val="0"/>
              </a:spcBef>
              <a:spcAft>
                <a:spcPts val="0"/>
              </a:spcAft>
              <a:buNone/>
            </a:pPr>
            <a:r>
              <a:rPr lang="en" sz="1050">
                <a:latin typeface="Source Sans Pro"/>
                <a:ea typeface="Source Sans Pro"/>
                <a:cs typeface="Source Sans Pro"/>
                <a:sym typeface="Source Sans Pro"/>
              </a:rPr>
              <a:t>Jesc: the integrity of the sentences is harmed since only subtitles with matching timestamps are included in the corpus, making it impossible to take advantage of a larger context.</a:t>
            </a:r>
            <a:endParaRPr sz="1050">
              <a:latin typeface="Source Sans Pro"/>
              <a:ea typeface="Source Sans Pro"/>
              <a:cs typeface="Source Sans Pro"/>
              <a:sym typeface="Source Sans Pro"/>
            </a:endParaRPr>
          </a:p>
          <a:p>
            <a:pPr marL="0" lvl="0" indent="0" algn="l" rtl="0">
              <a:spcBef>
                <a:spcPts val="0"/>
              </a:spcBef>
              <a:spcAft>
                <a:spcPts val="0"/>
              </a:spcAft>
              <a:buNone/>
            </a:pPr>
            <a:r>
              <a:rPr lang="en" sz="1050">
                <a:latin typeface="Source Sans Pro"/>
                <a:ea typeface="Source Sans Pro"/>
                <a:cs typeface="Source Sans Pro"/>
                <a:sym typeface="Source Sans Pro"/>
              </a:rPr>
              <a:t>MuST-Cinema: largest subtitling corpus available aligned to the audio.</a:t>
            </a:r>
            <a:endParaRPr sz="1050">
              <a:latin typeface="Source Sans Pro"/>
              <a:ea typeface="Source Sans Pro"/>
              <a:cs typeface="Source Sans Pro"/>
              <a:sym typeface="Source Sans Pro"/>
            </a:endParaRPr>
          </a:p>
          <a:p>
            <a:pPr marL="0" lvl="0" indent="0" algn="l" rtl="0">
              <a:spcBef>
                <a:spcPts val="0"/>
              </a:spcBef>
              <a:spcAft>
                <a:spcPts val="0"/>
              </a:spcAft>
              <a:buNone/>
            </a:pPr>
            <a:endParaRPr/>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6"/>
        <p:cNvGrpSpPr/>
        <p:nvPr/>
      </p:nvGrpSpPr>
      <p:grpSpPr>
        <a:xfrm>
          <a:off x="0" y="0"/>
          <a:ext cx="0" cy="0"/>
          <a:chOff x="0" y="0"/>
          <a:chExt cx="0" cy="0"/>
        </a:xfrm>
      </p:grpSpPr>
      <p:sp>
        <p:nvSpPr>
          <p:cNvPr id="5537" name="Google Shape;5537;gc733ae5a14_8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8" name="Google Shape;5538;gc733ae5a14_8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6"/>
        <p:cNvGrpSpPr/>
        <p:nvPr/>
      </p:nvGrpSpPr>
      <p:grpSpPr>
        <a:xfrm>
          <a:off x="0" y="0"/>
          <a:ext cx="0" cy="0"/>
          <a:chOff x="0" y="0"/>
          <a:chExt cx="0" cy="0"/>
        </a:xfrm>
      </p:grpSpPr>
      <p:sp>
        <p:nvSpPr>
          <p:cNvPr id="5547" name="Google Shape;5547;gc733ae5a14_8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8" name="Google Shape;5548;gc733ae5a14_8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434343"/>
                </a:solidFill>
              </a:rPr>
              <a:t>Cascade is disadvantaged by the inability to:i) recover from possible ASR errors, and ii) make decisions determined by factors other than text.</a:t>
            </a:r>
            <a:endParaRPr>
              <a:solidFill>
                <a:schemeClr val="dk1"/>
              </a:solidFill>
            </a:endParaRPr>
          </a:p>
          <a:p>
            <a:pPr marL="0" lvl="0" indent="0" algn="l" rtl="0">
              <a:spcBef>
                <a:spcPts val="0"/>
              </a:spcBef>
              <a:spcAft>
                <a:spcPts val="0"/>
              </a:spcAft>
              <a:buNone/>
            </a:pPr>
            <a:endParaRPr/>
          </a:p>
          <a:p>
            <a:pPr marL="1371600" lvl="2" indent="-317500" algn="l" rtl="0">
              <a:lnSpc>
                <a:spcPct val="115000"/>
              </a:lnSpc>
              <a:spcBef>
                <a:spcPts val="0"/>
              </a:spcBef>
              <a:spcAft>
                <a:spcPts val="0"/>
              </a:spcAft>
              <a:buClr>
                <a:srgbClr val="FF0000"/>
              </a:buClr>
              <a:buSzPts val="1400"/>
              <a:buFont typeface="Source Sans Pro"/>
              <a:buChar char="■"/>
            </a:pPr>
            <a:r>
              <a:rPr lang="en" sz="1400">
                <a:solidFill>
                  <a:srgbClr val="FF0000"/>
                </a:solidFill>
                <a:latin typeface="Source Sans Pro"/>
                <a:ea typeface="Source Sans Pro"/>
                <a:cs typeface="Source Sans Pro"/>
                <a:sym typeface="Source Sans Pro"/>
              </a:rPr>
              <a:t>Exploit acoustic elements (pauses’ duration)? → yes: e2e has higher accuracy in inserting &lt;eob&gt; and &lt;eol&gt;...”Prosody (pauses) helps determine the position and the correct type of break in the E2E system”</a:t>
            </a:r>
            <a:endParaRPr sz="1400">
              <a:solidFill>
                <a:srgbClr val="FF0000"/>
              </a:solidFill>
              <a:latin typeface="Source Sans Pro"/>
              <a:ea typeface="Source Sans Pro"/>
              <a:cs typeface="Source Sans Pro"/>
              <a:sym typeface="Source Sans Pro"/>
            </a:endParaRPr>
          </a:p>
          <a:p>
            <a:pPr marL="0" lvl="0" indent="0" algn="l" rtl="0">
              <a:spcBef>
                <a:spcPts val="160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c54ed8072e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c54ed8072e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8"/>
        <p:cNvGrpSpPr/>
        <p:nvPr/>
      </p:nvGrpSpPr>
      <p:grpSpPr>
        <a:xfrm>
          <a:off x="0" y="0"/>
          <a:ext cx="0" cy="0"/>
          <a:chOff x="0" y="0"/>
          <a:chExt cx="0" cy="0"/>
        </a:xfrm>
      </p:grpSpPr>
      <p:sp>
        <p:nvSpPr>
          <p:cNvPr id="5609" name="Google Shape;5609;gc54ed8072e_2_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0" name="Google Shape;5610;gc54ed8072e_2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4"/>
        <p:cNvGrpSpPr/>
        <p:nvPr/>
      </p:nvGrpSpPr>
      <p:grpSpPr>
        <a:xfrm>
          <a:off x="0" y="0"/>
          <a:ext cx="0" cy="0"/>
          <a:chOff x="0" y="0"/>
          <a:chExt cx="0" cy="0"/>
        </a:xfrm>
      </p:grpSpPr>
      <p:sp>
        <p:nvSpPr>
          <p:cNvPr id="5615" name="Google Shape;5615;gbda3707c62_29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616" name="Google Shape;5616;gbda3707c62_2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2"/>
        <p:cNvGrpSpPr/>
        <p:nvPr/>
      </p:nvGrpSpPr>
      <p:grpSpPr>
        <a:xfrm>
          <a:off x="0" y="0"/>
          <a:ext cx="0" cy="0"/>
          <a:chOff x="0" y="0"/>
          <a:chExt cx="0" cy="0"/>
        </a:xfrm>
      </p:grpSpPr>
      <p:sp>
        <p:nvSpPr>
          <p:cNvPr id="5623" name="Google Shape;5623;gbda3707c62_29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624" name="Google Shape;5624;gbda3707c62_29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0"/>
        <p:cNvGrpSpPr/>
        <p:nvPr/>
      </p:nvGrpSpPr>
      <p:grpSpPr>
        <a:xfrm>
          <a:off x="0" y="0"/>
          <a:ext cx="0" cy="0"/>
          <a:chOff x="0" y="0"/>
          <a:chExt cx="0" cy="0"/>
        </a:xfrm>
      </p:grpSpPr>
      <p:sp>
        <p:nvSpPr>
          <p:cNvPr id="5631" name="Google Shape;5631;gbe72ec2836_5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632" name="Google Shape;5632;gbe72ec2836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be72ec2836_5_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640" name="Google Shape;5640;gbe72ec2836_5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6"/>
        <p:cNvGrpSpPr/>
        <p:nvPr/>
      </p:nvGrpSpPr>
      <p:grpSpPr>
        <a:xfrm>
          <a:off x="0" y="0"/>
          <a:ext cx="0" cy="0"/>
          <a:chOff x="0" y="0"/>
          <a:chExt cx="0" cy="0"/>
        </a:xfrm>
      </p:grpSpPr>
      <p:sp>
        <p:nvSpPr>
          <p:cNvPr id="5647" name="Google Shape;5647;gbe72ec2836_5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648" name="Google Shape;5648;gbe72ec2836_5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3"/>
        <p:cNvGrpSpPr/>
        <p:nvPr/>
      </p:nvGrpSpPr>
      <p:grpSpPr>
        <a:xfrm>
          <a:off x="0" y="0"/>
          <a:ext cx="0" cy="0"/>
          <a:chOff x="0" y="0"/>
          <a:chExt cx="0" cy="0"/>
        </a:xfrm>
      </p:grpSpPr>
      <p:sp>
        <p:nvSpPr>
          <p:cNvPr id="5654" name="Google Shape;5654;gbe72ec2836_5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655" name="Google Shape;5655;gbe72ec2836_5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6"/>
        <p:cNvGrpSpPr/>
        <p:nvPr/>
      </p:nvGrpSpPr>
      <p:grpSpPr>
        <a:xfrm>
          <a:off x="0" y="0"/>
          <a:ext cx="0" cy="0"/>
          <a:chOff x="0" y="0"/>
          <a:chExt cx="0" cy="0"/>
        </a:xfrm>
      </p:grpSpPr>
      <p:sp>
        <p:nvSpPr>
          <p:cNvPr id="5677" name="Google Shape;5677;gbe72ec2836_5_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678" name="Google Shape;5678;gbe72ec2836_5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3"/>
        <p:cNvGrpSpPr/>
        <p:nvPr/>
      </p:nvGrpSpPr>
      <p:grpSpPr>
        <a:xfrm>
          <a:off x="0" y="0"/>
          <a:ext cx="0" cy="0"/>
          <a:chOff x="0" y="0"/>
          <a:chExt cx="0" cy="0"/>
        </a:xfrm>
      </p:grpSpPr>
      <p:sp>
        <p:nvSpPr>
          <p:cNvPr id="5684" name="Google Shape;5684;gc23e9e2f2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685" name="Google Shape;5685;gc23e9e2f2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0"/>
        <p:cNvGrpSpPr/>
        <p:nvPr/>
      </p:nvGrpSpPr>
      <p:grpSpPr>
        <a:xfrm>
          <a:off x="0" y="0"/>
          <a:ext cx="0" cy="0"/>
          <a:chOff x="0" y="0"/>
          <a:chExt cx="0" cy="0"/>
        </a:xfrm>
      </p:grpSpPr>
      <p:sp>
        <p:nvSpPr>
          <p:cNvPr id="5711" name="Google Shape;5711;gbda3707c62_29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12" name="Google Shape;5712;gbda3707c62_29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be3079666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be3079666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c54ed8072e_2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c54ed8072e_2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9"/>
        <p:cNvGrpSpPr/>
        <p:nvPr/>
      </p:nvGrpSpPr>
      <p:grpSpPr>
        <a:xfrm>
          <a:off x="0" y="0"/>
          <a:ext cx="0" cy="0"/>
          <a:chOff x="0" y="0"/>
          <a:chExt cx="0" cy="0"/>
        </a:xfrm>
      </p:grpSpPr>
      <p:sp>
        <p:nvSpPr>
          <p:cNvPr id="5730" name="Google Shape;5730;gbe72ec2836_5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31" name="Google Shape;5731;gbe72ec2836_5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7"/>
        <p:cNvGrpSpPr/>
        <p:nvPr/>
      </p:nvGrpSpPr>
      <p:grpSpPr>
        <a:xfrm>
          <a:off x="0" y="0"/>
          <a:ext cx="0" cy="0"/>
          <a:chOff x="0" y="0"/>
          <a:chExt cx="0" cy="0"/>
        </a:xfrm>
      </p:grpSpPr>
      <p:sp>
        <p:nvSpPr>
          <p:cNvPr id="5738" name="Google Shape;5738;gbbbfda76a2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9" name="Google Shape;5739;gbbbfda76a2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4"/>
        <p:cNvGrpSpPr/>
        <p:nvPr/>
      </p:nvGrpSpPr>
      <p:grpSpPr>
        <a:xfrm>
          <a:off x="0" y="0"/>
          <a:ext cx="0" cy="0"/>
          <a:chOff x="0" y="0"/>
          <a:chExt cx="0" cy="0"/>
        </a:xfrm>
      </p:grpSpPr>
      <p:sp>
        <p:nvSpPr>
          <p:cNvPr id="5745" name="Google Shape;5745;gc54ed8072e_2_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6" name="Google Shape;5746;gc54ed8072e_2_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3"/>
        <p:cNvGrpSpPr/>
        <p:nvPr/>
      </p:nvGrpSpPr>
      <p:grpSpPr>
        <a:xfrm>
          <a:off x="0" y="0"/>
          <a:ext cx="0" cy="0"/>
          <a:chOff x="0" y="0"/>
          <a:chExt cx="0" cy="0"/>
        </a:xfrm>
      </p:grpSpPr>
      <p:sp>
        <p:nvSpPr>
          <p:cNvPr id="5754" name="Google Shape;5754;gc54ed8072e_2_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5" name="Google Shape;5755;gc54ed8072e_2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1"/>
        <p:cNvGrpSpPr/>
        <p:nvPr/>
      </p:nvGrpSpPr>
      <p:grpSpPr>
        <a:xfrm>
          <a:off x="0" y="0"/>
          <a:ext cx="0" cy="0"/>
          <a:chOff x="0" y="0"/>
          <a:chExt cx="0" cy="0"/>
        </a:xfrm>
      </p:grpSpPr>
      <p:sp>
        <p:nvSpPr>
          <p:cNvPr id="5762" name="Google Shape;5762;gc54ed8072e_2_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3" name="Google Shape;5763;gc54ed8072e_2_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9"/>
        <p:cNvGrpSpPr/>
        <p:nvPr/>
      </p:nvGrpSpPr>
      <p:grpSpPr>
        <a:xfrm>
          <a:off x="0" y="0"/>
          <a:ext cx="0" cy="0"/>
          <a:chOff x="0" y="0"/>
          <a:chExt cx="0" cy="0"/>
        </a:xfrm>
      </p:grpSpPr>
      <p:sp>
        <p:nvSpPr>
          <p:cNvPr id="5770" name="Google Shape;5770;gc54ed8072e_2_7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1" name="Google Shape;5771;gc54ed8072e_2_7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c54ed8072e_2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c54ed8072e_2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c54ed8072e_2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c54ed8072e_2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c54ed8072e_2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c54ed8072e_2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c54ed8072e_2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c54ed8072e_2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c54ed8072e_2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c54ed8072e_2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c54ed8072e_2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c54ed8072e_2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c54ed8072e_2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c54ed8072e_2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c54ed8072e_2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c54ed8072e_2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bbbfda76a2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bbbfda76a2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c6f9544c1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c6f9544c1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c54ed8072e_2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c54ed8072e_2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bc6b410f74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bc6b410f74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bc6b410f74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bc6b410f74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bc6b410f74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bc6b410f74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50">
                <a:solidFill>
                  <a:schemeClr val="dk1"/>
                </a:solidFill>
              </a:rPr>
              <a:t>trained  independently  and  combined  in  a  log-linear scheme in which each model is assigned a </a:t>
            </a:r>
            <a:r>
              <a:rPr lang="en" sz="1350">
                <a:solidFill>
                  <a:schemeClr val="dk1"/>
                </a:solidFill>
                <a:highlight>
                  <a:srgbClr val="FFFFFF"/>
                </a:highlight>
              </a:rPr>
              <a:t>different  weight  by  a  tuning  algorithm. </a:t>
            </a:r>
            <a:endParaRPr sz="1350">
              <a:solidFill>
                <a:schemeClr val="dk1"/>
              </a:solidFill>
            </a:endParaRPr>
          </a:p>
          <a:p>
            <a:pPr marL="0" lvl="0" indent="0" algn="l" rtl="0">
              <a:lnSpc>
                <a:spcPct val="115000"/>
              </a:lnSpc>
              <a:spcBef>
                <a:spcPts val="0"/>
              </a:spcBef>
              <a:spcAft>
                <a:spcPts val="0"/>
              </a:spcAft>
              <a:buNone/>
            </a:pPr>
            <a:endParaRPr sz="3000">
              <a:solidFill>
                <a:schemeClr val="dk1"/>
              </a:solidFill>
              <a:latin typeface="Economica"/>
              <a:ea typeface="Economica"/>
              <a:cs typeface="Economica"/>
              <a:sym typeface="Economica"/>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be72ec2836_2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be72ec2836_2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50">
                <a:solidFill>
                  <a:schemeClr val="dk1"/>
                </a:solidFill>
              </a:rPr>
              <a:t>trained  independently  and  combined  in  a  log-linear scheme in which each model is assigned a </a:t>
            </a:r>
            <a:r>
              <a:rPr lang="en" sz="1350">
                <a:solidFill>
                  <a:schemeClr val="dk1"/>
                </a:solidFill>
                <a:highlight>
                  <a:srgbClr val="FFFFFF"/>
                </a:highlight>
              </a:rPr>
              <a:t>different  weight  by  a  tuning  algorithm. </a:t>
            </a:r>
            <a:endParaRPr sz="1350">
              <a:solidFill>
                <a:schemeClr val="dk1"/>
              </a:solidFill>
            </a:endParaRPr>
          </a:p>
          <a:p>
            <a:pPr marL="0" lvl="0" indent="0" algn="l" rtl="0">
              <a:lnSpc>
                <a:spcPct val="115000"/>
              </a:lnSpc>
              <a:spcBef>
                <a:spcPts val="0"/>
              </a:spcBef>
              <a:spcAft>
                <a:spcPts val="0"/>
              </a:spcAft>
              <a:buNone/>
            </a:pPr>
            <a:endParaRPr sz="3000">
              <a:solidFill>
                <a:schemeClr val="dk1"/>
              </a:solidFill>
              <a:latin typeface="Economica"/>
              <a:ea typeface="Economica"/>
              <a:cs typeface="Economica"/>
              <a:sym typeface="Economica"/>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c863ed9bc4_11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c863ed9bc4_1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50">
                <a:solidFill>
                  <a:schemeClr val="dk1"/>
                </a:solidFill>
              </a:rPr>
              <a:t>trained  independently  and  combined  in  a  log-linear scheme in which each model is assigned a </a:t>
            </a:r>
            <a:r>
              <a:rPr lang="en" sz="1350">
                <a:solidFill>
                  <a:schemeClr val="dk1"/>
                </a:solidFill>
                <a:highlight>
                  <a:srgbClr val="FFFFFF"/>
                </a:highlight>
              </a:rPr>
              <a:t>different  weight  by  a  tuning  algorithm. </a:t>
            </a:r>
            <a:endParaRPr sz="1350">
              <a:solidFill>
                <a:schemeClr val="dk1"/>
              </a:solidFill>
            </a:endParaRPr>
          </a:p>
          <a:p>
            <a:pPr marL="0" lvl="0" indent="0" algn="l" rtl="0">
              <a:lnSpc>
                <a:spcPct val="115000"/>
              </a:lnSpc>
              <a:spcBef>
                <a:spcPts val="0"/>
              </a:spcBef>
              <a:spcAft>
                <a:spcPts val="0"/>
              </a:spcAft>
              <a:buNone/>
            </a:pPr>
            <a:endParaRPr sz="3000">
              <a:solidFill>
                <a:schemeClr val="dk1"/>
              </a:solidFill>
              <a:latin typeface="Economica"/>
              <a:ea typeface="Economica"/>
              <a:cs typeface="Economica"/>
              <a:sym typeface="Economica"/>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be72ec2836_2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be72ec2836_2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50">
                <a:solidFill>
                  <a:schemeClr val="dk1"/>
                </a:solidFill>
              </a:rPr>
              <a:t>trained  independently  and  combined  in  a  log-linear scheme in which each model is assigned a </a:t>
            </a:r>
            <a:r>
              <a:rPr lang="en" sz="1350">
                <a:solidFill>
                  <a:schemeClr val="dk1"/>
                </a:solidFill>
                <a:highlight>
                  <a:srgbClr val="FFFFFF"/>
                </a:highlight>
              </a:rPr>
              <a:t>different  weight  by  a  tuning  algorithm. </a:t>
            </a:r>
            <a:endParaRPr sz="1350">
              <a:solidFill>
                <a:schemeClr val="dk1"/>
              </a:solidFill>
            </a:endParaRPr>
          </a:p>
          <a:p>
            <a:pPr marL="0" lvl="0" indent="0" algn="l" rtl="0">
              <a:lnSpc>
                <a:spcPct val="115000"/>
              </a:lnSpc>
              <a:spcBef>
                <a:spcPts val="0"/>
              </a:spcBef>
              <a:spcAft>
                <a:spcPts val="0"/>
              </a:spcAft>
              <a:buNone/>
            </a:pPr>
            <a:endParaRPr sz="3000">
              <a:solidFill>
                <a:schemeClr val="dk1"/>
              </a:solidFill>
              <a:latin typeface="Economica"/>
              <a:ea typeface="Economica"/>
              <a:cs typeface="Economica"/>
              <a:sym typeface="Economica"/>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be72ec2836_2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8" name="Google Shape;1108;gbe72ec2836_2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50">
                <a:solidFill>
                  <a:schemeClr val="dk1"/>
                </a:solidFill>
              </a:rPr>
              <a:t>trained  independently  and  combined  in  a  log-linear scheme in which each model is assigned a </a:t>
            </a:r>
            <a:r>
              <a:rPr lang="en" sz="1350">
                <a:solidFill>
                  <a:schemeClr val="dk1"/>
                </a:solidFill>
                <a:highlight>
                  <a:srgbClr val="FFFFFF"/>
                </a:highlight>
              </a:rPr>
              <a:t>different  weight  by  a  tuning  algorithm. </a:t>
            </a:r>
            <a:endParaRPr sz="1350">
              <a:solidFill>
                <a:schemeClr val="dk1"/>
              </a:solidFill>
            </a:endParaRPr>
          </a:p>
          <a:p>
            <a:pPr marL="0" lvl="0" indent="0" algn="l" rtl="0">
              <a:lnSpc>
                <a:spcPct val="115000"/>
              </a:lnSpc>
              <a:spcBef>
                <a:spcPts val="0"/>
              </a:spcBef>
              <a:spcAft>
                <a:spcPts val="0"/>
              </a:spcAft>
              <a:buNone/>
            </a:pPr>
            <a:endParaRPr sz="3000">
              <a:solidFill>
                <a:schemeClr val="dk1"/>
              </a:solidFill>
              <a:latin typeface="Economica"/>
              <a:ea typeface="Economica"/>
              <a:cs typeface="Economica"/>
              <a:sym typeface="Economica"/>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be72ec2836_2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be72ec2836_2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50">
                <a:solidFill>
                  <a:schemeClr val="dk1"/>
                </a:solidFill>
              </a:rPr>
              <a:t>trained  independently  and  combined  in  a  log-linear scheme in which each model is assigned a </a:t>
            </a:r>
            <a:r>
              <a:rPr lang="en" sz="1350">
                <a:solidFill>
                  <a:schemeClr val="dk1"/>
                </a:solidFill>
                <a:highlight>
                  <a:srgbClr val="FFFFFF"/>
                </a:highlight>
              </a:rPr>
              <a:t>different  weight  by  a  tuning  algorithm. </a:t>
            </a:r>
            <a:endParaRPr sz="1350">
              <a:solidFill>
                <a:schemeClr val="dk1"/>
              </a:solidFill>
            </a:endParaRPr>
          </a:p>
          <a:p>
            <a:pPr marL="0" lvl="0" indent="0" algn="l" rtl="0">
              <a:lnSpc>
                <a:spcPct val="115000"/>
              </a:lnSpc>
              <a:spcBef>
                <a:spcPts val="0"/>
              </a:spcBef>
              <a:spcAft>
                <a:spcPts val="0"/>
              </a:spcAft>
              <a:buNone/>
            </a:pPr>
            <a:endParaRPr sz="3000">
              <a:solidFill>
                <a:schemeClr val="dk1"/>
              </a:solidFill>
              <a:latin typeface="Economica"/>
              <a:ea typeface="Economica"/>
              <a:cs typeface="Economica"/>
              <a:sym typeface="Economica"/>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gbe72ec2836_2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1" name="Google Shape;1261;gbe72ec2836_2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50">
                <a:solidFill>
                  <a:schemeClr val="dk1"/>
                </a:solidFill>
              </a:rPr>
              <a:t>trained  independently  and  combined  in  a  log-linear scheme in which each model is assigned a </a:t>
            </a:r>
            <a:r>
              <a:rPr lang="en" sz="1350">
                <a:solidFill>
                  <a:schemeClr val="dk1"/>
                </a:solidFill>
                <a:highlight>
                  <a:srgbClr val="FFFFFF"/>
                </a:highlight>
              </a:rPr>
              <a:t>different  weight  by  a  tuning  algorithm. </a:t>
            </a:r>
            <a:endParaRPr sz="1350">
              <a:solidFill>
                <a:schemeClr val="dk1"/>
              </a:solidFill>
            </a:endParaRPr>
          </a:p>
          <a:p>
            <a:pPr marL="0" lvl="0" indent="0" algn="l" rtl="0">
              <a:lnSpc>
                <a:spcPct val="115000"/>
              </a:lnSpc>
              <a:spcBef>
                <a:spcPts val="0"/>
              </a:spcBef>
              <a:spcAft>
                <a:spcPts val="0"/>
              </a:spcAft>
              <a:buNone/>
            </a:pPr>
            <a:endParaRPr sz="3000">
              <a:solidFill>
                <a:schemeClr val="dk1"/>
              </a:solidFill>
              <a:latin typeface="Economica"/>
              <a:ea typeface="Economica"/>
              <a:cs typeface="Economica"/>
              <a:sym typeface="Economic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c54ed8072e_2_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c54ed8072e_2_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gbe72ec2836_2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0" name="Google Shape;1340;gbe72ec2836_2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50">
                <a:solidFill>
                  <a:schemeClr val="dk1"/>
                </a:solidFill>
              </a:rPr>
              <a:t>trained  independently  and  combined  in  a  log-linear scheme in which each model is assigned a </a:t>
            </a:r>
            <a:r>
              <a:rPr lang="en" sz="1350">
                <a:solidFill>
                  <a:schemeClr val="dk1"/>
                </a:solidFill>
                <a:highlight>
                  <a:srgbClr val="FFFFFF"/>
                </a:highlight>
              </a:rPr>
              <a:t>different  weight  by  a  tuning  algorithm. </a:t>
            </a:r>
            <a:endParaRPr sz="1350">
              <a:solidFill>
                <a:schemeClr val="dk1"/>
              </a:solidFill>
            </a:endParaRPr>
          </a:p>
          <a:p>
            <a:pPr marL="0" lvl="0" indent="0" algn="l" rtl="0">
              <a:lnSpc>
                <a:spcPct val="115000"/>
              </a:lnSpc>
              <a:spcBef>
                <a:spcPts val="0"/>
              </a:spcBef>
              <a:spcAft>
                <a:spcPts val="0"/>
              </a:spcAft>
              <a:buNone/>
            </a:pPr>
            <a:endParaRPr sz="3000">
              <a:solidFill>
                <a:schemeClr val="dk1"/>
              </a:solidFill>
              <a:latin typeface="Economica"/>
              <a:ea typeface="Economica"/>
              <a:cs typeface="Economica"/>
              <a:sym typeface="Economica"/>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gbe72ec2836_2_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2" name="Google Shape;1352;gbe72ec2836_2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50">
                <a:solidFill>
                  <a:schemeClr val="dk1"/>
                </a:solidFill>
              </a:rPr>
              <a:t>trained  independently  and  combined  in  a  log-linear scheme in which each model is assigned a </a:t>
            </a:r>
            <a:r>
              <a:rPr lang="en" sz="1350">
                <a:solidFill>
                  <a:schemeClr val="dk1"/>
                </a:solidFill>
                <a:highlight>
                  <a:srgbClr val="FFFFFF"/>
                </a:highlight>
              </a:rPr>
              <a:t>different  weight  by  a  tuning  algorithm. </a:t>
            </a:r>
            <a:endParaRPr sz="1350">
              <a:solidFill>
                <a:schemeClr val="dk1"/>
              </a:solidFill>
            </a:endParaRPr>
          </a:p>
          <a:p>
            <a:pPr marL="0" lvl="0" indent="0" algn="l" rtl="0">
              <a:lnSpc>
                <a:spcPct val="115000"/>
              </a:lnSpc>
              <a:spcBef>
                <a:spcPts val="0"/>
              </a:spcBef>
              <a:spcAft>
                <a:spcPts val="0"/>
              </a:spcAft>
              <a:buNone/>
            </a:pPr>
            <a:endParaRPr sz="3000">
              <a:solidFill>
                <a:schemeClr val="dk1"/>
              </a:solidFill>
              <a:latin typeface="Economica"/>
              <a:ea typeface="Economica"/>
              <a:cs typeface="Economica"/>
              <a:sym typeface="Economica"/>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be72ec2836_2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4" name="Google Shape;1364;gbe72ec2836_2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50">
                <a:solidFill>
                  <a:schemeClr val="dk1"/>
                </a:solidFill>
              </a:rPr>
              <a:t>trained  independently  and  combined  in  a  log-linear scheme in which each model is assigned a </a:t>
            </a:r>
            <a:r>
              <a:rPr lang="en" sz="1350">
                <a:solidFill>
                  <a:schemeClr val="dk1"/>
                </a:solidFill>
                <a:highlight>
                  <a:srgbClr val="FFFFFF"/>
                </a:highlight>
              </a:rPr>
              <a:t>different  weight  by  a  tuning  algorithm. </a:t>
            </a:r>
            <a:endParaRPr sz="1350">
              <a:solidFill>
                <a:schemeClr val="dk1"/>
              </a:solidFill>
            </a:endParaRPr>
          </a:p>
          <a:p>
            <a:pPr marL="0" lvl="0" indent="0" algn="l" rtl="0">
              <a:lnSpc>
                <a:spcPct val="115000"/>
              </a:lnSpc>
              <a:spcBef>
                <a:spcPts val="0"/>
              </a:spcBef>
              <a:spcAft>
                <a:spcPts val="0"/>
              </a:spcAft>
              <a:buNone/>
            </a:pPr>
            <a:endParaRPr sz="3000">
              <a:solidFill>
                <a:schemeClr val="dk1"/>
              </a:solidFill>
              <a:latin typeface="Economica"/>
              <a:ea typeface="Economica"/>
              <a:cs typeface="Economica"/>
              <a:sym typeface="Economica"/>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gbe72ec2836_2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6" name="Google Shape;1376;gbe72ec2836_2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50">
                <a:solidFill>
                  <a:schemeClr val="dk1"/>
                </a:solidFill>
              </a:rPr>
              <a:t>trained  independently  and  combined  in  a  log-linear scheme in which each model is assigned a </a:t>
            </a:r>
            <a:r>
              <a:rPr lang="en" sz="1350">
                <a:solidFill>
                  <a:schemeClr val="dk1"/>
                </a:solidFill>
                <a:highlight>
                  <a:srgbClr val="FFFFFF"/>
                </a:highlight>
              </a:rPr>
              <a:t>different  weight  by  a  tuning  algorithm. </a:t>
            </a:r>
            <a:endParaRPr sz="1350">
              <a:solidFill>
                <a:schemeClr val="dk1"/>
              </a:solidFill>
            </a:endParaRPr>
          </a:p>
          <a:p>
            <a:pPr marL="0" lvl="0" indent="0" algn="l" rtl="0">
              <a:lnSpc>
                <a:spcPct val="115000"/>
              </a:lnSpc>
              <a:spcBef>
                <a:spcPts val="0"/>
              </a:spcBef>
              <a:spcAft>
                <a:spcPts val="0"/>
              </a:spcAft>
              <a:buNone/>
            </a:pPr>
            <a:endParaRPr sz="3000">
              <a:solidFill>
                <a:schemeClr val="dk1"/>
              </a:solidFill>
              <a:latin typeface="Economica"/>
              <a:ea typeface="Economica"/>
              <a:cs typeface="Economica"/>
              <a:sym typeface="Economica"/>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gbc6b410f74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 name="Google Shape;1390;gbc6b410f74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50">
                <a:solidFill>
                  <a:schemeClr val="dk1"/>
                </a:solidFill>
              </a:rPr>
              <a:t>trained  independently  and  combined  in  a  log-linear scheme in which each model is assigned a </a:t>
            </a:r>
            <a:r>
              <a:rPr lang="en" sz="1350">
                <a:solidFill>
                  <a:schemeClr val="dk1"/>
                </a:solidFill>
                <a:highlight>
                  <a:srgbClr val="FFFFFF"/>
                </a:highlight>
              </a:rPr>
              <a:t>different  weight  by  a  tuning  algorithm. </a:t>
            </a:r>
            <a:endParaRPr sz="1350">
              <a:solidFill>
                <a:schemeClr val="dk1"/>
              </a:solidFill>
            </a:endParaRPr>
          </a:p>
          <a:p>
            <a:pPr marL="0" lvl="0" indent="0" algn="l" rtl="0">
              <a:lnSpc>
                <a:spcPct val="115000"/>
              </a:lnSpc>
              <a:spcBef>
                <a:spcPts val="0"/>
              </a:spcBef>
              <a:spcAft>
                <a:spcPts val="0"/>
              </a:spcAft>
              <a:buNone/>
            </a:pPr>
            <a:endParaRPr sz="3000">
              <a:solidFill>
                <a:schemeClr val="dk1"/>
              </a:solidFill>
              <a:latin typeface="Economica"/>
              <a:ea typeface="Economica"/>
              <a:cs typeface="Economica"/>
              <a:sym typeface="Economica"/>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gbc6b410f74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4" name="Google Shape;1404;gbc6b410f74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50">
                <a:solidFill>
                  <a:schemeClr val="dk1"/>
                </a:solidFill>
              </a:rPr>
              <a:t>trained  independently  and  combined  in  a  log-linear scheme in which each model is assigned a </a:t>
            </a:r>
            <a:r>
              <a:rPr lang="en" sz="1350">
                <a:solidFill>
                  <a:schemeClr val="dk1"/>
                </a:solidFill>
                <a:highlight>
                  <a:srgbClr val="FFFFFF"/>
                </a:highlight>
              </a:rPr>
              <a:t>different  weight  by  a  tuning  algorithm. </a:t>
            </a:r>
            <a:endParaRPr sz="1350">
              <a:solidFill>
                <a:schemeClr val="dk1"/>
              </a:solidFill>
            </a:endParaRPr>
          </a:p>
          <a:p>
            <a:pPr marL="0" lvl="0" indent="0" algn="l" rtl="0">
              <a:lnSpc>
                <a:spcPct val="115000"/>
              </a:lnSpc>
              <a:spcBef>
                <a:spcPts val="0"/>
              </a:spcBef>
              <a:spcAft>
                <a:spcPts val="0"/>
              </a:spcAft>
              <a:buNone/>
            </a:pPr>
            <a:endParaRPr sz="3000">
              <a:solidFill>
                <a:schemeClr val="dk1"/>
              </a:solidFill>
              <a:latin typeface="Economica"/>
              <a:ea typeface="Economica"/>
              <a:cs typeface="Economica"/>
              <a:sym typeface="Economica"/>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gbc6b410f74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9" name="Google Shape;1419;gbc6b410f74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bc6b410f74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bc6b410f74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bc6b410f74_0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1" name="Google Shape;1441;gbc6b410f74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bc6b410f74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6" name="Google Shape;1456;gbc6b410f74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be3079666b_1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be3079666b_1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Converting an input utterance in one language into its translation in a different language. The translation can be either presented in textual form or as synthesized speech.</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c7268290ba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c7268290ba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gc7268290ba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2" name="Google Shape;1482;gc7268290ba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c7268290ba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0" name="Google Shape;1490;gc7268290ba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c9279b435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c9279b435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gc863ed9bc4_11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8" name="Google Shape;1508;gc863ed9bc4_1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c8448aba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c8448aba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gc863ed9bc4_1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2" name="Google Shape;1522;gc863ed9bc4_1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c863ed9bc4_11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9" name="Google Shape;1529;gc863ed9bc4_11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c8448abad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c8448abad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c7268290ba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3" name="Google Shape;1543;gc7268290ba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be3079666b_1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be3079666b_1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c863ed9bc4_11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c863ed9bc4_11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
        <p:cNvGrpSpPr/>
        <p:nvPr/>
      </p:nvGrpSpPr>
      <p:grpSpPr>
        <a:xfrm>
          <a:off x="0" y="0"/>
          <a:ext cx="0" cy="0"/>
          <a:chOff x="0" y="0"/>
          <a:chExt cx="0" cy="0"/>
        </a:xfrm>
      </p:grpSpPr>
      <p:sp>
        <p:nvSpPr>
          <p:cNvPr id="1556" name="Google Shape;1556;gc863ed9bc4_11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7" name="Google Shape;1557;gc863ed9bc4_11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gc863ed9bc4_11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4" name="Google Shape;1564;gc863ed9bc4_1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Google Shape;1570;gc8448abad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1" name="Google Shape;1571;gc8448abad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c54ed8072e_2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8" name="Google Shape;1578;gc54ed8072e_2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gbbbfda76a2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4" name="Google Shape;1584;gbbbfda76a2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gc2b66e173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3" name="Google Shape;1623;gc2b66e173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gc2b66e173f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6" name="Google Shape;1646;gc2b66e173f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1"/>
        <p:cNvGrpSpPr/>
        <p:nvPr/>
      </p:nvGrpSpPr>
      <p:grpSpPr>
        <a:xfrm>
          <a:off x="0" y="0"/>
          <a:ext cx="0" cy="0"/>
          <a:chOff x="0" y="0"/>
          <a:chExt cx="0" cy="0"/>
        </a:xfrm>
      </p:grpSpPr>
      <p:sp>
        <p:nvSpPr>
          <p:cNvPr id="1672" name="Google Shape;1672;gc2b66e17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3" name="Google Shape;1673;gc2b66e17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8"/>
        <p:cNvGrpSpPr/>
        <p:nvPr/>
      </p:nvGrpSpPr>
      <p:grpSpPr>
        <a:xfrm>
          <a:off x="0" y="0"/>
          <a:ext cx="0" cy="0"/>
          <a:chOff x="0" y="0"/>
          <a:chExt cx="0" cy="0"/>
        </a:xfrm>
      </p:grpSpPr>
      <p:sp>
        <p:nvSpPr>
          <p:cNvPr id="1679" name="Google Shape;1679;gc2b66e173f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0" name="Google Shape;1680;gc2b66e173f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be3079666b_1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be3079666b_1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is it interesting? Because...</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7"/>
        <p:cNvGrpSpPr/>
        <p:nvPr/>
      </p:nvGrpSpPr>
      <p:grpSpPr>
        <a:xfrm>
          <a:off x="0" y="0"/>
          <a:ext cx="0" cy="0"/>
          <a:chOff x="0" y="0"/>
          <a:chExt cx="0" cy="0"/>
        </a:xfrm>
      </p:grpSpPr>
      <p:sp>
        <p:nvSpPr>
          <p:cNvPr id="1688" name="Google Shape;1688;gbd6dc2c8e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9" name="Google Shape;1689;gbd6dc2c8e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c81fb469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8" name="Google Shape;1718;gc81fb469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3"/>
        <p:cNvGrpSpPr/>
        <p:nvPr/>
      </p:nvGrpSpPr>
      <p:grpSpPr>
        <a:xfrm>
          <a:off x="0" y="0"/>
          <a:ext cx="0" cy="0"/>
          <a:chOff x="0" y="0"/>
          <a:chExt cx="0" cy="0"/>
        </a:xfrm>
      </p:grpSpPr>
      <p:sp>
        <p:nvSpPr>
          <p:cNvPr id="1724" name="Google Shape;1724;gc6a57a2ffb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5" name="Google Shape;1725;gc6a57a2ffb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5"/>
        <p:cNvGrpSpPr/>
        <p:nvPr/>
      </p:nvGrpSpPr>
      <p:grpSpPr>
        <a:xfrm>
          <a:off x="0" y="0"/>
          <a:ext cx="0" cy="0"/>
          <a:chOff x="0" y="0"/>
          <a:chExt cx="0" cy="0"/>
        </a:xfrm>
      </p:grpSpPr>
      <p:sp>
        <p:nvSpPr>
          <p:cNvPr id="1766" name="Google Shape;1766;gc76f18cb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7" name="Google Shape;1767;gc76f18cb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c76f18cbb4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5" name="Google Shape;1845;gc76f18cbb4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gc54ed8072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9" name="Google Shape;1959;gc54ed8072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3"/>
        <p:cNvGrpSpPr/>
        <p:nvPr/>
      </p:nvGrpSpPr>
      <p:grpSpPr>
        <a:xfrm>
          <a:off x="0" y="0"/>
          <a:ext cx="0" cy="0"/>
          <a:chOff x="0" y="0"/>
          <a:chExt cx="0" cy="0"/>
        </a:xfrm>
      </p:grpSpPr>
      <p:sp>
        <p:nvSpPr>
          <p:cNvPr id="1964" name="Google Shape;1964;gc54ed8072e_2_1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5" name="Google Shape;1965;gc54ed8072e_2_1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5"/>
        <p:cNvGrpSpPr/>
        <p:nvPr/>
      </p:nvGrpSpPr>
      <p:grpSpPr>
        <a:xfrm>
          <a:off x="0" y="0"/>
          <a:ext cx="0" cy="0"/>
          <a:chOff x="0" y="0"/>
          <a:chExt cx="0" cy="0"/>
        </a:xfrm>
      </p:grpSpPr>
      <p:sp>
        <p:nvSpPr>
          <p:cNvPr id="1976" name="Google Shape;1976;gc54ed8072e_2_1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7" name="Google Shape;1977;gc54ed8072e_2_1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7"/>
        <p:cNvGrpSpPr/>
        <p:nvPr/>
      </p:nvGrpSpPr>
      <p:grpSpPr>
        <a:xfrm>
          <a:off x="0" y="0"/>
          <a:ext cx="0" cy="0"/>
          <a:chOff x="0" y="0"/>
          <a:chExt cx="0" cy="0"/>
        </a:xfrm>
      </p:grpSpPr>
      <p:sp>
        <p:nvSpPr>
          <p:cNvPr id="1988" name="Google Shape;1988;gc54ed8072e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9" name="Google Shape;1989;gc54ed8072e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2"/>
        <p:cNvGrpSpPr/>
        <p:nvPr/>
      </p:nvGrpSpPr>
      <p:grpSpPr>
        <a:xfrm>
          <a:off x="0" y="0"/>
          <a:ext cx="0" cy="0"/>
          <a:chOff x="0" y="0"/>
          <a:chExt cx="0" cy="0"/>
        </a:xfrm>
      </p:grpSpPr>
      <p:sp>
        <p:nvSpPr>
          <p:cNvPr id="2043" name="Google Shape;2043;gc54ed8072e_2_1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4" name="Google Shape;2044;gc54ed8072e_2_1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be3079666b_1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be3079666b_1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9"/>
        <p:cNvGrpSpPr/>
        <p:nvPr/>
      </p:nvGrpSpPr>
      <p:grpSpPr>
        <a:xfrm>
          <a:off x="0" y="0"/>
          <a:ext cx="0" cy="0"/>
          <a:chOff x="0" y="0"/>
          <a:chExt cx="0" cy="0"/>
        </a:xfrm>
      </p:grpSpPr>
      <p:sp>
        <p:nvSpPr>
          <p:cNvPr id="2050" name="Google Shape;2050;gc54ed8072e_2_1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1" name="Google Shape;2051;gc54ed8072e_2_1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Convolutional layers scale the sequence length linearly by a factor corresponding to the convolutional kernel size and stride length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3"/>
        <p:cNvGrpSpPr/>
        <p:nvPr/>
      </p:nvGrpSpPr>
      <p:grpSpPr>
        <a:xfrm>
          <a:off x="0" y="0"/>
          <a:ext cx="0" cy="0"/>
          <a:chOff x="0" y="0"/>
          <a:chExt cx="0" cy="0"/>
        </a:xfrm>
      </p:grpSpPr>
      <p:sp>
        <p:nvSpPr>
          <p:cNvPr id="2074" name="Google Shape;2074;gc54ed8072e_2_1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5" name="Google Shape;2075;gc54ed8072e_2_1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6"/>
        <p:cNvGrpSpPr/>
        <p:nvPr/>
      </p:nvGrpSpPr>
      <p:grpSpPr>
        <a:xfrm>
          <a:off x="0" y="0"/>
          <a:ext cx="0" cy="0"/>
          <a:chOff x="0" y="0"/>
          <a:chExt cx="0" cy="0"/>
        </a:xfrm>
      </p:grpSpPr>
      <p:sp>
        <p:nvSpPr>
          <p:cNvPr id="2137" name="Google Shape;2137;gc54ed8072e_2_15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8" name="Google Shape;2138;gc54ed8072e_2_1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7"/>
        <p:cNvGrpSpPr/>
        <p:nvPr/>
      </p:nvGrpSpPr>
      <p:grpSpPr>
        <a:xfrm>
          <a:off x="0" y="0"/>
          <a:ext cx="0" cy="0"/>
          <a:chOff x="0" y="0"/>
          <a:chExt cx="0" cy="0"/>
        </a:xfrm>
      </p:grpSpPr>
      <p:sp>
        <p:nvSpPr>
          <p:cNvPr id="2148" name="Google Shape;2148;gc54ed8072e_2_1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9" name="Google Shape;2149;gc54ed8072e_2_1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6"/>
        <p:cNvGrpSpPr/>
        <p:nvPr/>
      </p:nvGrpSpPr>
      <p:grpSpPr>
        <a:xfrm>
          <a:off x="0" y="0"/>
          <a:ext cx="0" cy="0"/>
          <a:chOff x="0" y="0"/>
          <a:chExt cx="0" cy="0"/>
        </a:xfrm>
      </p:grpSpPr>
      <p:sp>
        <p:nvSpPr>
          <p:cNvPr id="2157" name="Google Shape;2157;gc54ed8072e_2_15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8" name="Google Shape;2158;gc54ed8072e_2_1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5"/>
        <p:cNvGrpSpPr/>
        <p:nvPr/>
      </p:nvGrpSpPr>
      <p:grpSpPr>
        <a:xfrm>
          <a:off x="0" y="0"/>
          <a:ext cx="0" cy="0"/>
          <a:chOff x="0" y="0"/>
          <a:chExt cx="0" cy="0"/>
        </a:xfrm>
      </p:grpSpPr>
      <p:sp>
        <p:nvSpPr>
          <p:cNvPr id="2176" name="Google Shape;2176;gc54ed8072e_2_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7" name="Google Shape;2177;gc54ed8072e_2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be72ec2836_2_5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0" name="Google Shape;2190;gbe72ec2836_2_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7"/>
        <p:cNvGrpSpPr/>
        <p:nvPr/>
      </p:nvGrpSpPr>
      <p:grpSpPr>
        <a:xfrm>
          <a:off x="0" y="0"/>
          <a:ext cx="0" cy="0"/>
          <a:chOff x="0" y="0"/>
          <a:chExt cx="0" cy="0"/>
        </a:xfrm>
      </p:grpSpPr>
      <p:sp>
        <p:nvSpPr>
          <p:cNvPr id="2198" name="Google Shape;2198;gbe72ec2836_2_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9" name="Google Shape;2199;gbe72ec2836_2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8"/>
        <p:cNvGrpSpPr/>
        <p:nvPr/>
      </p:nvGrpSpPr>
      <p:grpSpPr>
        <a:xfrm>
          <a:off x="0" y="0"/>
          <a:ext cx="0" cy="0"/>
          <a:chOff x="0" y="0"/>
          <a:chExt cx="0" cy="0"/>
        </a:xfrm>
      </p:grpSpPr>
      <p:sp>
        <p:nvSpPr>
          <p:cNvPr id="2209" name="Google Shape;2209;gbe72ec2836_2_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0" name="Google Shape;2210;gbe72ec2836_2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0"/>
        <p:cNvGrpSpPr/>
        <p:nvPr/>
      </p:nvGrpSpPr>
      <p:grpSpPr>
        <a:xfrm>
          <a:off x="0" y="0"/>
          <a:ext cx="0" cy="0"/>
          <a:chOff x="0" y="0"/>
          <a:chExt cx="0" cy="0"/>
        </a:xfrm>
      </p:grpSpPr>
      <p:sp>
        <p:nvSpPr>
          <p:cNvPr id="2221" name="Google Shape;2221;gbe72ec2836_2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2" name="Google Shape;2222;gbe72ec2836_2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2" name="Google Shape;12;p2"/>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a:endParaRPr/>
          </a:p>
        </p:txBody>
      </p:sp>
      <p:sp>
        <p:nvSpPr>
          <p:cNvPr id="13" name="Google Shape;13;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11"/>
          <p:cNvSpPr txBox="1">
            <a:spLocks noGrp="1"/>
          </p:cNvSpPr>
          <p:nvPr>
            <p:ph type="title" hasCustomPrompt="1"/>
          </p:nvPr>
        </p:nvSpPr>
        <p:spPr>
          <a:xfrm>
            <a:off x="311700" y="743001"/>
            <a:ext cx="8520600" cy="20064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50" name="Google Shape;50;p11"/>
          <p:cNvSpPr txBox="1">
            <a:spLocks noGrp="1"/>
          </p:cNvSpPr>
          <p:nvPr>
            <p:ph type="body" idx="1"/>
          </p:nvPr>
        </p:nvSpPr>
        <p:spPr>
          <a:xfrm>
            <a:off x="311700" y="2845182"/>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1600"/>
              </a:spcBef>
              <a:spcAft>
                <a:spcPts val="0"/>
              </a:spcAft>
              <a:buClr>
                <a:schemeClr val="lt1"/>
              </a:buClr>
              <a:buSzPts val="1400"/>
              <a:buChar char="○"/>
              <a:defRPr>
                <a:solidFill>
                  <a:schemeClr val="lt1"/>
                </a:solidFill>
              </a:defRPr>
            </a:lvl2pPr>
            <a:lvl3pPr marL="1371600" lvl="2" indent="-317500" algn="ctr">
              <a:spcBef>
                <a:spcPts val="1600"/>
              </a:spcBef>
              <a:spcAft>
                <a:spcPts val="0"/>
              </a:spcAft>
              <a:buClr>
                <a:schemeClr val="lt1"/>
              </a:buClr>
              <a:buSzPts val="1400"/>
              <a:buChar char="■"/>
              <a:defRPr>
                <a:solidFill>
                  <a:schemeClr val="lt1"/>
                </a:solidFill>
              </a:defRPr>
            </a:lvl3pPr>
            <a:lvl4pPr marL="1828800" lvl="3" indent="-317500" algn="ctr">
              <a:spcBef>
                <a:spcPts val="1600"/>
              </a:spcBef>
              <a:spcAft>
                <a:spcPts val="0"/>
              </a:spcAft>
              <a:buClr>
                <a:schemeClr val="lt1"/>
              </a:buClr>
              <a:buSzPts val="1400"/>
              <a:buChar char="●"/>
              <a:defRPr>
                <a:solidFill>
                  <a:schemeClr val="lt1"/>
                </a:solidFill>
              </a:defRPr>
            </a:lvl4pPr>
            <a:lvl5pPr marL="2286000" lvl="4" indent="-317500" algn="ctr">
              <a:spcBef>
                <a:spcPts val="1600"/>
              </a:spcBef>
              <a:spcAft>
                <a:spcPts val="0"/>
              </a:spcAft>
              <a:buClr>
                <a:schemeClr val="lt1"/>
              </a:buClr>
              <a:buSzPts val="1400"/>
              <a:buChar char="○"/>
              <a:defRPr>
                <a:solidFill>
                  <a:schemeClr val="lt1"/>
                </a:solidFill>
              </a:defRPr>
            </a:lvl5pPr>
            <a:lvl6pPr marL="2743200" lvl="5" indent="-317500" algn="ctr">
              <a:spcBef>
                <a:spcPts val="1600"/>
              </a:spcBef>
              <a:spcAft>
                <a:spcPts val="0"/>
              </a:spcAft>
              <a:buClr>
                <a:schemeClr val="lt1"/>
              </a:buClr>
              <a:buSzPts val="1400"/>
              <a:buChar char="■"/>
              <a:defRPr>
                <a:solidFill>
                  <a:schemeClr val="lt1"/>
                </a:solidFill>
              </a:defRPr>
            </a:lvl6pPr>
            <a:lvl7pPr marL="3200400" lvl="6" indent="-317500" algn="ctr">
              <a:spcBef>
                <a:spcPts val="1600"/>
              </a:spcBef>
              <a:spcAft>
                <a:spcPts val="0"/>
              </a:spcAft>
              <a:buClr>
                <a:schemeClr val="lt1"/>
              </a:buClr>
              <a:buSzPts val="1400"/>
              <a:buChar char="●"/>
              <a:defRPr>
                <a:solidFill>
                  <a:schemeClr val="lt1"/>
                </a:solidFill>
              </a:defRPr>
            </a:lvl7pPr>
            <a:lvl8pPr marL="3657600" lvl="7" indent="-317500" algn="ctr">
              <a:spcBef>
                <a:spcPts val="1600"/>
              </a:spcBef>
              <a:spcAft>
                <a:spcPts val="0"/>
              </a:spcAft>
              <a:buClr>
                <a:schemeClr val="lt1"/>
              </a:buClr>
              <a:buSzPts val="1400"/>
              <a:buChar char="○"/>
              <a:defRPr>
                <a:solidFill>
                  <a:schemeClr val="lt1"/>
                </a:solidFill>
              </a:defRPr>
            </a:lvl8pPr>
            <a:lvl9pPr marL="4114800" lvl="8" indent="-317500" algn="ctr">
              <a:spcBef>
                <a:spcPts val="1600"/>
              </a:spcBef>
              <a:spcAft>
                <a:spcPts val="1600"/>
              </a:spcAft>
              <a:buClr>
                <a:schemeClr val="lt1"/>
              </a:buClr>
              <a:buSzPts val="1400"/>
              <a:buChar char="■"/>
              <a:defRPr>
                <a:solidFill>
                  <a:schemeClr val="lt1"/>
                </a:solidFill>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kstdia" type="obj">
  <p:cSld name="OBJEC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359999" y="310695"/>
            <a:ext cx="8326799" cy="567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3"/>
          <p:cNvSpPr txBox="1">
            <a:spLocks noGrp="1"/>
          </p:cNvSpPr>
          <p:nvPr>
            <p:ph type="body" idx="1"/>
          </p:nvPr>
        </p:nvSpPr>
        <p:spPr>
          <a:xfrm>
            <a:off x="359999" y="972000"/>
            <a:ext cx="8326799" cy="2720310"/>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0"/>
              </a:spcBef>
              <a:spcAft>
                <a:spcPts val="0"/>
              </a:spcAft>
              <a:buClr>
                <a:schemeClr val="dk1"/>
              </a:buClr>
              <a:buSzPts val="1800"/>
              <a:buChar char="-"/>
              <a:defRPr/>
            </a:lvl2pPr>
            <a:lvl3pPr marL="1371600" lvl="2" indent="-342900" algn="l">
              <a:lnSpc>
                <a:spcPct val="100000"/>
              </a:lnSpc>
              <a:spcBef>
                <a:spcPts val="0"/>
              </a:spcBef>
              <a:spcAft>
                <a:spcPts val="0"/>
              </a:spcAft>
              <a:buClr>
                <a:schemeClr val="dk1"/>
              </a:buClr>
              <a:buSzPts val="1800"/>
              <a:buChar char="-"/>
              <a:defRPr/>
            </a:lvl3pPr>
            <a:lvl4pPr marL="1828800" lvl="3" indent="-342900" algn="l">
              <a:lnSpc>
                <a:spcPct val="100000"/>
              </a:lnSpc>
              <a:spcBef>
                <a:spcPts val="0"/>
              </a:spcBef>
              <a:spcAft>
                <a:spcPts val="0"/>
              </a:spcAft>
              <a:buClr>
                <a:schemeClr val="dk1"/>
              </a:buClr>
              <a:buSzPts val="1800"/>
              <a:buChar char="-"/>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7" name="Google Shape;57;p13"/>
          <p:cNvSpPr txBox="1">
            <a:spLocks noGrp="1"/>
          </p:cNvSpPr>
          <p:nvPr>
            <p:ph type="sldNum" idx="12"/>
          </p:nvPr>
        </p:nvSpPr>
        <p:spPr>
          <a:xfrm>
            <a:off x="8316141" y="4738799"/>
            <a:ext cx="370657" cy="273844"/>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el, Text und Inhalt" type="txAndObj">
  <p:cSld name="TEXT_AND_OBJECT">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179388" y="0"/>
            <a:ext cx="6480175" cy="735806"/>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4"/>
          <p:cNvSpPr txBox="1">
            <a:spLocks noGrp="1"/>
          </p:cNvSpPr>
          <p:nvPr>
            <p:ph type="body" idx="1"/>
          </p:nvPr>
        </p:nvSpPr>
        <p:spPr>
          <a:xfrm>
            <a:off x="107950" y="844153"/>
            <a:ext cx="4387850" cy="4299347"/>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0"/>
              </a:spcBef>
              <a:spcAft>
                <a:spcPts val="0"/>
              </a:spcAft>
              <a:buClr>
                <a:schemeClr val="dk1"/>
              </a:buClr>
              <a:buSzPts val="1800"/>
              <a:buChar char="-"/>
              <a:defRPr/>
            </a:lvl2pPr>
            <a:lvl3pPr marL="1371600" lvl="2" indent="-342900" algn="l">
              <a:lnSpc>
                <a:spcPct val="100000"/>
              </a:lnSpc>
              <a:spcBef>
                <a:spcPts val="0"/>
              </a:spcBef>
              <a:spcAft>
                <a:spcPts val="0"/>
              </a:spcAft>
              <a:buClr>
                <a:schemeClr val="dk1"/>
              </a:buClr>
              <a:buSzPts val="1800"/>
              <a:buChar char="-"/>
              <a:defRPr/>
            </a:lvl3pPr>
            <a:lvl4pPr marL="1828800" lvl="3" indent="-342900" algn="l">
              <a:lnSpc>
                <a:spcPct val="100000"/>
              </a:lnSpc>
              <a:spcBef>
                <a:spcPts val="0"/>
              </a:spcBef>
              <a:spcAft>
                <a:spcPts val="0"/>
              </a:spcAft>
              <a:buClr>
                <a:schemeClr val="dk1"/>
              </a:buClr>
              <a:buSzPts val="1800"/>
              <a:buChar char="-"/>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1" name="Google Shape;61;p14"/>
          <p:cNvSpPr txBox="1">
            <a:spLocks noGrp="1"/>
          </p:cNvSpPr>
          <p:nvPr>
            <p:ph type="body" idx="2"/>
          </p:nvPr>
        </p:nvSpPr>
        <p:spPr>
          <a:xfrm>
            <a:off x="4648200" y="844153"/>
            <a:ext cx="4387850" cy="4299347"/>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0"/>
              </a:spcBef>
              <a:spcAft>
                <a:spcPts val="0"/>
              </a:spcAft>
              <a:buClr>
                <a:schemeClr val="dk1"/>
              </a:buClr>
              <a:buSzPts val="1800"/>
              <a:buChar char="-"/>
              <a:defRPr/>
            </a:lvl2pPr>
            <a:lvl3pPr marL="1371600" lvl="2" indent="-342900" algn="l">
              <a:lnSpc>
                <a:spcPct val="100000"/>
              </a:lnSpc>
              <a:spcBef>
                <a:spcPts val="0"/>
              </a:spcBef>
              <a:spcAft>
                <a:spcPts val="0"/>
              </a:spcAft>
              <a:buClr>
                <a:schemeClr val="dk1"/>
              </a:buClr>
              <a:buSzPts val="1800"/>
              <a:buChar char="-"/>
              <a:defRPr/>
            </a:lvl3pPr>
            <a:lvl4pPr marL="1828800" lvl="3" indent="-342900" algn="l">
              <a:lnSpc>
                <a:spcPct val="100000"/>
              </a:lnSpc>
              <a:spcBef>
                <a:spcPts val="0"/>
              </a:spcBef>
              <a:spcAft>
                <a:spcPts val="0"/>
              </a:spcAft>
              <a:buClr>
                <a:schemeClr val="dk1"/>
              </a:buClr>
              <a:buSzPts val="1800"/>
              <a:buChar char="-"/>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2" name="Google Shape;62;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7"/>
        <p:cNvGrpSpPr/>
        <p:nvPr/>
      </p:nvGrpSpPr>
      <p:grpSpPr>
        <a:xfrm>
          <a:off x="0" y="0"/>
          <a:ext cx="0" cy="0"/>
          <a:chOff x="0" y="0"/>
          <a:chExt cx="0" cy="0"/>
        </a:xfrm>
      </p:grpSpPr>
      <p:sp>
        <p:nvSpPr>
          <p:cNvPr id="68" name="Google Shape;68;p16"/>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6"/>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70" name="Google Shape;70;p16"/>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None/>
              <a:defRPr sz="24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71" name="Google Shape;71;p1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7"/>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7"/>
          <p:cNvSpPr txBox="1">
            <a:spLocks noGrp="1"/>
          </p:cNvSpPr>
          <p:nvPr>
            <p:ph type="title"/>
          </p:nvPr>
        </p:nvSpPr>
        <p:spPr>
          <a:xfrm>
            <a:off x="485875" y="1714500"/>
            <a:ext cx="8183700" cy="7857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75" name="Google Shape;75;p1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6"/>
        <p:cNvGrpSpPr/>
        <p:nvPr/>
      </p:nvGrpSpPr>
      <p:grpSpPr>
        <a:xfrm>
          <a:off x="0" y="0"/>
          <a:ext cx="0" cy="0"/>
          <a:chOff x="0" y="0"/>
          <a:chExt cx="0" cy="0"/>
        </a:xfrm>
      </p:grpSpPr>
      <p:sp>
        <p:nvSpPr>
          <p:cNvPr id="77" name="Google Shape;77;p1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8" name="Google Shape;78;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55600" rtl="0">
              <a:spcBef>
                <a:spcPts val="0"/>
              </a:spcBef>
              <a:spcAft>
                <a:spcPts val="0"/>
              </a:spcAft>
              <a:buSzPts val="2000"/>
              <a:buChar char="●"/>
              <a:defRPr sz="2000"/>
            </a:lvl1pPr>
            <a:lvl2pPr marL="914400" lvl="1" indent="-342900" rtl="0">
              <a:spcBef>
                <a:spcPts val="1600"/>
              </a:spcBef>
              <a:spcAft>
                <a:spcPts val="0"/>
              </a:spcAft>
              <a:buSzPts val="1800"/>
              <a:buChar char="○"/>
              <a:defRPr sz="1800"/>
            </a:lvl2pPr>
            <a:lvl3pPr marL="1371600" lvl="2" indent="-330200" rtl="0">
              <a:spcBef>
                <a:spcPts val="1600"/>
              </a:spcBef>
              <a:spcAft>
                <a:spcPts val="0"/>
              </a:spcAft>
              <a:buSzPts val="1600"/>
              <a:buChar char="■"/>
              <a:defRPr sz="1600"/>
            </a:lvl3pPr>
            <a:lvl4pPr marL="1828800" lvl="3" indent="-330200" rtl="0">
              <a:spcBef>
                <a:spcPts val="1600"/>
              </a:spcBef>
              <a:spcAft>
                <a:spcPts val="0"/>
              </a:spcAft>
              <a:buSzPts val="1600"/>
              <a:buChar char="●"/>
              <a:defRPr sz="1600"/>
            </a:lvl4pPr>
            <a:lvl5pPr marL="2286000" lvl="4" indent="-330200" rtl="0">
              <a:spcBef>
                <a:spcPts val="1600"/>
              </a:spcBef>
              <a:spcAft>
                <a:spcPts val="0"/>
              </a:spcAft>
              <a:buSzPts val="1600"/>
              <a:buChar char="○"/>
              <a:defRPr sz="1600"/>
            </a:lvl5pPr>
            <a:lvl6pPr marL="2743200" lvl="5" indent="-330200" rtl="0">
              <a:spcBef>
                <a:spcPts val="1600"/>
              </a:spcBef>
              <a:spcAft>
                <a:spcPts val="0"/>
              </a:spcAft>
              <a:buSzPts val="1600"/>
              <a:buChar char="■"/>
              <a:defRPr sz="1600"/>
            </a:lvl6pPr>
            <a:lvl7pPr marL="3200400" lvl="6" indent="-330200" rtl="0">
              <a:spcBef>
                <a:spcPts val="1600"/>
              </a:spcBef>
              <a:spcAft>
                <a:spcPts val="0"/>
              </a:spcAft>
              <a:buSzPts val="1600"/>
              <a:buChar char="●"/>
              <a:defRPr sz="1600"/>
            </a:lvl7pPr>
            <a:lvl8pPr marL="3657600" lvl="7" indent="-330200" rtl="0">
              <a:spcBef>
                <a:spcPts val="1600"/>
              </a:spcBef>
              <a:spcAft>
                <a:spcPts val="0"/>
              </a:spcAft>
              <a:buSzPts val="1600"/>
              <a:buChar char="○"/>
              <a:defRPr sz="1600"/>
            </a:lvl8pPr>
            <a:lvl9pPr marL="4114800" lvl="8" indent="-330200" rtl="0">
              <a:spcBef>
                <a:spcPts val="1600"/>
              </a:spcBef>
              <a:spcAft>
                <a:spcPts val="1600"/>
              </a:spcAft>
              <a:buSzPts val="1600"/>
              <a:buChar char="■"/>
              <a:defRPr sz="1600"/>
            </a:lvl9pPr>
          </a:lstStyle>
          <a:p>
            <a:endParaRPr/>
          </a:p>
        </p:txBody>
      </p:sp>
      <p:sp>
        <p:nvSpPr>
          <p:cNvPr id="79" name="Google Shape;79;p1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2" name="Google Shape;82;p1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3" name="Google Shape;83;p1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4" name="Google Shape;84;p1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5"/>
        <p:cNvGrpSpPr/>
        <p:nvPr/>
      </p:nvGrpSpPr>
      <p:grpSpPr>
        <a:xfrm>
          <a:off x="0" y="0"/>
          <a:ext cx="0" cy="0"/>
          <a:chOff x="0" y="0"/>
          <a:chExt cx="0" cy="0"/>
        </a:xfrm>
      </p:grpSpPr>
      <p:sp>
        <p:nvSpPr>
          <p:cNvPr id="86" name="Google Shape;86;p2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7" name="Google Shape;87;p2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8"/>
        <p:cNvGrpSpPr/>
        <p:nvPr/>
      </p:nvGrpSpPr>
      <p:grpSpPr>
        <a:xfrm>
          <a:off x="0" y="0"/>
          <a:ext cx="0" cy="0"/>
          <a:chOff x="0" y="0"/>
          <a:chExt cx="0" cy="0"/>
        </a:xfrm>
      </p:grpSpPr>
      <p:sp>
        <p:nvSpPr>
          <p:cNvPr id="89" name="Google Shape;89;p2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 name="Google Shape;90;p2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1" name="Google Shape;91;p2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p:nvPr>
        </p:nvSpPr>
        <p:spPr>
          <a:xfrm>
            <a:off x="485875" y="1714500"/>
            <a:ext cx="8183700" cy="7857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94" name="Google Shape;94;p2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5"/>
        <p:cNvGrpSpPr/>
        <p:nvPr/>
      </p:nvGrpSpPr>
      <p:grpSpPr>
        <a:xfrm>
          <a:off x="0" y="0"/>
          <a:ext cx="0" cy="0"/>
          <a:chOff x="0" y="0"/>
          <a:chExt cx="0" cy="0"/>
        </a:xfrm>
      </p:grpSpPr>
      <p:sp>
        <p:nvSpPr>
          <p:cNvPr id="96" name="Google Shape;96;p23"/>
          <p:cNvSpPr/>
          <p:nvPr/>
        </p:nvSpPr>
        <p:spPr>
          <a:xfrm>
            <a:off x="4636800" y="80700"/>
            <a:ext cx="4426500" cy="498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7" name="Google Shape;97;p23"/>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98" name="Google Shape;98;p23"/>
          <p:cNvSpPr txBox="1">
            <a:spLocks noGrp="1"/>
          </p:cNvSpPr>
          <p:nvPr>
            <p:ph type="title"/>
          </p:nvPr>
        </p:nvSpPr>
        <p:spPr>
          <a:xfrm>
            <a:off x="265500" y="1181700"/>
            <a:ext cx="4045200" cy="153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99" name="Google Shape;99;p23"/>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0" name="Google Shape;100;p2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01" name="Google Shape;101;p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2"/>
        <p:cNvGrpSpPr/>
        <p:nvPr/>
      </p:nvGrpSpPr>
      <p:grpSpPr>
        <a:xfrm>
          <a:off x="0" y="0"/>
          <a:ext cx="0" cy="0"/>
          <a:chOff x="0" y="0"/>
          <a:chExt cx="0" cy="0"/>
        </a:xfrm>
      </p:grpSpPr>
      <p:sp>
        <p:nvSpPr>
          <p:cNvPr id="103" name="Google Shape;103;p2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2100"/>
              <a:buNone/>
              <a:defRPr sz="2100"/>
            </a:lvl1pPr>
          </a:lstStyle>
          <a:p>
            <a:endParaRPr/>
          </a:p>
        </p:txBody>
      </p:sp>
      <p:sp>
        <p:nvSpPr>
          <p:cNvPr id="104" name="Google Shape;104;p2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sp>
        <p:nvSpPr>
          <p:cNvPr id="106" name="Google Shape;106;p25"/>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5"/>
          <p:cNvSpPr txBox="1">
            <a:spLocks noGrp="1"/>
          </p:cNvSpPr>
          <p:nvPr>
            <p:ph type="title" hasCustomPrompt="1"/>
          </p:nvPr>
        </p:nvSpPr>
        <p:spPr>
          <a:xfrm>
            <a:off x="311700" y="743001"/>
            <a:ext cx="8520600" cy="200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rtl="0">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rtl="0">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rtl="0">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rtl="0">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rtl="0">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rtl="0">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rtl="0">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rtl="0">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108" name="Google Shape;108;p25"/>
          <p:cNvSpPr txBox="1">
            <a:spLocks noGrp="1"/>
          </p:cNvSpPr>
          <p:nvPr>
            <p:ph type="body" idx="1"/>
          </p:nvPr>
        </p:nvSpPr>
        <p:spPr>
          <a:xfrm>
            <a:off x="311700" y="2845182"/>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chemeClr val="lt1"/>
              </a:buClr>
              <a:buSzPts val="1800"/>
              <a:buChar char="●"/>
              <a:defRPr>
                <a:solidFill>
                  <a:schemeClr val="lt1"/>
                </a:solidFill>
              </a:defRPr>
            </a:lvl1pPr>
            <a:lvl2pPr marL="914400" lvl="1" indent="-317500" algn="ctr" rtl="0">
              <a:spcBef>
                <a:spcPts val="1600"/>
              </a:spcBef>
              <a:spcAft>
                <a:spcPts val="0"/>
              </a:spcAft>
              <a:buClr>
                <a:schemeClr val="lt1"/>
              </a:buClr>
              <a:buSzPts val="1400"/>
              <a:buChar char="○"/>
              <a:defRPr>
                <a:solidFill>
                  <a:schemeClr val="lt1"/>
                </a:solidFill>
              </a:defRPr>
            </a:lvl2pPr>
            <a:lvl3pPr marL="1371600" lvl="2" indent="-317500" algn="ctr" rtl="0">
              <a:spcBef>
                <a:spcPts val="1600"/>
              </a:spcBef>
              <a:spcAft>
                <a:spcPts val="0"/>
              </a:spcAft>
              <a:buClr>
                <a:schemeClr val="lt1"/>
              </a:buClr>
              <a:buSzPts val="1400"/>
              <a:buChar char="■"/>
              <a:defRPr>
                <a:solidFill>
                  <a:schemeClr val="lt1"/>
                </a:solidFill>
              </a:defRPr>
            </a:lvl3pPr>
            <a:lvl4pPr marL="1828800" lvl="3" indent="-317500" algn="ctr" rtl="0">
              <a:spcBef>
                <a:spcPts val="1600"/>
              </a:spcBef>
              <a:spcAft>
                <a:spcPts val="0"/>
              </a:spcAft>
              <a:buClr>
                <a:schemeClr val="lt1"/>
              </a:buClr>
              <a:buSzPts val="1400"/>
              <a:buChar char="●"/>
              <a:defRPr>
                <a:solidFill>
                  <a:schemeClr val="lt1"/>
                </a:solidFill>
              </a:defRPr>
            </a:lvl4pPr>
            <a:lvl5pPr marL="2286000" lvl="4" indent="-317500" algn="ctr" rtl="0">
              <a:spcBef>
                <a:spcPts val="1600"/>
              </a:spcBef>
              <a:spcAft>
                <a:spcPts val="0"/>
              </a:spcAft>
              <a:buClr>
                <a:schemeClr val="lt1"/>
              </a:buClr>
              <a:buSzPts val="1400"/>
              <a:buChar char="○"/>
              <a:defRPr>
                <a:solidFill>
                  <a:schemeClr val="lt1"/>
                </a:solidFill>
              </a:defRPr>
            </a:lvl5pPr>
            <a:lvl6pPr marL="2743200" lvl="5" indent="-317500" algn="ctr" rtl="0">
              <a:spcBef>
                <a:spcPts val="1600"/>
              </a:spcBef>
              <a:spcAft>
                <a:spcPts val="0"/>
              </a:spcAft>
              <a:buClr>
                <a:schemeClr val="lt1"/>
              </a:buClr>
              <a:buSzPts val="1400"/>
              <a:buChar char="■"/>
              <a:defRPr>
                <a:solidFill>
                  <a:schemeClr val="lt1"/>
                </a:solidFill>
              </a:defRPr>
            </a:lvl6pPr>
            <a:lvl7pPr marL="3200400" lvl="6" indent="-317500" algn="ctr" rtl="0">
              <a:spcBef>
                <a:spcPts val="1600"/>
              </a:spcBef>
              <a:spcAft>
                <a:spcPts val="0"/>
              </a:spcAft>
              <a:buClr>
                <a:schemeClr val="lt1"/>
              </a:buClr>
              <a:buSzPts val="1400"/>
              <a:buChar char="●"/>
              <a:defRPr>
                <a:solidFill>
                  <a:schemeClr val="lt1"/>
                </a:solidFill>
              </a:defRPr>
            </a:lvl7pPr>
            <a:lvl8pPr marL="3657600" lvl="7" indent="-317500" algn="ctr" rtl="0">
              <a:spcBef>
                <a:spcPts val="1600"/>
              </a:spcBef>
              <a:spcAft>
                <a:spcPts val="0"/>
              </a:spcAft>
              <a:buClr>
                <a:schemeClr val="lt1"/>
              </a:buClr>
              <a:buSzPts val="1400"/>
              <a:buChar char="○"/>
              <a:defRPr>
                <a:solidFill>
                  <a:schemeClr val="lt1"/>
                </a:solidFill>
              </a:defRPr>
            </a:lvl8pPr>
            <a:lvl9pPr marL="4114800" lvl="8" indent="-317500" algn="ctr" rtl="0">
              <a:spcBef>
                <a:spcPts val="1600"/>
              </a:spcBef>
              <a:spcAft>
                <a:spcPts val="1600"/>
              </a:spcAft>
              <a:buClr>
                <a:schemeClr val="lt1"/>
              </a:buClr>
              <a:buSzPts val="1400"/>
              <a:buChar char="■"/>
              <a:defRPr>
                <a:solidFill>
                  <a:schemeClr val="lt1"/>
                </a:solidFill>
              </a:defRPr>
            </a:lvl9pPr>
          </a:lstStyle>
          <a:p>
            <a:endParaRPr/>
          </a:p>
        </p:txBody>
      </p:sp>
      <p:sp>
        <p:nvSpPr>
          <p:cNvPr id="109" name="Google Shape;109;p2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0"/>
        <p:cNvGrpSpPr/>
        <p:nvPr/>
      </p:nvGrpSpPr>
      <p:grpSpPr>
        <a:xfrm>
          <a:off x="0" y="0"/>
          <a:ext cx="0" cy="0"/>
          <a:chOff x="0" y="0"/>
          <a:chExt cx="0" cy="0"/>
        </a:xfrm>
      </p:grpSpPr>
      <p:sp>
        <p:nvSpPr>
          <p:cNvPr id="111" name="Google Shape;111;p2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kstdia" type="obj">
  <p:cSld name="OBJECT">
    <p:spTree>
      <p:nvGrpSpPr>
        <p:cNvPr id="1" name="Shape 112"/>
        <p:cNvGrpSpPr/>
        <p:nvPr/>
      </p:nvGrpSpPr>
      <p:grpSpPr>
        <a:xfrm>
          <a:off x="0" y="0"/>
          <a:ext cx="0" cy="0"/>
          <a:chOff x="0" y="0"/>
          <a:chExt cx="0" cy="0"/>
        </a:xfrm>
      </p:grpSpPr>
      <p:sp>
        <p:nvSpPr>
          <p:cNvPr id="113" name="Google Shape;113;p27"/>
          <p:cNvSpPr txBox="1">
            <a:spLocks noGrp="1"/>
          </p:cNvSpPr>
          <p:nvPr>
            <p:ph type="title"/>
          </p:nvPr>
        </p:nvSpPr>
        <p:spPr>
          <a:xfrm>
            <a:off x="359999" y="310695"/>
            <a:ext cx="8326800" cy="567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2"/>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4" name="Google Shape;114;p27"/>
          <p:cNvSpPr txBox="1">
            <a:spLocks noGrp="1"/>
          </p:cNvSpPr>
          <p:nvPr>
            <p:ph type="body" idx="1"/>
          </p:nvPr>
        </p:nvSpPr>
        <p:spPr>
          <a:xfrm>
            <a:off x="359999" y="972000"/>
            <a:ext cx="8326800" cy="2720400"/>
          </a:xfrm>
          <a:prstGeom prst="rect">
            <a:avLst/>
          </a:prstGeom>
          <a:noFill/>
          <a:ln>
            <a:noFill/>
          </a:ln>
        </p:spPr>
        <p:txBody>
          <a:bodyPr spcFirstLastPara="1" wrap="square" lIns="0" tIns="0" rIns="0" bIns="0" anchor="t" anchorCtr="0">
            <a:noAutofit/>
          </a:bodyPr>
          <a:lstStyle>
            <a:lvl1pPr marL="457200" lvl="0" indent="-342900" algn="l" rtl="0">
              <a:lnSpc>
                <a:spcPct val="100000"/>
              </a:lnSpc>
              <a:spcBef>
                <a:spcPts val="0"/>
              </a:spcBef>
              <a:spcAft>
                <a:spcPts val="0"/>
              </a:spcAft>
              <a:buClr>
                <a:schemeClr val="dk1"/>
              </a:buClr>
              <a:buSzPts val="1800"/>
              <a:buChar char="•"/>
              <a:defRPr/>
            </a:lvl1pPr>
            <a:lvl2pPr marL="914400" lvl="1" indent="-342900" algn="l" rtl="0">
              <a:lnSpc>
                <a:spcPct val="100000"/>
              </a:lnSpc>
              <a:spcBef>
                <a:spcPts val="0"/>
              </a:spcBef>
              <a:spcAft>
                <a:spcPts val="0"/>
              </a:spcAft>
              <a:buClr>
                <a:schemeClr val="dk1"/>
              </a:buClr>
              <a:buSzPts val="1800"/>
              <a:buChar char="-"/>
              <a:defRPr/>
            </a:lvl2pPr>
            <a:lvl3pPr marL="1371600" lvl="2" indent="-342900" algn="l" rtl="0">
              <a:lnSpc>
                <a:spcPct val="100000"/>
              </a:lnSpc>
              <a:spcBef>
                <a:spcPts val="0"/>
              </a:spcBef>
              <a:spcAft>
                <a:spcPts val="0"/>
              </a:spcAft>
              <a:buClr>
                <a:schemeClr val="dk1"/>
              </a:buClr>
              <a:buSzPts val="1800"/>
              <a:buChar char="-"/>
              <a:defRPr/>
            </a:lvl3pPr>
            <a:lvl4pPr marL="1828800" lvl="3" indent="-342900" algn="l" rtl="0">
              <a:lnSpc>
                <a:spcPct val="100000"/>
              </a:lnSpc>
              <a:spcBef>
                <a:spcPts val="0"/>
              </a:spcBef>
              <a:spcAft>
                <a:spcPts val="0"/>
              </a:spcAft>
              <a:buClr>
                <a:schemeClr val="dk1"/>
              </a:buClr>
              <a:buSzPts val="1800"/>
              <a:buChar char="-"/>
              <a:defRPr/>
            </a:lvl4pPr>
            <a:lvl5pPr marL="2286000" lvl="4" indent="-342900" algn="l" rtl="0">
              <a:lnSpc>
                <a:spcPct val="100000"/>
              </a:lnSpc>
              <a:spcBef>
                <a:spcPts val="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15" name="Google Shape;115;p27"/>
          <p:cNvSpPr txBox="1">
            <a:spLocks noGrp="1"/>
          </p:cNvSpPr>
          <p:nvPr>
            <p:ph type="dt" idx="10"/>
          </p:nvPr>
        </p:nvSpPr>
        <p:spPr>
          <a:xfrm>
            <a:off x="3234467" y="4738971"/>
            <a:ext cx="914400" cy="273900"/>
          </a:xfrm>
          <a:prstGeom prst="rect">
            <a:avLst/>
          </a:prstGeom>
          <a:noFill/>
          <a:ln>
            <a:noFill/>
          </a:ln>
        </p:spPr>
        <p:txBody>
          <a:bodyPr spcFirstLastPara="1" wrap="square" lIns="0" tIns="0" rIns="0" bIns="0" anchor="t"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6" name="Google Shape;116;p27"/>
          <p:cNvSpPr txBox="1">
            <a:spLocks noGrp="1"/>
          </p:cNvSpPr>
          <p:nvPr>
            <p:ph type="ftr" idx="11"/>
          </p:nvPr>
        </p:nvSpPr>
        <p:spPr>
          <a:xfrm>
            <a:off x="4217546" y="4738971"/>
            <a:ext cx="3977700" cy="273900"/>
          </a:xfrm>
          <a:prstGeom prst="rect">
            <a:avLst/>
          </a:prstGeom>
          <a:noFill/>
          <a:ln>
            <a:noFill/>
          </a:ln>
        </p:spPr>
        <p:txBody>
          <a:bodyPr spcFirstLastPara="1" wrap="square" lIns="0" tIns="0" rIns="0" bIns="0" anchor="t"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7" name="Google Shape;117;p27"/>
          <p:cNvSpPr txBox="1">
            <a:spLocks noGrp="1"/>
          </p:cNvSpPr>
          <p:nvPr>
            <p:ph type="sldNum" idx="12"/>
          </p:nvPr>
        </p:nvSpPr>
        <p:spPr>
          <a:xfrm>
            <a:off x="8316141" y="4738799"/>
            <a:ext cx="370800" cy="2739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18" name="Google Shape;118;p27" descr="UM40_RGB_B_blauw.png"/>
          <p:cNvPicPr preferRelativeResize="0"/>
          <p:nvPr/>
        </p:nvPicPr>
        <p:blipFill rotWithShape="1">
          <a:blip r:embed="rId2">
            <a:alphaModFix/>
          </a:blip>
          <a:srcRect r="20540"/>
          <a:stretch/>
        </p:blipFill>
        <p:spPr>
          <a:xfrm>
            <a:off x="360001" y="4630500"/>
            <a:ext cx="2106475" cy="38031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1" name="Google Shape;21;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9" name="Google Shape;29;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Google Shape;32;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6" name="Google Shape;36;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4636800" y="80700"/>
            <a:ext cx="4426500" cy="498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 name="Google Shape;39;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0" name="Google Shape;40;p9"/>
          <p:cNvSpPr txBox="1">
            <a:spLocks noGrp="1"/>
          </p:cNvSpPr>
          <p:nvPr>
            <p:ph type="title"/>
          </p:nvPr>
        </p:nvSpPr>
        <p:spPr>
          <a:xfrm>
            <a:off x="265500" y="1181700"/>
            <a:ext cx="4045200" cy="15336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1" name="Google Shape;41;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3" name="Google Shape;43;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100"/>
              <a:buNone/>
              <a:defRPr sz="2100"/>
            </a:lvl1pPr>
          </a:lstStyle>
          <a:p>
            <a:endParaRPr/>
          </a:p>
        </p:txBody>
      </p:sp>
      <p:sp>
        <p:nvSpPr>
          <p:cNvPr id="46" name="Google Shape;46;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latin typeface="Source Sans Pro"/>
                <a:ea typeface="Source Sans Pro"/>
                <a:cs typeface="Source Sans Pro"/>
                <a:sym typeface="Source Sans Pro"/>
              </a:defRPr>
            </a:lvl1pPr>
            <a:lvl2pPr lvl="1" algn="r">
              <a:buNone/>
              <a:defRPr sz="1000">
                <a:solidFill>
                  <a:schemeClr val="lt2"/>
                </a:solidFill>
                <a:latin typeface="Source Sans Pro"/>
                <a:ea typeface="Source Sans Pro"/>
                <a:cs typeface="Source Sans Pro"/>
                <a:sym typeface="Source Sans Pro"/>
              </a:defRPr>
            </a:lvl2pPr>
            <a:lvl3pPr lvl="2" algn="r">
              <a:buNone/>
              <a:defRPr sz="1000">
                <a:solidFill>
                  <a:schemeClr val="lt2"/>
                </a:solidFill>
                <a:latin typeface="Source Sans Pro"/>
                <a:ea typeface="Source Sans Pro"/>
                <a:cs typeface="Source Sans Pro"/>
                <a:sym typeface="Source Sans Pro"/>
              </a:defRPr>
            </a:lvl3pPr>
            <a:lvl4pPr lvl="3" algn="r">
              <a:buNone/>
              <a:defRPr sz="1000">
                <a:solidFill>
                  <a:schemeClr val="lt2"/>
                </a:solidFill>
                <a:latin typeface="Source Sans Pro"/>
                <a:ea typeface="Source Sans Pro"/>
                <a:cs typeface="Source Sans Pro"/>
                <a:sym typeface="Source Sans Pro"/>
              </a:defRPr>
            </a:lvl4pPr>
            <a:lvl5pPr lvl="4" algn="r">
              <a:buNone/>
              <a:defRPr sz="1000">
                <a:solidFill>
                  <a:schemeClr val="lt2"/>
                </a:solidFill>
                <a:latin typeface="Source Sans Pro"/>
                <a:ea typeface="Source Sans Pro"/>
                <a:cs typeface="Source Sans Pro"/>
                <a:sym typeface="Source Sans Pro"/>
              </a:defRPr>
            </a:lvl5pPr>
            <a:lvl6pPr lvl="5" algn="r">
              <a:buNone/>
              <a:defRPr sz="1000">
                <a:solidFill>
                  <a:schemeClr val="lt2"/>
                </a:solidFill>
                <a:latin typeface="Source Sans Pro"/>
                <a:ea typeface="Source Sans Pro"/>
                <a:cs typeface="Source Sans Pro"/>
                <a:sym typeface="Source Sans Pro"/>
              </a:defRPr>
            </a:lvl6pPr>
            <a:lvl7pPr lvl="6" algn="r">
              <a:buNone/>
              <a:defRPr sz="1000">
                <a:solidFill>
                  <a:schemeClr val="lt2"/>
                </a:solidFill>
                <a:latin typeface="Source Sans Pro"/>
                <a:ea typeface="Source Sans Pro"/>
                <a:cs typeface="Source Sans Pro"/>
                <a:sym typeface="Source Sans Pro"/>
              </a:defRPr>
            </a:lvl7pPr>
            <a:lvl8pPr lvl="7" algn="r">
              <a:buNone/>
              <a:defRPr sz="1000">
                <a:solidFill>
                  <a:schemeClr val="lt2"/>
                </a:solidFill>
                <a:latin typeface="Source Sans Pro"/>
                <a:ea typeface="Source Sans Pro"/>
                <a:cs typeface="Source Sans Pro"/>
                <a:sym typeface="Source Sans Pro"/>
              </a:defRPr>
            </a:lvl8pPr>
            <a:lvl9pPr lvl="8" algn="r">
              <a:buNone/>
              <a:defRPr sz="1000">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65" name="Google Shape;65;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marL="914400" lvl="1" indent="-3175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marL="1371600" lvl="2" indent="-3175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marL="1828800" lvl="3" indent="-3175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marL="2286000" lvl="4" indent="-3175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marL="2743200" lvl="5" indent="-3175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marL="3200400" lvl="6" indent="-3175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marL="3657600" lvl="7" indent="-3175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marL="4114800" lvl="8" indent="-317500" rtl="0">
              <a:lnSpc>
                <a:spcPct val="115000"/>
              </a:lnSpc>
              <a:spcBef>
                <a:spcPts val="1600"/>
              </a:spcBef>
              <a:spcAft>
                <a:spcPts val="160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a:endParaRPr/>
          </a:p>
        </p:txBody>
      </p:sp>
      <p:sp>
        <p:nvSpPr>
          <p:cNvPr id="66" name="Google Shape;66;p15"/>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latin typeface="Source Sans Pro"/>
                <a:ea typeface="Source Sans Pro"/>
                <a:cs typeface="Source Sans Pro"/>
                <a:sym typeface="Source Sans Pro"/>
              </a:defRPr>
            </a:lvl1pPr>
            <a:lvl2pPr lvl="1" algn="r" rtl="0">
              <a:buNone/>
              <a:defRPr sz="1000">
                <a:solidFill>
                  <a:schemeClr val="lt2"/>
                </a:solidFill>
                <a:latin typeface="Source Sans Pro"/>
                <a:ea typeface="Source Sans Pro"/>
                <a:cs typeface="Source Sans Pro"/>
                <a:sym typeface="Source Sans Pro"/>
              </a:defRPr>
            </a:lvl2pPr>
            <a:lvl3pPr lvl="2" algn="r" rtl="0">
              <a:buNone/>
              <a:defRPr sz="1000">
                <a:solidFill>
                  <a:schemeClr val="lt2"/>
                </a:solidFill>
                <a:latin typeface="Source Sans Pro"/>
                <a:ea typeface="Source Sans Pro"/>
                <a:cs typeface="Source Sans Pro"/>
                <a:sym typeface="Source Sans Pro"/>
              </a:defRPr>
            </a:lvl3pPr>
            <a:lvl4pPr lvl="3" algn="r" rtl="0">
              <a:buNone/>
              <a:defRPr sz="1000">
                <a:solidFill>
                  <a:schemeClr val="lt2"/>
                </a:solidFill>
                <a:latin typeface="Source Sans Pro"/>
                <a:ea typeface="Source Sans Pro"/>
                <a:cs typeface="Source Sans Pro"/>
                <a:sym typeface="Source Sans Pro"/>
              </a:defRPr>
            </a:lvl4pPr>
            <a:lvl5pPr lvl="4" algn="r" rtl="0">
              <a:buNone/>
              <a:defRPr sz="1000">
                <a:solidFill>
                  <a:schemeClr val="lt2"/>
                </a:solidFill>
                <a:latin typeface="Source Sans Pro"/>
                <a:ea typeface="Source Sans Pro"/>
                <a:cs typeface="Source Sans Pro"/>
                <a:sym typeface="Source Sans Pro"/>
              </a:defRPr>
            </a:lvl5pPr>
            <a:lvl6pPr lvl="5" algn="r" rtl="0">
              <a:buNone/>
              <a:defRPr sz="1000">
                <a:solidFill>
                  <a:schemeClr val="lt2"/>
                </a:solidFill>
                <a:latin typeface="Source Sans Pro"/>
                <a:ea typeface="Source Sans Pro"/>
                <a:cs typeface="Source Sans Pro"/>
                <a:sym typeface="Source Sans Pro"/>
              </a:defRPr>
            </a:lvl6pPr>
            <a:lvl7pPr lvl="6" algn="r" rtl="0">
              <a:buNone/>
              <a:defRPr sz="1000">
                <a:solidFill>
                  <a:schemeClr val="lt2"/>
                </a:solidFill>
                <a:latin typeface="Source Sans Pro"/>
                <a:ea typeface="Source Sans Pro"/>
                <a:cs typeface="Source Sans Pro"/>
                <a:sym typeface="Source Sans Pro"/>
              </a:defRPr>
            </a:lvl7pPr>
            <a:lvl8pPr lvl="7" algn="r" rtl="0">
              <a:buNone/>
              <a:defRPr sz="1000">
                <a:solidFill>
                  <a:schemeClr val="lt2"/>
                </a:solidFill>
                <a:latin typeface="Source Sans Pro"/>
                <a:ea typeface="Source Sans Pro"/>
                <a:cs typeface="Source Sans Pro"/>
                <a:sym typeface="Source Sans Pro"/>
              </a:defRPr>
            </a:lvl8pPr>
            <a:lvl9pPr lvl="8" algn="r" rtl="0">
              <a:buNone/>
              <a:defRPr sz="1000">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comments" Target="../comments/commen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image" Target="../media/image4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image" Target="../media/image4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46.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image" Target="../media/image47.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 Id="rId3" Type="http://schemas.openxmlformats.org/officeDocument/2006/relationships/comments" Target="../comments/comment9.xml"/></Relationships>
</file>

<file path=ppt/slides/_rels/slide128.xml.rels><?xml version="1.0" encoding="UTF-8" standalone="yes"?>
<Relationships xmlns="http://schemas.openxmlformats.org/package/2006/relationships"><Relationship Id="rId3" Type="http://schemas.openxmlformats.org/officeDocument/2006/relationships/hyperlink" Target="http://amzn.to/2fwdoKR" TargetMode="External"/><Relationship Id="rId4" Type="http://schemas.openxmlformats.org/officeDocument/2006/relationships/comments" Target="../comments/comment10.xml"/><Relationship Id="rId1" Type="http://schemas.openxmlformats.org/officeDocument/2006/relationships/slideLayout" Target="../slideLayouts/slideLayout3.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3.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3.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3.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13.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3.xml"/><Relationship Id="rId3" Type="http://schemas.openxmlformats.org/officeDocument/2006/relationships/comments" Target="../comments/comment11.xml"/></Relationships>
</file>

<file path=ppt/slides/_rels/slide13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3.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3.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3.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3.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3.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3.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3.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3.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3.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3.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 Id="rId3" Type="http://schemas.openxmlformats.org/officeDocument/2006/relationships/image" Target="../media/image38.jp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 Id="rId3" Type="http://schemas.openxmlformats.org/officeDocument/2006/relationships/image" Target="../media/image38.jp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 Id="rId3" Type="http://schemas.openxmlformats.org/officeDocument/2006/relationships/image" Target="../media/image38.jp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 Id="rId3" Type="http://schemas.openxmlformats.org/officeDocument/2006/relationships/image" Target="../media/image3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1.xml"/><Relationship Id="rId3" Type="http://schemas.openxmlformats.org/officeDocument/2006/relationships/image" Target="../media/image38.jp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2.xml"/><Relationship Id="rId3" Type="http://schemas.openxmlformats.org/officeDocument/2006/relationships/image" Target="../media/image38.jp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1.xml"/><Relationship Id="rId3" Type="http://schemas.openxmlformats.org/officeDocument/2006/relationships/image" Target="../media/image6.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2.xml"/><Relationship Id="rId3" Type="http://schemas.openxmlformats.org/officeDocument/2006/relationships/image" Target="../media/image6.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4.xml"/><Relationship Id="rId3" Type="http://schemas.openxmlformats.org/officeDocument/2006/relationships/image" Target="../media/image6.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5.xml"/><Relationship Id="rId3" Type="http://schemas.openxmlformats.org/officeDocument/2006/relationships/image" Target="../media/image52.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6.xml"/><Relationship Id="rId3" Type="http://schemas.openxmlformats.org/officeDocument/2006/relationships/image" Target="../media/image52.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7.xml"/><Relationship Id="rId3" Type="http://schemas.openxmlformats.org/officeDocument/2006/relationships/image" Target="../media/image52.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8.xml"/><Relationship Id="rId3" Type="http://schemas.openxmlformats.org/officeDocument/2006/relationships/image" Target="../media/image52.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9.xml"/><Relationship Id="rId3"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1.xml"/><Relationship Id="rId3" Type="http://schemas.openxmlformats.org/officeDocument/2006/relationships/image" Target="../media/image6.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2.xml"/><Relationship Id="rId3" Type="http://schemas.openxmlformats.org/officeDocument/2006/relationships/image" Target="../media/image6.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3.xml"/><Relationship Id="rId3" Type="http://schemas.openxmlformats.org/officeDocument/2006/relationships/image" Target="../media/image6.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4.xml"/><Relationship Id="rId3" Type="http://schemas.openxmlformats.org/officeDocument/2006/relationships/image" Target="../media/image6.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5.xml"/><Relationship Id="rId3" Type="http://schemas.openxmlformats.org/officeDocument/2006/relationships/image" Target="../media/image6.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6.xml"/><Relationship Id="rId3" Type="http://schemas.openxmlformats.org/officeDocument/2006/relationships/image" Target="../media/image6.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7.xml"/><Relationship Id="rId3" Type="http://schemas.openxmlformats.org/officeDocument/2006/relationships/image" Target="../media/image6.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0.xml"/><Relationship Id="rId3" Type="http://schemas.openxmlformats.org/officeDocument/2006/relationships/image" Target="../media/image53.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1.xml"/><Relationship Id="rId3" Type="http://schemas.openxmlformats.org/officeDocument/2006/relationships/image" Target="../media/image53.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2.xml"/><Relationship Id="rId3" Type="http://schemas.openxmlformats.org/officeDocument/2006/relationships/image" Target="../media/image53.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3.xml"/></Relationships>
</file>

<file path=ppt/slides/_rels/slide18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54.png"/><Relationship Id="rId5" Type="http://schemas.openxmlformats.org/officeDocument/2006/relationships/hyperlink" Target="http://drive.google.com/file/d/1rODaZdN9CfFR4JBH_aW0CH8w7riAtbRk/view" TargetMode="External"/><Relationship Id="rId6"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 Id="rId10" Type="http://schemas.openxmlformats.org/officeDocument/2006/relationships/image" Target="../media/image62.png"/><Relationship Id="rId1" Type="http://schemas.openxmlformats.org/officeDocument/2006/relationships/slideLayout" Target="../slideLayouts/slideLayout3.xml"/><Relationship Id="rId2" Type="http://schemas.openxmlformats.org/officeDocument/2006/relationships/notesSlide" Target="../notesSlides/notesSlide186.xml"/></Relationships>
</file>

<file path=ppt/slides/_rels/slide187.xml.rels><?xml version="1.0" encoding="UTF-8" standalone="yes"?>
<Relationships xmlns="http://schemas.openxmlformats.org/package/2006/relationships"><Relationship Id="rId11" Type="http://schemas.openxmlformats.org/officeDocument/2006/relationships/image" Target="../media/image63.png"/><Relationship Id="rId12" Type="http://schemas.openxmlformats.org/officeDocument/2006/relationships/image" Target="../media/image64.png"/><Relationship Id="rId1" Type="http://schemas.openxmlformats.org/officeDocument/2006/relationships/slideLayout" Target="../slideLayouts/slideLayout3.xml"/><Relationship Id="rId2" Type="http://schemas.openxmlformats.org/officeDocument/2006/relationships/notesSlide" Target="../notesSlides/notesSlide187.xml"/><Relationship Id="rId3" Type="http://schemas.openxmlformats.org/officeDocument/2006/relationships/image" Target="../media/image3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 Id="rId10" Type="http://schemas.openxmlformats.org/officeDocument/2006/relationships/image" Target="../media/image62.png"/></Relationships>
</file>

<file path=ppt/slides/_rels/slide188.xml.rels><?xml version="1.0" encoding="UTF-8" standalone="yes"?>
<Relationships xmlns="http://schemas.openxmlformats.org/package/2006/relationships"><Relationship Id="rId11" Type="http://schemas.openxmlformats.org/officeDocument/2006/relationships/image" Target="../media/image63.png"/><Relationship Id="rId12" Type="http://schemas.openxmlformats.org/officeDocument/2006/relationships/image" Target="../media/image64.png"/><Relationship Id="rId13" Type="http://schemas.openxmlformats.org/officeDocument/2006/relationships/image" Target="../media/image65.png"/><Relationship Id="rId14" Type="http://schemas.openxmlformats.org/officeDocument/2006/relationships/image" Target="../media/image54.png"/><Relationship Id="rId15" Type="http://schemas.openxmlformats.org/officeDocument/2006/relationships/image" Target="../media/image66.png"/><Relationship Id="rId1" Type="http://schemas.openxmlformats.org/officeDocument/2006/relationships/slideLayout" Target="../slideLayouts/slideLayout3.xml"/><Relationship Id="rId2" Type="http://schemas.openxmlformats.org/officeDocument/2006/relationships/notesSlide" Target="../notesSlides/notesSlide188.xml"/><Relationship Id="rId3" Type="http://schemas.openxmlformats.org/officeDocument/2006/relationships/image" Target="../media/image3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 Id="rId10" Type="http://schemas.openxmlformats.org/officeDocument/2006/relationships/image" Target="../media/image62.png"/></Relationships>
</file>

<file path=ppt/slides/_rels/slide189.xml.rels><?xml version="1.0" encoding="UTF-8" standalone="yes"?>
<Relationships xmlns="http://schemas.openxmlformats.org/package/2006/relationships"><Relationship Id="rId11" Type="http://schemas.openxmlformats.org/officeDocument/2006/relationships/image" Target="../media/image63.png"/><Relationship Id="rId12" Type="http://schemas.openxmlformats.org/officeDocument/2006/relationships/image" Target="../media/image64.png"/><Relationship Id="rId13" Type="http://schemas.openxmlformats.org/officeDocument/2006/relationships/image" Target="../media/image65.png"/><Relationship Id="rId14" Type="http://schemas.openxmlformats.org/officeDocument/2006/relationships/image" Target="../media/image54.png"/><Relationship Id="rId15" Type="http://schemas.openxmlformats.org/officeDocument/2006/relationships/image" Target="../media/image66.png"/><Relationship Id="rId1" Type="http://schemas.openxmlformats.org/officeDocument/2006/relationships/slideLayout" Target="../slideLayouts/slideLayout3.xml"/><Relationship Id="rId2" Type="http://schemas.openxmlformats.org/officeDocument/2006/relationships/notesSlide" Target="../notesSlides/notesSlide189.xml"/><Relationship Id="rId3" Type="http://schemas.openxmlformats.org/officeDocument/2006/relationships/image" Target="../media/image3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 Id="rId10" Type="http://schemas.openxmlformats.org/officeDocument/2006/relationships/image" Target="../media/image6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65.png"/><Relationship Id="rId5" Type="http://schemas.openxmlformats.org/officeDocument/2006/relationships/image" Target="../media/image54.png"/><Relationship Id="rId6" Type="http://schemas.openxmlformats.org/officeDocument/2006/relationships/image" Target="../media/image66.png"/><Relationship Id="rId1" Type="http://schemas.openxmlformats.org/officeDocument/2006/relationships/slideLayout" Target="../slideLayouts/slideLayout3.xml"/><Relationship Id="rId2" Type="http://schemas.openxmlformats.org/officeDocument/2006/relationships/notesSlide" Target="../notesSlides/notesSlide190.xml"/></Relationships>
</file>

<file path=ppt/slides/_rels/slide19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65.png"/><Relationship Id="rId5" Type="http://schemas.openxmlformats.org/officeDocument/2006/relationships/image" Target="../media/image54.png"/><Relationship Id="rId6" Type="http://schemas.openxmlformats.org/officeDocument/2006/relationships/image" Target="../media/image66.png"/><Relationship Id="rId7" Type="http://schemas.openxmlformats.org/officeDocument/2006/relationships/hyperlink" Target="https://distill.pub/2017/ctc" TargetMode="External"/><Relationship Id="rId8" Type="http://schemas.openxmlformats.org/officeDocument/2006/relationships/image" Target="../media/image67.png"/><Relationship Id="rId1" Type="http://schemas.openxmlformats.org/officeDocument/2006/relationships/slideLayout" Target="../slideLayouts/slideLayout3.xml"/><Relationship Id="rId2" Type="http://schemas.openxmlformats.org/officeDocument/2006/relationships/notesSlide" Target="../notesSlides/notesSlide19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68.png"/><Relationship Id="rId1" Type="http://schemas.openxmlformats.org/officeDocument/2006/relationships/slideLayout" Target="../slideLayouts/slideLayout3.xml"/><Relationship Id="rId2" Type="http://schemas.openxmlformats.org/officeDocument/2006/relationships/notesSlide" Target="../notesSlides/notesSlide19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mailto:jan.niehues@maastrichtuniversity.nl" TargetMode="External"/><Relationship Id="rId5" Type="http://schemas.openxmlformats.org/officeDocument/2006/relationships/image" Target="../media/image3.png"/><Relationship Id="rId6" Type="http://schemas.openxmlformats.org/officeDocument/2006/relationships/hyperlink" Target="mailto:esalesky@jhu.edu" TargetMode="External"/><Relationship Id="rId7" Type="http://schemas.openxmlformats.org/officeDocument/2006/relationships/image" Target="../media/image4.png"/><Relationship Id="rId8" Type="http://schemas.openxmlformats.org/officeDocument/2006/relationships/hyperlink" Target="mailto:turchi@fbk.eu" TargetMode="External"/><Relationship Id="rId9" Type="http://schemas.openxmlformats.org/officeDocument/2006/relationships/hyperlink" Target="mailto:negri@fbk.eu" TargetMode="External"/><Relationship Id="rId10" Type="http://schemas.openxmlformats.org/officeDocument/2006/relationships/image" Target="../media/image5.jp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5.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1.xml"/><Relationship Id="rId3" Type="http://schemas.openxmlformats.org/officeDocument/2006/relationships/image" Target="../media/image69.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2.xml"/><Relationship Id="rId3" Type="http://schemas.openxmlformats.org/officeDocument/2006/relationships/image" Target="../media/image69.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5.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6.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8.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9.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0.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4.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5.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7.xml"/></Relationships>
</file>

<file path=ppt/slides/_rels/slide228.xml.rels><?xml version="1.0" encoding="UTF-8" standalone="yes"?>
<Relationships xmlns="http://schemas.openxmlformats.org/package/2006/relationships"><Relationship Id="rId3" Type="http://schemas.openxmlformats.org/officeDocument/2006/relationships/image" Target="../media/image70.jpg"/><Relationship Id="rId4" Type="http://schemas.openxmlformats.org/officeDocument/2006/relationships/image" Target="../media/image37.png"/><Relationship Id="rId1" Type="http://schemas.openxmlformats.org/officeDocument/2006/relationships/slideLayout" Target="../slideLayouts/slideLayout3.xml"/><Relationship Id="rId2" Type="http://schemas.openxmlformats.org/officeDocument/2006/relationships/notesSlide" Target="../notesSlides/notesSlide228.xml"/></Relationships>
</file>

<file path=ppt/slides/_rels/slide229.xml.rels><?xml version="1.0" encoding="UTF-8" standalone="yes"?>
<Relationships xmlns="http://schemas.openxmlformats.org/package/2006/relationships"><Relationship Id="rId3" Type="http://schemas.openxmlformats.org/officeDocument/2006/relationships/image" Target="../media/image70.jpg"/><Relationship Id="rId4" Type="http://schemas.openxmlformats.org/officeDocument/2006/relationships/image" Target="../media/image37.png"/><Relationship Id="rId5" Type="http://schemas.openxmlformats.org/officeDocument/2006/relationships/image" Target="../media/image71.png"/><Relationship Id="rId6" Type="http://schemas.openxmlformats.org/officeDocument/2006/relationships/image" Target="../media/image72.png"/><Relationship Id="rId1" Type="http://schemas.openxmlformats.org/officeDocument/2006/relationships/slideLayout" Target="../slideLayouts/slideLayout3.xml"/><Relationship Id="rId2" Type="http://schemas.openxmlformats.org/officeDocument/2006/relationships/notesSlide" Target="../notesSlides/notesSlide2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30.xml.rels><?xml version="1.0" encoding="UTF-8" standalone="yes"?>
<Relationships xmlns="http://schemas.openxmlformats.org/package/2006/relationships"><Relationship Id="rId3" Type="http://schemas.openxmlformats.org/officeDocument/2006/relationships/image" Target="../media/image70.jpg"/><Relationship Id="rId4" Type="http://schemas.openxmlformats.org/officeDocument/2006/relationships/image" Target="../media/image37.png"/><Relationship Id="rId5" Type="http://schemas.openxmlformats.org/officeDocument/2006/relationships/image" Target="../media/image71.png"/><Relationship Id="rId6" Type="http://schemas.openxmlformats.org/officeDocument/2006/relationships/image" Target="../media/image72.png"/><Relationship Id="rId1" Type="http://schemas.openxmlformats.org/officeDocument/2006/relationships/slideLayout" Target="../slideLayouts/slideLayout3.xml"/><Relationship Id="rId2" Type="http://schemas.openxmlformats.org/officeDocument/2006/relationships/notesSlide" Target="../notesSlides/notesSlide23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2.xml"/><Relationship Id="rId3" Type="http://schemas.openxmlformats.org/officeDocument/2006/relationships/image" Target="../media/image73.png"/></Relationships>
</file>

<file path=ppt/slides/_rels/slide233.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jpg"/><Relationship Id="rId5" Type="http://schemas.openxmlformats.org/officeDocument/2006/relationships/image" Target="../media/image75.jpg"/><Relationship Id="rId1" Type="http://schemas.openxmlformats.org/officeDocument/2006/relationships/slideLayout" Target="../slideLayouts/slideLayout3.xml"/><Relationship Id="rId2" Type="http://schemas.openxmlformats.org/officeDocument/2006/relationships/notesSlide" Target="../notesSlides/notesSlide233.xml"/></Relationships>
</file>

<file path=ppt/slides/_rels/slide234.xml.rels><?xml version="1.0" encoding="UTF-8" standalone="yes"?>
<Relationships xmlns="http://schemas.openxmlformats.org/package/2006/relationships"><Relationship Id="rId3" Type="http://schemas.openxmlformats.org/officeDocument/2006/relationships/image" Target="../media/image76.jpg"/><Relationship Id="rId4" Type="http://schemas.openxmlformats.org/officeDocument/2006/relationships/image" Target="../media/image77.jpg"/><Relationship Id="rId5" Type="http://schemas.openxmlformats.org/officeDocument/2006/relationships/image" Target="../media/image73.png"/><Relationship Id="rId6" Type="http://schemas.openxmlformats.org/officeDocument/2006/relationships/image" Target="../media/image74.jpg"/><Relationship Id="rId7" Type="http://schemas.openxmlformats.org/officeDocument/2006/relationships/image" Target="../media/image75.jpg"/><Relationship Id="rId1" Type="http://schemas.openxmlformats.org/officeDocument/2006/relationships/slideLayout" Target="../slideLayouts/slideLayout3.xml"/><Relationship Id="rId2" Type="http://schemas.openxmlformats.org/officeDocument/2006/relationships/notesSlide" Target="../notesSlides/notesSlide23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5.xml"/><Relationship Id="rId3" Type="http://schemas.openxmlformats.org/officeDocument/2006/relationships/image" Target="../media/image75.jp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8.xml"/><Relationship Id="rId3" Type="http://schemas.openxmlformats.org/officeDocument/2006/relationships/comments" Target="../comments/comment1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9.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0.xml"/><Relationship Id="rId3" Type="http://schemas.openxmlformats.org/officeDocument/2006/relationships/comments" Target="../comments/comment1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3.xml"/><Relationship Id="rId3" Type="http://schemas.openxmlformats.org/officeDocument/2006/relationships/image" Target="../media/image69.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4.xml"/><Relationship Id="rId3" Type="http://schemas.openxmlformats.org/officeDocument/2006/relationships/image" Target="../media/image69.pn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5.xml"/><Relationship Id="rId3" Type="http://schemas.openxmlformats.org/officeDocument/2006/relationships/image" Target="../media/image69.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6.xml"/><Relationship Id="rId3" Type="http://schemas.openxmlformats.org/officeDocument/2006/relationships/image" Target="../media/image69.pn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7.xml"/><Relationship Id="rId3" Type="http://schemas.openxmlformats.org/officeDocument/2006/relationships/image" Target="../media/image69.pn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8.xml"/><Relationship Id="rId3" Type="http://schemas.openxmlformats.org/officeDocument/2006/relationships/image" Target="../media/image69.pn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9.xml"/><Relationship Id="rId3" Type="http://schemas.openxmlformats.org/officeDocument/2006/relationships/image" Target="../media/image6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0.xml"/><Relationship Id="rId3" Type="http://schemas.openxmlformats.org/officeDocument/2006/relationships/image" Target="../media/image69.pn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1.xml"/><Relationship Id="rId3" Type="http://schemas.openxmlformats.org/officeDocument/2006/relationships/image" Target="../media/image69.pn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2.xml"/><Relationship Id="rId3" Type="http://schemas.openxmlformats.org/officeDocument/2006/relationships/image" Target="../media/image69.pn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3.xml"/><Relationship Id="rId3" Type="http://schemas.openxmlformats.org/officeDocument/2006/relationships/image" Target="../media/image78.pn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4.xml"/><Relationship Id="rId3" Type="http://schemas.openxmlformats.org/officeDocument/2006/relationships/image" Target="../media/image78.pn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5.xml"/><Relationship Id="rId3" Type="http://schemas.openxmlformats.org/officeDocument/2006/relationships/image" Target="../media/image78.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6.xml"/></Relationships>
</file>

<file path=ppt/slides/_rels/slide257.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3.xml"/><Relationship Id="rId2" Type="http://schemas.openxmlformats.org/officeDocument/2006/relationships/notesSlide" Target="../notesSlides/notesSlide257.xml"/></Relationships>
</file>

<file path=ppt/slides/_rels/slide258.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81.png"/><Relationship Id="rId1" Type="http://schemas.openxmlformats.org/officeDocument/2006/relationships/slideLayout" Target="../slideLayouts/slideLayout3.xml"/><Relationship Id="rId2" Type="http://schemas.openxmlformats.org/officeDocument/2006/relationships/notesSlide" Target="../notesSlides/notesSlide258.xml"/></Relationships>
</file>

<file path=ppt/slides/_rels/slide25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81.png"/><Relationship Id="rId1" Type="http://schemas.openxmlformats.org/officeDocument/2006/relationships/slideLayout" Target="../slideLayouts/slideLayout3.xml"/><Relationship Id="rId2" Type="http://schemas.openxmlformats.org/officeDocument/2006/relationships/notesSlide" Target="../notesSlides/notesSlide25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260.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49.png"/><Relationship Id="rId5" Type="http://schemas.openxmlformats.org/officeDocument/2006/relationships/image" Target="../media/image81.png"/><Relationship Id="rId6"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notesSlide" Target="../notesSlides/notesSlide260.xml"/></Relationships>
</file>

<file path=ppt/slides/_rels/slide261.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81.png"/><Relationship Id="rId1" Type="http://schemas.openxmlformats.org/officeDocument/2006/relationships/slideLayout" Target="../slideLayouts/slideLayout3.xml"/><Relationship Id="rId2" Type="http://schemas.openxmlformats.org/officeDocument/2006/relationships/notesSlide" Target="../notesSlides/notesSlide261.xml"/></Relationships>
</file>

<file path=ppt/slides/_rels/slide262.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81.png"/><Relationship Id="rId1" Type="http://schemas.openxmlformats.org/officeDocument/2006/relationships/slideLayout" Target="../slideLayouts/slideLayout3.xml"/><Relationship Id="rId2" Type="http://schemas.openxmlformats.org/officeDocument/2006/relationships/notesSlide" Target="../notesSlides/notesSlide262.xml"/></Relationships>
</file>

<file path=ppt/slides/_rels/slide26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81.png"/><Relationship Id="rId1" Type="http://schemas.openxmlformats.org/officeDocument/2006/relationships/slideLayout" Target="../slideLayouts/slideLayout3.xml"/><Relationship Id="rId2" Type="http://schemas.openxmlformats.org/officeDocument/2006/relationships/notesSlide" Target="../notesSlides/notesSlide263.xml"/></Relationships>
</file>

<file path=ppt/slides/_rels/slide264.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81.png"/><Relationship Id="rId1" Type="http://schemas.openxmlformats.org/officeDocument/2006/relationships/slideLayout" Target="../slideLayouts/slideLayout3.xml"/><Relationship Id="rId2" Type="http://schemas.openxmlformats.org/officeDocument/2006/relationships/notesSlide" Target="../notesSlides/notesSlide264.xml"/></Relationships>
</file>

<file path=ppt/slides/_rels/slide26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48.png"/><Relationship Id="rId5" Type="http://schemas.openxmlformats.org/officeDocument/2006/relationships/image" Target="../media/image81.png"/><Relationship Id="rId6" Type="http://schemas.openxmlformats.org/officeDocument/2006/relationships/image" Target="../media/image49.png"/><Relationship Id="rId1" Type="http://schemas.openxmlformats.org/officeDocument/2006/relationships/slideLayout" Target="../slideLayouts/slideLayout3.xml"/><Relationship Id="rId2" Type="http://schemas.openxmlformats.org/officeDocument/2006/relationships/notesSlide" Target="../notesSlides/notesSlide265.xml"/></Relationships>
</file>

<file path=ppt/slides/_rels/slide26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81.png"/><Relationship Id="rId5" Type="http://schemas.openxmlformats.org/officeDocument/2006/relationships/image" Target="../media/image49.png"/><Relationship Id="rId6" Type="http://schemas.openxmlformats.org/officeDocument/2006/relationships/image" Target="../media/image69.png"/><Relationship Id="rId1" Type="http://schemas.openxmlformats.org/officeDocument/2006/relationships/slideLayout" Target="../slideLayouts/slideLayout3.xml"/><Relationship Id="rId2" Type="http://schemas.openxmlformats.org/officeDocument/2006/relationships/notesSlide" Target="../notesSlides/notesSlide266.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7.xml"/><Relationship Id="rId3" Type="http://schemas.openxmlformats.org/officeDocument/2006/relationships/image" Target="../media/image69.png"/></Relationships>
</file>

<file path=ppt/slides/_rels/slide268.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notesSlide" Target="../notesSlides/notesSlide268.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270.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3.xml"/><Relationship Id="rId2" Type="http://schemas.openxmlformats.org/officeDocument/2006/relationships/notesSlide" Target="../notesSlides/notesSlide270.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1.xml"/><Relationship Id="rId3" Type="http://schemas.openxmlformats.org/officeDocument/2006/relationships/hyperlink" Target="http://www.elra.info/en/sig/sigul/" TargetMode="External"/></Relationships>
</file>

<file path=ppt/slides/_rels/slide272.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hyperlink" Target="https://arxiv.org/abs/2004.09095" TargetMode="External"/><Relationship Id="rId1" Type="http://schemas.openxmlformats.org/officeDocument/2006/relationships/slideLayout" Target="../slideLayouts/slideLayout3.xml"/><Relationship Id="rId2" Type="http://schemas.openxmlformats.org/officeDocument/2006/relationships/notesSlide" Target="../notesSlides/notesSlide272.xml"/></Relationships>
</file>

<file path=ppt/slides/_rels/slide273.xml.rels><?xml version="1.0" encoding="UTF-8" standalone="yes"?>
<Relationships xmlns="http://schemas.openxmlformats.org/package/2006/relationships"><Relationship Id="rId11" Type="http://schemas.openxmlformats.org/officeDocument/2006/relationships/hyperlink" Target="http://openslr.org/40/" TargetMode="External"/><Relationship Id="rId12" Type="http://schemas.openxmlformats.org/officeDocument/2006/relationships/hyperlink" Target="http://openslr.org/58/" TargetMode="External"/><Relationship Id="rId13" Type="http://schemas.openxmlformats.org/officeDocument/2006/relationships/hyperlink" Target="http://openslr.org/97/" TargetMode="External"/><Relationship Id="rId14" Type="http://schemas.openxmlformats.org/officeDocument/2006/relationships/image" Target="../media/image84.png"/><Relationship Id="rId1" Type="http://schemas.openxmlformats.org/officeDocument/2006/relationships/slideLayout" Target="../slideLayouts/slideLayout3.xml"/><Relationship Id="rId2" Type="http://schemas.openxmlformats.org/officeDocument/2006/relationships/notesSlide" Target="../notesSlides/notesSlide273.xml"/><Relationship Id="rId3" Type="http://schemas.openxmlformats.org/officeDocument/2006/relationships/image" Target="../media/image83.png"/><Relationship Id="rId4" Type="http://schemas.openxmlformats.org/officeDocument/2006/relationships/hyperlink" Target="http://archive.phonetics.ucla.edu/Language/DAL/dal.html" TargetMode="External"/><Relationship Id="rId5" Type="http://schemas.openxmlformats.org/officeDocument/2006/relationships/hyperlink" Target="https://live.bible.is/bible/CHRPDV/MAT/1?audio_type=audio" TargetMode="External"/><Relationship Id="rId6" Type="http://schemas.openxmlformats.org/officeDocument/2006/relationships/hyperlink" Target="https://www.aclweb.org/anthology/2020.emnlp-main.43/" TargetMode="External"/><Relationship Id="rId7" Type="http://schemas.openxmlformats.org/officeDocument/2006/relationships/hyperlink" Target="http://archive.phonetics.ucla.edu/Language/ZUL/zul.html" TargetMode="External"/><Relationship Id="rId8" Type="http://schemas.openxmlformats.org/officeDocument/2006/relationships/hyperlink" Target="http://archive.phonetics.ucla.edu/Language/CEB/ceb.html" TargetMode="External"/><Relationship Id="rId9" Type="http://schemas.openxmlformats.org/officeDocument/2006/relationships/hyperlink" Target="https://catalog.ldc.upenn.edu/LDC2018S07" TargetMode="External"/><Relationship Id="rId10" Type="http://schemas.openxmlformats.org/officeDocument/2006/relationships/hyperlink" Target="https://live.bible.is/bible/CEBRPV/MAT/1" TargetMode="Externa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4.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5.xml"/><Relationship Id="rId3" Type="http://schemas.openxmlformats.org/officeDocument/2006/relationships/image" Target="../media/image85.png"/></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6.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8.xml"/><Relationship Id="rId3" Type="http://schemas.openxmlformats.org/officeDocument/2006/relationships/image" Target="../media/image13.jp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9.xml"/><Relationship Id="rId3" Type="http://schemas.openxmlformats.org/officeDocument/2006/relationships/image" Target="../media/image8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0.xml"/><Relationship Id="rId3" Type="http://schemas.openxmlformats.org/officeDocument/2006/relationships/image" Target="../media/image87.png"/></Relationships>
</file>

<file path=ppt/slides/_rels/slide281.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7.png"/><Relationship Id="rId1" Type="http://schemas.openxmlformats.org/officeDocument/2006/relationships/slideLayout" Target="../slideLayouts/slideLayout3.xml"/><Relationship Id="rId2" Type="http://schemas.openxmlformats.org/officeDocument/2006/relationships/notesSlide" Target="../notesSlides/notesSlide281.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4.xml"/><Relationship Id="rId3" Type="http://schemas.openxmlformats.org/officeDocument/2006/relationships/image" Target="../media/image89.pn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5.xml"/><Relationship Id="rId3" Type="http://schemas.openxmlformats.org/officeDocument/2006/relationships/image" Target="../media/image89.png"/></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6.xml"/><Relationship Id="rId3" Type="http://schemas.openxmlformats.org/officeDocument/2006/relationships/image" Target="../media/image89.png"/></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8.xml"/><Relationship Id="rId3" Type="http://schemas.openxmlformats.org/officeDocument/2006/relationships/image" Target="../media/image90.png"/></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9.xml"/><Relationship Id="rId3" Type="http://schemas.openxmlformats.org/officeDocument/2006/relationships/image" Target="../media/image9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0.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1.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3.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4.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5.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6.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8.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5.png"/></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0.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1.xml"/></Relationships>
</file>

<file path=ppt/slides/_rels/slide302.xml.rels><?xml version="1.0" encoding="UTF-8" standalone="yes"?>
<Relationships xmlns="http://schemas.openxmlformats.org/package/2006/relationships"><Relationship Id="rId3" Type="http://schemas.openxmlformats.org/officeDocument/2006/relationships/hyperlink" Target="https://st-tutorial.github.io/" TargetMode="External"/><Relationship Id="rId4" Type="http://schemas.openxmlformats.org/officeDocument/2006/relationships/image" Target="../media/image92.png"/><Relationship Id="rId1" Type="http://schemas.openxmlformats.org/officeDocument/2006/relationships/slideLayout" Target="../slideLayouts/slideLayout3.xml"/><Relationship Id="rId2" Type="http://schemas.openxmlformats.org/officeDocument/2006/relationships/notesSlide" Target="../notesSlides/notesSlide302.xml"/></Relationships>
</file>

<file path=ppt/slides/_rels/slide303.xml.rels><?xml version="1.0" encoding="UTF-8" standalone="yes"?>
<Relationships xmlns="http://schemas.openxmlformats.org/package/2006/relationships"><Relationship Id="rId3" Type="http://schemas.openxmlformats.org/officeDocument/2006/relationships/hyperlink" Target="http://st-tutorial.github.io/materials" TargetMode="External"/><Relationship Id="rId4" Type="http://schemas.openxmlformats.org/officeDocument/2006/relationships/image" Target="../media/image93.png"/><Relationship Id="rId1" Type="http://schemas.openxmlformats.org/officeDocument/2006/relationships/slideLayout" Target="../slideLayouts/slideLayout3.xml"/><Relationship Id="rId2" Type="http://schemas.openxmlformats.org/officeDocument/2006/relationships/notesSlide" Target="../notesSlides/notesSlide303.xml"/></Relationships>
</file>

<file path=ppt/slides/_rels/slide304.xml.rels><?xml version="1.0" encoding="UTF-8" standalone="yes"?>
<Relationships xmlns="http://schemas.openxmlformats.org/package/2006/relationships"><Relationship Id="rId3" Type="http://schemas.openxmlformats.org/officeDocument/2006/relationships/hyperlink" Target="http://st-tutorial.github.io/resources" TargetMode="External"/><Relationship Id="rId4" Type="http://schemas.openxmlformats.org/officeDocument/2006/relationships/hyperlink" Target="https://iwslt.org/sigslt/" TargetMode="External"/><Relationship Id="rId5" Type="http://schemas.openxmlformats.org/officeDocument/2006/relationships/hyperlink" Target="https://iwslt.org/" TargetMode="External"/><Relationship Id="rId6" Type="http://schemas.openxmlformats.org/officeDocument/2006/relationships/image" Target="../media/image94.png"/><Relationship Id="rId1" Type="http://schemas.openxmlformats.org/officeDocument/2006/relationships/slideLayout" Target="../slideLayouts/slideLayout3.xml"/><Relationship Id="rId2" Type="http://schemas.openxmlformats.org/officeDocument/2006/relationships/notesSlide" Target="../notesSlides/notesSlide304.xml"/></Relationships>
</file>

<file path=ppt/slides/_rels/slide305.xml.rels><?xml version="1.0" encoding="UTF-8" standalone="yes"?>
<Relationships xmlns="http://schemas.openxmlformats.org/package/2006/relationships"><Relationship Id="rId3" Type="http://schemas.openxmlformats.org/officeDocument/2006/relationships/image" Target="../media/image95.gif"/><Relationship Id="rId4" Type="http://schemas.openxmlformats.org/officeDocument/2006/relationships/hyperlink" Target="https://st-tutorial.github.io/" TargetMode="External"/><Relationship Id="rId5" Type="http://schemas.openxmlformats.org/officeDocument/2006/relationships/hyperlink" Target="mailto:jan.niehues@maastrichtuniversity.nl" TargetMode="External"/><Relationship Id="rId6" Type="http://schemas.openxmlformats.org/officeDocument/2006/relationships/hyperlink" Target="mailto:esalesky@jhu.edu" TargetMode="External"/><Relationship Id="rId7" Type="http://schemas.openxmlformats.org/officeDocument/2006/relationships/hyperlink" Target="mailto:turchi@fbk.eu" TargetMode="External"/><Relationship Id="rId8" Type="http://schemas.openxmlformats.org/officeDocument/2006/relationships/hyperlink" Target="mailto:negri@fbk.eu" TargetMode="External"/><Relationship Id="rId9" Type="http://schemas.openxmlformats.org/officeDocument/2006/relationships/image" Target="../media/image96.png"/><Relationship Id="rId1" Type="http://schemas.openxmlformats.org/officeDocument/2006/relationships/slideLayout" Target="../slideLayouts/slideLayout5.xml"/><Relationship Id="rId2" Type="http://schemas.openxmlformats.org/officeDocument/2006/relationships/notesSlide" Target="../notesSlides/notesSlide30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comments" Target="../comments/comment3.xml"/><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comments" Target="../comments/comment4.xml"/><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comments" Target="../comments/commen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6" Type="http://schemas.openxmlformats.org/officeDocument/2006/relationships/image" Target="../media/image12.jpg"/><Relationship Id="rId7" Type="http://schemas.openxmlformats.org/officeDocument/2006/relationships/image" Target="../media/image13.jp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38.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38.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38.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39.png"/></Relationships>
</file>

<file path=ppt/slides/_rels/slide8.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3"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comments" Target="../comments/commen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3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34.png"/></Relationships>
</file>

<file path=ppt/slides/_rels/slide8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comments" Target="../comments/commen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comments" Target="../comments/comment1.xml"/></Relationships>
</file>

<file path=ppt/slides/_rels/slide90.xml.rels><?xml version="1.0" encoding="UTF-8" standalone="yes"?>
<Relationships xmlns="http://schemas.openxmlformats.org/package/2006/relationships"><Relationship Id="rId3" Type="http://schemas.openxmlformats.org/officeDocument/2006/relationships/image" Target="../media/image41.gif"/><Relationship Id="rId4"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comments" Target="../comments/comment8.xml"/><Relationship Id="rId1" Type="http://schemas.openxmlformats.org/officeDocument/2006/relationships/slideLayout" Target="../slideLayouts/slideLayout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4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4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8"/>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End-to-End Speech Translation</a:t>
            </a:r>
            <a:endParaRPr/>
          </a:p>
        </p:txBody>
      </p:sp>
      <p:sp>
        <p:nvSpPr>
          <p:cNvPr id="124" name="Google Shape;124;p28"/>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5C6673"/>
                </a:solidFill>
              </a:rPr>
              <a:t>Jan Niehues, Elizabeth Salesky, Marco Turchi and Matteo Negri</a:t>
            </a:r>
            <a:endParaRPr>
              <a:solidFill>
                <a:srgbClr val="5C6673"/>
              </a:solidFill>
            </a:endParaRPr>
          </a:p>
        </p:txBody>
      </p:sp>
      <p:sp>
        <p:nvSpPr>
          <p:cNvPr id="125" name="Google Shape;125;p28"/>
          <p:cNvSpPr txBox="1"/>
          <p:nvPr/>
        </p:nvSpPr>
        <p:spPr>
          <a:xfrm>
            <a:off x="6603175" y="4208650"/>
            <a:ext cx="2356200" cy="631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2"/>
              </a:buClr>
              <a:buSzPts val="1100"/>
              <a:buFont typeface="Arial"/>
              <a:buNone/>
            </a:pPr>
            <a:r>
              <a:rPr lang="en" sz="2900">
                <a:solidFill>
                  <a:srgbClr val="CFE2F3"/>
                </a:solidFill>
                <a:latin typeface="Caveat"/>
                <a:ea typeface="Caveat"/>
                <a:cs typeface="Caveat"/>
                <a:sym typeface="Caveat"/>
              </a:rPr>
              <a:t>EACL 2021</a:t>
            </a:r>
            <a:endParaRPr sz="700">
              <a:latin typeface="Source Sans Pro"/>
              <a:ea typeface="Source Sans Pro"/>
              <a:cs typeface="Source Sans Pro"/>
              <a:sym typeface="Source Sans Pr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7"/>
          <p:cNvSpPr txBox="1">
            <a:spLocks noGrp="1"/>
          </p:cNvSpPr>
          <p:nvPr>
            <p:ph type="title"/>
          </p:nvPr>
        </p:nvSpPr>
        <p:spPr>
          <a:xfrm>
            <a:off x="311700" y="64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Speech Translation - History (the e2e era)</a:t>
            </a:r>
            <a:endParaRPr/>
          </a:p>
        </p:txBody>
      </p:sp>
      <p:sp>
        <p:nvSpPr>
          <p:cNvPr id="240" name="Google Shape;240;p37"/>
          <p:cNvSpPr txBox="1"/>
          <p:nvPr/>
        </p:nvSpPr>
        <p:spPr>
          <a:xfrm>
            <a:off x="1791625" y="611225"/>
            <a:ext cx="24543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b="1">
                <a:solidFill>
                  <a:schemeClr val="dk1"/>
                </a:solidFill>
                <a:latin typeface="Source Sans Pro"/>
                <a:ea typeface="Source Sans Pro"/>
                <a:cs typeface="Source Sans Pro"/>
                <a:sym typeface="Source Sans Pro"/>
              </a:rPr>
              <a:t>2005:  first ST corpora </a:t>
            </a:r>
            <a:endParaRPr b="1">
              <a:solidFill>
                <a:schemeClr val="dk1"/>
              </a:solidFill>
              <a:latin typeface="Source Sans Pro"/>
              <a:ea typeface="Source Sans Pro"/>
              <a:cs typeface="Source Sans Pro"/>
              <a:sym typeface="Source Sans Pro"/>
            </a:endParaRPr>
          </a:p>
        </p:txBody>
      </p:sp>
      <p:sp>
        <p:nvSpPr>
          <p:cNvPr id="241" name="Google Shape;241;p37"/>
          <p:cNvSpPr txBox="1"/>
          <p:nvPr/>
        </p:nvSpPr>
        <p:spPr>
          <a:xfrm>
            <a:off x="457225" y="843575"/>
            <a:ext cx="37887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latin typeface="Source Sans Pro"/>
                <a:ea typeface="Source Sans Pro"/>
                <a:cs typeface="Source Sans Pro"/>
                <a:sym typeface="Source Sans Pro"/>
              </a:rPr>
              <a:t>Small size/language coverage</a:t>
            </a:r>
            <a:endParaRPr sz="1200">
              <a:latin typeface="Source Sans Pro"/>
              <a:ea typeface="Source Sans Pro"/>
              <a:cs typeface="Source Sans Pro"/>
              <a:sym typeface="Source Sans Pro"/>
            </a:endParaRPr>
          </a:p>
        </p:txBody>
      </p:sp>
      <p:sp>
        <p:nvSpPr>
          <p:cNvPr id="242" name="Google Shape;242;p37"/>
          <p:cNvSpPr txBox="1"/>
          <p:nvPr/>
        </p:nvSpPr>
        <p:spPr>
          <a:xfrm>
            <a:off x="4606775" y="1121125"/>
            <a:ext cx="4437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2016-2017: first e2e ST models</a:t>
            </a:r>
            <a:endParaRPr b="1">
              <a:solidFill>
                <a:schemeClr val="dk1"/>
              </a:solidFill>
              <a:latin typeface="Source Sans Pro"/>
              <a:ea typeface="Source Sans Pro"/>
              <a:cs typeface="Source Sans Pro"/>
              <a:sym typeface="Source Sans Pro"/>
            </a:endParaRPr>
          </a:p>
        </p:txBody>
      </p:sp>
      <p:sp>
        <p:nvSpPr>
          <p:cNvPr id="243" name="Google Shape;243;p37"/>
          <p:cNvSpPr txBox="1"/>
          <p:nvPr/>
        </p:nvSpPr>
        <p:spPr>
          <a:xfrm>
            <a:off x="4606775" y="1402600"/>
            <a:ext cx="4268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Source Sans Pro"/>
                <a:ea typeface="Source Sans Pro"/>
                <a:cs typeface="Source Sans Pro"/>
                <a:sym typeface="Source Sans Pro"/>
              </a:rPr>
              <a:t>(Duong et al., 2016, Berard et al., 2016, Weiss et al., 2017, ...)</a:t>
            </a:r>
            <a:endParaRPr sz="1200">
              <a:latin typeface="Source Sans Pro"/>
              <a:ea typeface="Source Sans Pro"/>
              <a:cs typeface="Source Sans Pro"/>
              <a:sym typeface="Source Sans Pro"/>
            </a:endParaRPr>
          </a:p>
          <a:p>
            <a:pPr marL="0" lvl="0" indent="0" algn="l" rtl="0">
              <a:spcBef>
                <a:spcPts val="0"/>
              </a:spcBef>
              <a:spcAft>
                <a:spcPts val="0"/>
              </a:spcAft>
              <a:buClr>
                <a:schemeClr val="dk2"/>
              </a:buClr>
              <a:buSzPts val="1100"/>
              <a:buFont typeface="Arial"/>
              <a:buNone/>
            </a:pPr>
            <a:r>
              <a:rPr lang="en" sz="1200">
                <a:latin typeface="Source Sans Pro"/>
                <a:ea typeface="Source Sans Pro"/>
                <a:cs typeface="Source Sans Pro"/>
                <a:sym typeface="Source Sans Pro"/>
              </a:rPr>
              <a:t>encoder-decoder  architectures  based  on  RNNs</a:t>
            </a:r>
            <a:endParaRPr sz="1200">
              <a:latin typeface="Source Sans Pro"/>
              <a:ea typeface="Source Sans Pro"/>
              <a:cs typeface="Source Sans Pro"/>
              <a:sym typeface="Source Sans Pro"/>
            </a:endParaRPr>
          </a:p>
          <a:p>
            <a:pPr marL="0" lvl="0" indent="0" algn="l" rtl="0">
              <a:spcBef>
                <a:spcPts val="0"/>
              </a:spcBef>
              <a:spcAft>
                <a:spcPts val="0"/>
              </a:spcAft>
              <a:buNone/>
            </a:pPr>
            <a:endParaRPr sz="1200">
              <a:latin typeface="Source Sans Pro"/>
              <a:ea typeface="Source Sans Pro"/>
              <a:cs typeface="Source Sans Pro"/>
              <a:sym typeface="Source Sans Pro"/>
            </a:endParaRPr>
          </a:p>
        </p:txBody>
      </p:sp>
      <p:sp>
        <p:nvSpPr>
          <p:cNvPr id="244" name="Google Shape;244;p37"/>
          <p:cNvSpPr txBox="1"/>
          <p:nvPr/>
        </p:nvSpPr>
        <p:spPr>
          <a:xfrm>
            <a:off x="1385725" y="1790250"/>
            <a:ext cx="28602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b="1">
                <a:solidFill>
                  <a:schemeClr val="dk1"/>
                </a:solidFill>
                <a:latin typeface="Source Sans Pro"/>
                <a:ea typeface="Source Sans Pro"/>
                <a:cs typeface="Source Sans Pro"/>
                <a:sym typeface="Source Sans Pro"/>
              </a:rPr>
              <a:t>2018:  first e2e models at IWSLT</a:t>
            </a:r>
            <a:endParaRPr b="1">
              <a:solidFill>
                <a:schemeClr val="dk1"/>
              </a:solidFill>
              <a:latin typeface="Source Sans Pro"/>
              <a:ea typeface="Source Sans Pro"/>
              <a:cs typeface="Source Sans Pro"/>
              <a:sym typeface="Source Sans Pro"/>
            </a:endParaRPr>
          </a:p>
        </p:txBody>
      </p:sp>
      <p:sp>
        <p:nvSpPr>
          <p:cNvPr id="245" name="Google Shape;245;p37"/>
          <p:cNvSpPr txBox="1"/>
          <p:nvPr/>
        </p:nvSpPr>
        <p:spPr>
          <a:xfrm>
            <a:off x="609625" y="2068025"/>
            <a:ext cx="36363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latin typeface="Source Sans Pro"/>
                <a:ea typeface="Source Sans Pro"/>
                <a:cs typeface="Source Sans Pro"/>
                <a:sym typeface="Source Sans Pro"/>
              </a:rPr>
              <a:t>8.7 BLEU points below cascade ST solutions on En-De </a:t>
            </a:r>
            <a:endParaRPr sz="1200">
              <a:latin typeface="Source Sans Pro"/>
              <a:ea typeface="Source Sans Pro"/>
              <a:cs typeface="Source Sans Pro"/>
              <a:sym typeface="Source Sans Pro"/>
            </a:endParaRPr>
          </a:p>
        </p:txBody>
      </p:sp>
      <p:sp>
        <p:nvSpPr>
          <p:cNvPr id="246" name="Google Shape;246;p37"/>
          <p:cNvSpPr txBox="1"/>
          <p:nvPr/>
        </p:nvSpPr>
        <p:spPr>
          <a:xfrm>
            <a:off x="263425" y="4362300"/>
            <a:ext cx="3982500" cy="615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Clr>
                <a:schemeClr val="dk2"/>
              </a:buClr>
              <a:buSzPts val="1100"/>
              <a:buFont typeface="Arial"/>
              <a:buNone/>
            </a:pPr>
            <a:r>
              <a:rPr lang="en" b="1">
                <a:solidFill>
                  <a:schemeClr val="dk1"/>
                </a:solidFill>
                <a:latin typeface="Source Sans Pro"/>
                <a:ea typeface="Source Sans Pro"/>
                <a:cs typeface="Source Sans Pro"/>
                <a:sym typeface="Source Sans Pro"/>
              </a:rPr>
              <a:t>2020: the gap almost closed?</a:t>
            </a:r>
            <a:endParaRPr b="1">
              <a:solidFill>
                <a:schemeClr val="dk1"/>
              </a:solidFill>
              <a:latin typeface="Source Sans Pro"/>
              <a:ea typeface="Source Sans Pro"/>
              <a:cs typeface="Source Sans Pro"/>
              <a:sym typeface="Source Sans Pro"/>
            </a:endParaRPr>
          </a:p>
          <a:p>
            <a:pPr marL="0" lvl="0" indent="0" algn="r" rtl="0">
              <a:spcBef>
                <a:spcPts val="0"/>
              </a:spcBef>
              <a:spcAft>
                <a:spcPts val="0"/>
              </a:spcAft>
              <a:buNone/>
            </a:pPr>
            <a:endParaRPr b="1">
              <a:solidFill>
                <a:schemeClr val="dk1"/>
              </a:solidFill>
              <a:latin typeface="Source Sans Pro"/>
              <a:ea typeface="Source Sans Pro"/>
              <a:cs typeface="Source Sans Pro"/>
              <a:sym typeface="Source Sans Pro"/>
            </a:endParaRPr>
          </a:p>
        </p:txBody>
      </p:sp>
      <p:sp>
        <p:nvSpPr>
          <p:cNvPr id="247" name="Google Shape;247;p37"/>
          <p:cNvSpPr txBox="1"/>
          <p:nvPr/>
        </p:nvSpPr>
        <p:spPr>
          <a:xfrm>
            <a:off x="263425" y="4654775"/>
            <a:ext cx="39825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chemeClr val="dk2"/>
                </a:solidFill>
                <a:latin typeface="Source Sans Pro"/>
                <a:ea typeface="Source Sans Pro"/>
                <a:cs typeface="Source Sans Pro"/>
                <a:sym typeface="Source Sans Pro"/>
              </a:rPr>
              <a:t>+0.24 BLEU on unsegmented En-De test data</a:t>
            </a:r>
            <a:endParaRPr sz="1200">
              <a:latin typeface="Source Sans Pro"/>
              <a:ea typeface="Source Sans Pro"/>
              <a:cs typeface="Source Sans Pro"/>
              <a:sym typeface="Source Sans Pro"/>
            </a:endParaRPr>
          </a:p>
        </p:txBody>
      </p:sp>
      <p:sp>
        <p:nvSpPr>
          <p:cNvPr id="248" name="Google Shape;248;p37"/>
          <p:cNvSpPr/>
          <p:nvPr/>
        </p:nvSpPr>
        <p:spPr>
          <a:xfrm>
            <a:off x="4464350" y="790850"/>
            <a:ext cx="44400" cy="42612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7"/>
          <p:cNvSpPr/>
          <p:nvPr/>
        </p:nvSpPr>
        <p:spPr>
          <a:xfrm>
            <a:off x="4372250" y="733875"/>
            <a:ext cx="228600" cy="228600"/>
          </a:xfrm>
          <a:prstGeom prst="ellipse">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7"/>
          <p:cNvSpPr/>
          <p:nvPr/>
        </p:nvSpPr>
        <p:spPr>
          <a:xfrm>
            <a:off x="4372250" y="1191075"/>
            <a:ext cx="228600" cy="228600"/>
          </a:xfrm>
          <a:prstGeom prst="ellipse">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7"/>
          <p:cNvSpPr/>
          <p:nvPr/>
        </p:nvSpPr>
        <p:spPr>
          <a:xfrm>
            <a:off x="4372250" y="1876875"/>
            <a:ext cx="228600" cy="228600"/>
          </a:xfrm>
          <a:prstGeom prst="ellipse">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7"/>
          <p:cNvSpPr/>
          <p:nvPr/>
        </p:nvSpPr>
        <p:spPr>
          <a:xfrm>
            <a:off x="4372250" y="3705675"/>
            <a:ext cx="228600" cy="228600"/>
          </a:xfrm>
          <a:prstGeom prst="ellipse">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7"/>
          <p:cNvSpPr txBox="1"/>
          <p:nvPr/>
        </p:nvSpPr>
        <p:spPr>
          <a:xfrm>
            <a:off x="4606775" y="2340575"/>
            <a:ext cx="438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2019:  significant gap reduction at IWSLT</a:t>
            </a:r>
            <a:endParaRPr b="1">
              <a:solidFill>
                <a:schemeClr val="dk1"/>
              </a:solidFill>
              <a:latin typeface="Source Sans Pro"/>
              <a:ea typeface="Source Sans Pro"/>
              <a:cs typeface="Source Sans Pro"/>
              <a:sym typeface="Source Sans Pro"/>
            </a:endParaRPr>
          </a:p>
        </p:txBody>
      </p:sp>
      <p:sp>
        <p:nvSpPr>
          <p:cNvPr id="254" name="Google Shape;254;p37"/>
          <p:cNvSpPr txBox="1"/>
          <p:nvPr/>
        </p:nvSpPr>
        <p:spPr>
          <a:xfrm>
            <a:off x="4606775" y="2633050"/>
            <a:ext cx="3982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Source Sans Pro"/>
                <a:ea typeface="Source Sans Pro"/>
                <a:cs typeface="Source Sans Pro"/>
                <a:sym typeface="Source Sans Pro"/>
              </a:rPr>
              <a:t>1.6 BLEU points below cascade ST solutions on En-De</a:t>
            </a:r>
            <a:endParaRPr sz="1200">
              <a:latin typeface="Source Sans Pro"/>
              <a:ea typeface="Source Sans Pro"/>
              <a:cs typeface="Source Sans Pro"/>
              <a:sym typeface="Source Sans Pro"/>
            </a:endParaRPr>
          </a:p>
        </p:txBody>
      </p:sp>
      <p:sp>
        <p:nvSpPr>
          <p:cNvPr id="255" name="Google Shape;255;p37"/>
          <p:cNvSpPr/>
          <p:nvPr/>
        </p:nvSpPr>
        <p:spPr>
          <a:xfrm>
            <a:off x="4372250" y="2410275"/>
            <a:ext cx="228600" cy="228600"/>
          </a:xfrm>
          <a:prstGeom prst="ellipse">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7"/>
          <p:cNvSpPr txBox="1"/>
          <p:nvPr/>
        </p:nvSpPr>
        <p:spPr>
          <a:xfrm>
            <a:off x="4606775" y="3639025"/>
            <a:ext cx="363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2019-2020: new ST corpora</a:t>
            </a:r>
            <a:endParaRPr b="1">
              <a:solidFill>
                <a:schemeClr val="dk1"/>
              </a:solidFill>
              <a:latin typeface="Source Sans Pro"/>
              <a:ea typeface="Source Sans Pro"/>
              <a:cs typeface="Source Sans Pro"/>
              <a:sym typeface="Source Sans Pro"/>
            </a:endParaRPr>
          </a:p>
        </p:txBody>
      </p:sp>
      <p:sp>
        <p:nvSpPr>
          <p:cNvPr id="257" name="Google Shape;257;p37"/>
          <p:cNvSpPr txBox="1"/>
          <p:nvPr/>
        </p:nvSpPr>
        <p:spPr>
          <a:xfrm>
            <a:off x="4606775" y="3916800"/>
            <a:ext cx="3636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Source Sans Pro"/>
                <a:ea typeface="Source Sans Pro"/>
                <a:cs typeface="Source Sans Pro"/>
                <a:sym typeface="Source Sans Pro"/>
              </a:rPr>
              <a:t>Larger size/language coverage</a:t>
            </a:r>
            <a:endParaRPr sz="1200">
              <a:latin typeface="Source Sans Pro"/>
              <a:ea typeface="Source Sans Pro"/>
              <a:cs typeface="Source Sans Pro"/>
              <a:sym typeface="Source Sans Pro"/>
            </a:endParaRPr>
          </a:p>
        </p:txBody>
      </p:sp>
      <p:sp>
        <p:nvSpPr>
          <p:cNvPr id="258" name="Google Shape;258;p37"/>
          <p:cNvSpPr/>
          <p:nvPr/>
        </p:nvSpPr>
        <p:spPr>
          <a:xfrm>
            <a:off x="4372250" y="3096075"/>
            <a:ext cx="228600" cy="228600"/>
          </a:xfrm>
          <a:prstGeom prst="ellipse">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7"/>
          <p:cNvSpPr txBox="1"/>
          <p:nvPr/>
        </p:nvSpPr>
        <p:spPr>
          <a:xfrm>
            <a:off x="159925" y="2990700"/>
            <a:ext cx="4086000" cy="615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b="1">
                <a:solidFill>
                  <a:schemeClr val="dk1"/>
                </a:solidFill>
                <a:latin typeface="Source Sans Pro"/>
                <a:ea typeface="Source Sans Pro"/>
                <a:cs typeface="Source Sans Pro"/>
                <a:sym typeface="Source Sans Pro"/>
              </a:rPr>
              <a:t>2019: ST adaptation of Transformer</a:t>
            </a:r>
            <a:endParaRPr b="1">
              <a:solidFill>
                <a:schemeClr val="dk1"/>
              </a:solidFill>
              <a:latin typeface="Source Sans Pro"/>
              <a:ea typeface="Source Sans Pro"/>
              <a:cs typeface="Source Sans Pro"/>
              <a:sym typeface="Source Sans Pro"/>
            </a:endParaRPr>
          </a:p>
          <a:p>
            <a:pPr marL="0" lvl="0" indent="0" algn="r" rtl="0">
              <a:spcBef>
                <a:spcPts val="0"/>
              </a:spcBef>
              <a:spcAft>
                <a:spcPts val="0"/>
              </a:spcAft>
              <a:buNone/>
            </a:pPr>
            <a:endParaRPr b="1">
              <a:solidFill>
                <a:schemeClr val="dk1"/>
              </a:solidFill>
              <a:latin typeface="Source Sans Pro"/>
              <a:ea typeface="Source Sans Pro"/>
              <a:cs typeface="Source Sans Pro"/>
              <a:sym typeface="Source Sans Pro"/>
            </a:endParaRPr>
          </a:p>
        </p:txBody>
      </p:sp>
      <p:sp>
        <p:nvSpPr>
          <p:cNvPr id="260" name="Google Shape;260;p37"/>
          <p:cNvSpPr txBox="1"/>
          <p:nvPr/>
        </p:nvSpPr>
        <p:spPr>
          <a:xfrm>
            <a:off x="263425" y="3283175"/>
            <a:ext cx="39825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chemeClr val="dk2"/>
                </a:solidFill>
                <a:latin typeface="Source Sans Pro"/>
                <a:ea typeface="Source Sans Pro"/>
                <a:cs typeface="Source Sans Pro"/>
                <a:sym typeface="Source Sans Pro"/>
              </a:rPr>
              <a:t>(Di Gangi et al., 2019)</a:t>
            </a:r>
            <a:endParaRPr sz="1200">
              <a:latin typeface="Source Sans Pro"/>
              <a:ea typeface="Source Sans Pro"/>
              <a:cs typeface="Source Sans Pro"/>
              <a:sym typeface="Source Sans Pro"/>
            </a:endParaRPr>
          </a:p>
        </p:txBody>
      </p:sp>
      <p:sp>
        <p:nvSpPr>
          <p:cNvPr id="261" name="Google Shape;261;p37"/>
          <p:cNvSpPr/>
          <p:nvPr/>
        </p:nvSpPr>
        <p:spPr>
          <a:xfrm>
            <a:off x="4372250" y="4438500"/>
            <a:ext cx="228600" cy="228600"/>
          </a:xfrm>
          <a:prstGeom prst="ellipse">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240"/>
        <p:cNvGrpSpPr/>
        <p:nvPr/>
      </p:nvGrpSpPr>
      <p:grpSpPr>
        <a:xfrm>
          <a:off x="0" y="0"/>
          <a:ext cx="0" cy="0"/>
          <a:chOff x="0" y="0"/>
          <a:chExt cx="0" cy="0"/>
        </a:xfrm>
      </p:grpSpPr>
      <p:sp>
        <p:nvSpPr>
          <p:cNvPr id="2241" name="Google Shape;2241;p12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Output representation</a:t>
            </a:r>
            <a:endParaRPr/>
          </a:p>
        </p:txBody>
      </p:sp>
      <p:sp>
        <p:nvSpPr>
          <p:cNvPr id="2242" name="Google Shape;2242;p129"/>
          <p:cNvSpPr/>
          <p:nvPr/>
        </p:nvSpPr>
        <p:spPr>
          <a:xfrm rot="5400000">
            <a:off x="4093500" y="-81050"/>
            <a:ext cx="578100" cy="28704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a:t>0.71</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0.12</a:t>
            </a:r>
            <a:endParaRPr/>
          </a:p>
          <a:p>
            <a:pPr marL="0" lvl="0" indent="0" algn="r" rtl="0">
              <a:spcBef>
                <a:spcPts val="0"/>
              </a:spcBef>
              <a:spcAft>
                <a:spcPts val="0"/>
              </a:spcAft>
              <a:buNone/>
            </a:pPr>
            <a:r>
              <a:rPr lang="en"/>
              <a:t>0.51</a:t>
            </a:r>
            <a:endParaRPr/>
          </a:p>
          <a:p>
            <a:pPr marL="0" lvl="0" indent="0" algn="r" rtl="0">
              <a:spcBef>
                <a:spcPts val="0"/>
              </a:spcBef>
              <a:spcAft>
                <a:spcPts val="0"/>
              </a:spcAft>
              <a:buNone/>
            </a:pPr>
            <a:r>
              <a:rPr lang="en"/>
              <a:t>0.05</a:t>
            </a:r>
            <a:endParaRPr/>
          </a:p>
          <a:p>
            <a:pPr marL="0" lvl="0" indent="0" algn="r" rtl="0">
              <a:spcBef>
                <a:spcPts val="0"/>
              </a:spcBef>
              <a:spcAft>
                <a:spcPts val="0"/>
              </a:spcAft>
              <a:buNone/>
            </a:pPr>
            <a:r>
              <a:rPr lang="en"/>
              <a:t>0.74</a:t>
            </a:r>
            <a:endParaRPr/>
          </a:p>
          <a:p>
            <a:pPr marL="0" lvl="0" indent="0" algn="r" rtl="0">
              <a:spcBef>
                <a:spcPts val="0"/>
              </a:spcBef>
              <a:spcAft>
                <a:spcPts val="0"/>
              </a:spcAft>
              <a:buNone/>
            </a:pPr>
            <a:r>
              <a:rPr lang="en"/>
              <a:t>0.01</a:t>
            </a:r>
            <a:endParaRPr/>
          </a:p>
          <a:p>
            <a:pPr marL="0" lvl="0" indent="0" algn="r" rtl="0">
              <a:spcBef>
                <a:spcPts val="0"/>
              </a:spcBef>
              <a:spcAft>
                <a:spcPts val="0"/>
              </a:spcAft>
              <a:buNone/>
            </a:pPr>
            <a:r>
              <a:rPr lang="en"/>
              <a:t>0.56</a:t>
            </a:r>
            <a:endParaRPr/>
          </a:p>
          <a:p>
            <a:pPr marL="0" lvl="0" indent="0" algn="r" rtl="0">
              <a:spcBef>
                <a:spcPts val="0"/>
              </a:spcBef>
              <a:spcAft>
                <a:spcPts val="0"/>
              </a:spcAft>
              <a:buNone/>
            </a:pPr>
            <a:r>
              <a:rPr lang="en"/>
              <a:t>0.67</a:t>
            </a:r>
            <a:endParaRPr/>
          </a:p>
          <a:p>
            <a:pPr marL="0" lvl="0" indent="0" algn="r" rtl="0">
              <a:spcBef>
                <a:spcPts val="0"/>
              </a:spcBef>
              <a:spcAft>
                <a:spcPts val="0"/>
              </a:spcAft>
              <a:buNone/>
            </a:pPr>
            <a:r>
              <a:rPr lang="en"/>
              <a:t>0.98</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0.93</a:t>
            </a:r>
            <a:endParaRPr/>
          </a:p>
          <a:p>
            <a:pPr marL="0" lvl="0" indent="0" algn="r" rtl="0">
              <a:spcBef>
                <a:spcPts val="0"/>
              </a:spcBef>
              <a:spcAft>
                <a:spcPts val="0"/>
              </a:spcAft>
              <a:buNone/>
            </a:pPr>
            <a:r>
              <a:rPr lang="en"/>
              <a:t>0.13</a:t>
            </a:r>
            <a:endParaRPr/>
          </a:p>
          <a:p>
            <a:pPr marL="0" lvl="0" indent="0" algn="r" rtl="0">
              <a:spcBef>
                <a:spcPts val="0"/>
              </a:spcBef>
              <a:spcAft>
                <a:spcPts val="0"/>
              </a:spcAft>
              <a:buNone/>
            </a:pPr>
            <a:endParaRPr/>
          </a:p>
        </p:txBody>
      </p:sp>
      <p:sp>
        <p:nvSpPr>
          <p:cNvPr id="2243" name="Google Shape;2243;p129"/>
          <p:cNvSpPr/>
          <p:nvPr/>
        </p:nvSpPr>
        <p:spPr>
          <a:xfrm>
            <a:off x="2745275" y="1678950"/>
            <a:ext cx="3263400" cy="10767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129"/>
          <p:cNvSpPr txBox="1"/>
          <p:nvPr/>
        </p:nvSpPr>
        <p:spPr>
          <a:xfrm>
            <a:off x="3299115" y="1972040"/>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2245" name="Google Shape;2245;p129"/>
          <p:cNvSpPr/>
          <p:nvPr/>
        </p:nvSpPr>
        <p:spPr>
          <a:xfrm>
            <a:off x="4231625" y="2886125"/>
            <a:ext cx="173400" cy="393600"/>
          </a:xfrm>
          <a:prstGeom prst="downArrow">
            <a:avLst>
              <a:gd name="adj1" fmla="val 50000"/>
              <a:gd name="adj2" fmla="val 50000"/>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129"/>
          <p:cNvSpPr/>
          <p:nvPr/>
        </p:nvSpPr>
        <p:spPr>
          <a:xfrm>
            <a:off x="1719625" y="3448250"/>
            <a:ext cx="5129700" cy="337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12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100</a:t>
            </a:fld>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sp>
        <p:nvSpPr>
          <p:cNvPr id="2252" name="Google Shape;2252;p13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Output representation</a:t>
            </a:r>
            <a:endParaRPr/>
          </a:p>
        </p:txBody>
      </p:sp>
      <p:sp>
        <p:nvSpPr>
          <p:cNvPr id="2253" name="Google Shape;2253;p130"/>
          <p:cNvSpPr/>
          <p:nvPr/>
        </p:nvSpPr>
        <p:spPr>
          <a:xfrm rot="5400000">
            <a:off x="4093500" y="-81050"/>
            <a:ext cx="578100" cy="28704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a:t>0.71</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0.12</a:t>
            </a:r>
            <a:endParaRPr/>
          </a:p>
          <a:p>
            <a:pPr marL="0" lvl="0" indent="0" algn="r" rtl="0">
              <a:spcBef>
                <a:spcPts val="0"/>
              </a:spcBef>
              <a:spcAft>
                <a:spcPts val="0"/>
              </a:spcAft>
              <a:buNone/>
            </a:pPr>
            <a:r>
              <a:rPr lang="en"/>
              <a:t>0.51</a:t>
            </a:r>
            <a:endParaRPr/>
          </a:p>
          <a:p>
            <a:pPr marL="0" lvl="0" indent="0" algn="r" rtl="0">
              <a:spcBef>
                <a:spcPts val="0"/>
              </a:spcBef>
              <a:spcAft>
                <a:spcPts val="0"/>
              </a:spcAft>
              <a:buNone/>
            </a:pPr>
            <a:r>
              <a:rPr lang="en"/>
              <a:t>0.05</a:t>
            </a:r>
            <a:endParaRPr/>
          </a:p>
          <a:p>
            <a:pPr marL="0" lvl="0" indent="0" algn="r" rtl="0">
              <a:spcBef>
                <a:spcPts val="0"/>
              </a:spcBef>
              <a:spcAft>
                <a:spcPts val="0"/>
              </a:spcAft>
              <a:buNone/>
            </a:pPr>
            <a:r>
              <a:rPr lang="en"/>
              <a:t>0.74</a:t>
            </a:r>
            <a:endParaRPr/>
          </a:p>
          <a:p>
            <a:pPr marL="0" lvl="0" indent="0" algn="r" rtl="0">
              <a:spcBef>
                <a:spcPts val="0"/>
              </a:spcBef>
              <a:spcAft>
                <a:spcPts val="0"/>
              </a:spcAft>
              <a:buNone/>
            </a:pPr>
            <a:r>
              <a:rPr lang="en"/>
              <a:t>0.01</a:t>
            </a:r>
            <a:endParaRPr/>
          </a:p>
          <a:p>
            <a:pPr marL="0" lvl="0" indent="0" algn="r" rtl="0">
              <a:spcBef>
                <a:spcPts val="0"/>
              </a:spcBef>
              <a:spcAft>
                <a:spcPts val="0"/>
              </a:spcAft>
              <a:buNone/>
            </a:pPr>
            <a:r>
              <a:rPr lang="en"/>
              <a:t>0.56</a:t>
            </a:r>
            <a:endParaRPr/>
          </a:p>
          <a:p>
            <a:pPr marL="0" lvl="0" indent="0" algn="r" rtl="0">
              <a:spcBef>
                <a:spcPts val="0"/>
              </a:spcBef>
              <a:spcAft>
                <a:spcPts val="0"/>
              </a:spcAft>
              <a:buNone/>
            </a:pPr>
            <a:r>
              <a:rPr lang="en"/>
              <a:t>0.67</a:t>
            </a:r>
            <a:endParaRPr/>
          </a:p>
          <a:p>
            <a:pPr marL="0" lvl="0" indent="0" algn="r" rtl="0">
              <a:spcBef>
                <a:spcPts val="0"/>
              </a:spcBef>
              <a:spcAft>
                <a:spcPts val="0"/>
              </a:spcAft>
              <a:buNone/>
            </a:pPr>
            <a:r>
              <a:rPr lang="en"/>
              <a:t>0.98</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0.93</a:t>
            </a:r>
            <a:endParaRPr/>
          </a:p>
          <a:p>
            <a:pPr marL="0" lvl="0" indent="0" algn="r" rtl="0">
              <a:spcBef>
                <a:spcPts val="0"/>
              </a:spcBef>
              <a:spcAft>
                <a:spcPts val="0"/>
              </a:spcAft>
              <a:buNone/>
            </a:pPr>
            <a:r>
              <a:rPr lang="en"/>
              <a:t>0.13</a:t>
            </a:r>
            <a:endParaRPr/>
          </a:p>
          <a:p>
            <a:pPr marL="0" lvl="0" indent="0" algn="r" rtl="0">
              <a:spcBef>
                <a:spcPts val="0"/>
              </a:spcBef>
              <a:spcAft>
                <a:spcPts val="0"/>
              </a:spcAft>
              <a:buNone/>
            </a:pPr>
            <a:endParaRPr/>
          </a:p>
        </p:txBody>
      </p:sp>
      <p:sp>
        <p:nvSpPr>
          <p:cNvPr id="2254" name="Google Shape;2254;p130"/>
          <p:cNvSpPr/>
          <p:nvPr/>
        </p:nvSpPr>
        <p:spPr>
          <a:xfrm>
            <a:off x="2745275" y="1678950"/>
            <a:ext cx="3263400" cy="10767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30"/>
          <p:cNvSpPr txBox="1"/>
          <p:nvPr/>
        </p:nvSpPr>
        <p:spPr>
          <a:xfrm>
            <a:off x="3299115" y="1972040"/>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2256" name="Google Shape;2256;p130"/>
          <p:cNvSpPr/>
          <p:nvPr/>
        </p:nvSpPr>
        <p:spPr>
          <a:xfrm>
            <a:off x="4231625" y="2886125"/>
            <a:ext cx="173400" cy="393600"/>
          </a:xfrm>
          <a:prstGeom prst="downArrow">
            <a:avLst>
              <a:gd name="adj1" fmla="val 50000"/>
              <a:gd name="adj2" fmla="val 50000"/>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130"/>
          <p:cNvSpPr txBox="1"/>
          <p:nvPr/>
        </p:nvSpPr>
        <p:spPr>
          <a:xfrm>
            <a:off x="2512225" y="3257500"/>
            <a:ext cx="3642600" cy="127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chemeClr val="dk2"/>
                </a:solidFill>
              </a:rPr>
              <a:t>What a wonderful tutorial!</a:t>
            </a:r>
            <a:endParaRPr sz="2400">
              <a:solidFill>
                <a:schemeClr val="dk2"/>
              </a:solidFill>
            </a:endParaRPr>
          </a:p>
          <a:p>
            <a:pPr marL="0" lvl="0" indent="0" algn="l" rtl="0">
              <a:spcBef>
                <a:spcPts val="0"/>
              </a:spcBef>
              <a:spcAft>
                <a:spcPts val="0"/>
              </a:spcAft>
              <a:buNone/>
            </a:pPr>
            <a:endParaRPr sz="2000">
              <a:solidFill>
                <a:srgbClr val="666666"/>
              </a:solidFill>
              <a:latin typeface="Ubuntu"/>
              <a:ea typeface="Ubuntu"/>
              <a:cs typeface="Ubuntu"/>
              <a:sym typeface="Ubuntu"/>
            </a:endParaRPr>
          </a:p>
        </p:txBody>
      </p:sp>
      <p:sp>
        <p:nvSpPr>
          <p:cNvPr id="2258" name="Google Shape;2258;p13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101</a:t>
            </a:fld>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2263" name="Google Shape;2263;p13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Output representation</a:t>
            </a:r>
            <a:endParaRPr/>
          </a:p>
        </p:txBody>
      </p:sp>
      <p:sp>
        <p:nvSpPr>
          <p:cNvPr id="2264" name="Google Shape;2264;p1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68300" algn="l" rtl="0">
              <a:lnSpc>
                <a:spcPct val="200000"/>
              </a:lnSpc>
              <a:spcBef>
                <a:spcPts val="0"/>
              </a:spcBef>
              <a:spcAft>
                <a:spcPts val="0"/>
              </a:spcAft>
              <a:buSzPts val="2200"/>
              <a:buChar char="●"/>
            </a:pPr>
            <a:r>
              <a:rPr lang="en" sz="2200"/>
              <a:t>Word </a:t>
            </a:r>
            <a:r>
              <a:rPr lang="en"/>
              <a:t>(Bansal et al., 2018)</a:t>
            </a:r>
            <a:endParaRPr/>
          </a:p>
          <a:p>
            <a:pPr marL="457200" lvl="0" indent="-368300" algn="l" rtl="0">
              <a:lnSpc>
                <a:spcPct val="200000"/>
              </a:lnSpc>
              <a:spcBef>
                <a:spcPts val="0"/>
              </a:spcBef>
              <a:spcAft>
                <a:spcPts val="0"/>
              </a:spcAft>
              <a:buSzPts val="2200"/>
              <a:buChar char="●"/>
            </a:pPr>
            <a:r>
              <a:rPr lang="en" sz="2200"/>
              <a:t>Byte Pair Encoding (BPE) (</a:t>
            </a:r>
            <a:r>
              <a:rPr lang="en"/>
              <a:t>Sperber et al., 2018</a:t>
            </a:r>
            <a:r>
              <a:rPr lang="en" sz="2200"/>
              <a:t>)</a:t>
            </a:r>
            <a:endParaRPr sz="2200"/>
          </a:p>
          <a:p>
            <a:pPr marL="457200" lvl="0" indent="-368300" algn="l" rtl="0">
              <a:lnSpc>
                <a:spcPct val="200000"/>
              </a:lnSpc>
              <a:spcBef>
                <a:spcPts val="0"/>
              </a:spcBef>
              <a:spcAft>
                <a:spcPts val="0"/>
              </a:spcAft>
              <a:buSzPts val="2200"/>
              <a:buChar char="●"/>
            </a:pPr>
            <a:r>
              <a:rPr lang="en" sz="2200"/>
              <a:t>Character </a:t>
            </a:r>
            <a:r>
              <a:rPr lang="en"/>
              <a:t>(Bérard et al., 2016; Weiss et al., 2017)</a:t>
            </a:r>
            <a:endParaRPr/>
          </a:p>
          <a:p>
            <a:pPr marL="457200" lvl="0" indent="0" algn="l" rtl="0">
              <a:lnSpc>
                <a:spcPct val="200000"/>
              </a:lnSpc>
              <a:spcBef>
                <a:spcPts val="1600"/>
              </a:spcBef>
              <a:spcAft>
                <a:spcPts val="1600"/>
              </a:spcAft>
              <a:buNone/>
            </a:pPr>
            <a:endParaRPr sz="2200"/>
          </a:p>
        </p:txBody>
      </p:sp>
      <p:sp>
        <p:nvSpPr>
          <p:cNvPr id="2265" name="Google Shape;2265;p13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102</a:t>
            </a:fld>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269"/>
        <p:cNvGrpSpPr/>
        <p:nvPr/>
      </p:nvGrpSpPr>
      <p:grpSpPr>
        <a:xfrm>
          <a:off x="0" y="0"/>
          <a:ext cx="0" cy="0"/>
          <a:chOff x="0" y="0"/>
          <a:chExt cx="0" cy="0"/>
        </a:xfrm>
      </p:grpSpPr>
      <p:sp>
        <p:nvSpPr>
          <p:cNvPr id="2270" name="Google Shape;2270;p13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Output representation: Word</a:t>
            </a:r>
            <a:endParaRPr/>
          </a:p>
        </p:txBody>
      </p:sp>
      <p:sp>
        <p:nvSpPr>
          <p:cNvPr id="2271" name="Google Shape;2271;p1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Words as atomic unit</a:t>
            </a:r>
            <a:br>
              <a:rPr lang="en"/>
            </a:br>
            <a:endParaRPr/>
          </a:p>
          <a:p>
            <a:pPr marL="457200" lvl="0" indent="-342900" algn="l" rtl="0">
              <a:spcBef>
                <a:spcPts val="0"/>
              </a:spcBef>
              <a:spcAft>
                <a:spcPts val="0"/>
              </a:spcAft>
              <a:buSzPts val="1800"/>
              <a:buChar char="●"/>
            </a:pPr>
            <a:r>
              <a:rPr lang="en"/>
              <a:t>Applicable only for small and high-repetitive datasets</a:t>
            </a:r>
            <a:br>
              <a:rPr lang="en"/>
            </a:br>
            <a:endParaRPr/>
          </a:p>
          <a:p>
            <a:pPr marL="457200" lvl="0" indent="-342900" algn="l" rtl="0">
              <a:spcBef>
                <a:spcPts val="0"/>
              </a:spcBef>
              <a:spcAft>
                <a:spcPts val="0"/>
              </a:spcAft>
              <a:buSzPts val="1800"/>
              <a:buChar char="●"/>
            </a:pPr>
            <a:r>
              <a:rPr lang="en"/>
              <a:t>Tested in low-resource speech-to-text translation</a:t>
            </a:r>
            <a:endParaRPr/>
          </a:p>
          <a:p>
            <a:pPr marL="457200" lvl="0" indent="0" algn="l" rtl="0">
              <a:spcBef>
                <a:spcPts val="1600"/>
              </a:spcBef>
              <a:spcAft>
                <a:spcPts val="1600"/>
              </a:spcAft>
              <a:buNone/>
            </a:pPr>
            <a:r>
              <a:rPr lang="en"/>
              <a:t> </a:t>
            </a:r>
            <a:endParaRPr/>
          </a:p>
        </p:txBody>
      </p:sp>
      <p:sp>
        <p:nvSpPr>
          <p:cNvPr id="2272" name="Google Shape;2272;p132"/>
          <p:cNvSpPr txBox="1"/>
          <p:nvPr/>
        </p:nvSpPr>
        <p:spPr>
          <a:xfrm>
            <a:off x="3299115" y="3343640"/>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2273" name="Google Shape;2273;p13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103</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sp>
        <p:nvSpPr>
          <p:cNvPr id="2278" name="Google Shape;2278;p13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t>Output representation: Word</a:t>
            </a:r>
            <a:endParaRPr/>
          </a:p>
        </p:txBody>
      </p:sp>
      <p:sp>
        <p:nvSpPr>
          <p:cNvPr id="2279" name="Google Shape;2279;p1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Words as atomic unit</a:t>
            </a:r>
            <a:br>
              <a:rPr lang="en"/>
            </a:br>
            <a:endParaRPr/>
          </a:p>
          <a:p>
            <a:pPr marL="457200" lvl="0" indent="-342900" algn="l" rtl="0">
              <a:spcBef>
                <a:spcPts val="0"/>
              </a:spcBef>
              <a:spcAft>
                <a:spcPts val="0"/>
              </a:spcAft>
              <a:buSzPts val="1800"/>
              <a:buChar char="●"/>
            </a:pPr>
            <a:r>
              <a:rPr lang="en"/>
              <a:t>Applicable only for small and high-repetitive datasets</a:t>
            </a:r>
            <a:br>
              <a:rPr lang="en"/>
            </a:br>
            <a:endParaRPr/>
          </a:p>
          <a:p>
            <a:pPr marL="457200" lvl="0" indent="-342900" algn="l" rtl="0">
              <a:spcBef>
                <a:spcPts val="0"/>
              </a:spcBef>
              <a:spcAft>
                <a:spcPts val="0"/>
              </a:spcAft>
              <a:buSzPts val="1800"/>
              <a:buChar char="●"/>
            </a:pPr>
            <a:r>
              <a:rPr lang="en"/>
              <a:t>Tested in low-resource speech-to-text translation</a:t>
            </a:r>
            <a:endParaRPr/>
          </a:p>
          <a:p>
            <a:pPr marL="457200" lvl="0" indent="0" algn="l" rtl="0">
              <a:spcBef>
                <a:spcPts val="1600"/>
              </a:spcBef>
              <a:spcAft>
                <a:spcPts val="1600"/>
              </a:spcAft>
              <a:buNone/>
            </a:pPr>
            <a:r>
              <a:rPr lang="en"/>
              <a:t> </a:t>
            </a:r>
            <a:endParaRPr/>
          </a:p>
        </p:txBody>
      </p:sp>
      <p:sp>
        <p:nvSpPr>
          <p:cNvPr id="2280" name="Google Shape;2280;p133"/>
          <p:cNvSpPr/>
          <p:nvPr/>
        </p:nvSpPr>
        <p:spPr>
          <a:xfrm>
            <a:off x="2745275" y="2974350"/>
            <a:ext cx="3263400" cy="10767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133"/>
          <p:cNvSpPr txBox="1"/>
          <p:nvPr/>
        </p:nvSpPr>
        <p:spPr>
          <a:xfrm>
            <a:off x="3299115" y="3343640"/>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2282" name="Google Shape;2282;p133"/>
          <p:cNvSpPr/>
          <p:nvPr/>
        </p:nvSpPr>
        <p:spPr>
          <a:xfrm>
            <a:off x="4231625" y="4181525"/>
            <a:ext cx="173400" cy="393600"/>
          </a:xfrm>
          <a:prstGeom prst="downArrow">
            <a:avLst>
              <a:gd name="adj1" fmla="val 50000"/>
              <a:gd name="adj2" fmla="val 50000"/>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33"/>
          <p:cNvSpPr/>
          <p:nvPr/>
        </p:nvSpPr>
        <p:spPr>
          <a:xfrm>
            <a:off x="1541125" y="4667450"/>
            <a:ext cx="660000" cy="337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What</a:t>
            </a:r>
            <a:endParaRPr b="1"/>
          </a:p>
        </p:txBody>
      </p:sp>
      <p:sp>
        <p:nvSpPr>
          <p:cNvPr id="2284" name="Google Shape;2284;p133"/>
          <p:cNvSpPr/>
          <p:nvPr/>
        </p:nvSpPr>
        <p:spPr>
          <a:xfrm>
            <a:off x="2494325" y="4667450"/>
            <a:ext cx="481500" cy="337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a</a:t>
            </a:r>
            <a:endParaRPr b="1"/>
          </a:p>
        </p:txBody>
      </p:sp>
      <p:sp>
        <p:nvSpPr>
          <p:cNvPr id="2285" name="Google Shape;2285;p133"/>
          <p:cNvSpPr/>
          <p:nvPr/>
        </p:nvSpPr>
        <p:spPr>
          <a:xfrm>
            <a:off x="3256325" y="4667450"/>
            <a:ext cx="481500" cy="337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a:t>
            </a:r>
            <a:endParaRPr b="1"/>
          </a:p>
        </p:txBody>
      </p:sp>
      <p:sp>
        <p:nvSpPr>
          <p:cNvPr id="2286" name="Google Shape;2286;p13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104</a:t>
            </a:fld>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290"/>
        <p:cNvGrpSpPr/>
        <p:nvPr/>
      </p:nvGrpSpPr>
      <p:grpSpPr>
        <a:xfrm>
          <a:off x="0" y="0"/>
          <a:ext cx="0" cy="0"/>
          <a:chOff x="0" y="0"/>
          <a:chExt cx="0" cy="0"/>
        </a:xfrm>
      </p:grpSpPr>
      <p:sp>
        <p:nvSpPr>
          <p:cNvPr id="2291" name="Google Shape;2291;p134"/>
          <p:cNvSpPr txBox="1">
            <a:spLocks noGrp="1"/>
          </p:cNvSpPr>
          <p:nvPr>
            <p:ph type="title"/>
          </p:nvPr>
        </p:nvSpPr>
        <p:spPr>
          <a:xfrm>
            <a:off x="311700" y="445025"/>
            <a:ext cx="9144000" cy="6234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a:t>Output representation: BPE</a:t>
            </a:r>
            <a:endParaRPr/>
          </a:p>
          <a:p>
            <a:pPr marL="0" lvl="0" indent="0" algn="l" rtl="0">
              <a:spcBef>
                <a:spcPts val="1600"/>
              </a:spcBef>
              <a:spcAft>
                <a:spcPts val="0"/>
              </a:spcAft>
              <a:buNone/>
            </a:pPr>
            <a:endParaRPr/>
          </a:p>
        </p:txBody>
      </p:sp>
      <p:sp>
        <p:nvSpPr>
          <p:cNvPr id="2292" name="Google Shape;2292;p1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68300" algn="l" rtl="0">
              <a:lnSpc>
                <a:spcPct val="115000"/>
              </a:lnSpc>
              <a:spcBef>
                <a:spcPts val="0"/>
              </a:spcBef>
              <a:spcAft>
                <a:spcPts val="0"/>
              </a:spcAft>
              <a:buSzPts val="2200"/>
              <a:buChar char="●"/>
            </a:pPr>
            <a:r>
              <a:rPr lang="en" sz="2200"/>
              <a:t>Introduced in Neural Machine Translation to fit a large vocabulary in memory</a:t>
            </a:r>
            <a:br>
              <a:rPr lang="en" sz="2200"/>
            </a:br>
            <a:endParaRPr sz="2200"/>
          </a:p>
          <a:p>
            <a:pPr marL="457200" lvl="0" indent="-368300" algn="l" rtl="0">
              <a:spcBef>
                <a:spcPts val="0"/>
              </a:spcBef>
              <a:spcAft>
                <a:spcPts val="0"/>
              </a:spcAft>
              <a:buSzPts val="2200"/>
              <a:buChar char="●"/>
            </a:pPr>
            <a:r>
              <a:rPr lang="en" sz="2200"/>
              <a:t>Each target sentence splits in sub-word units</a:t>
            </a:r>
            <a:br>
              <a:rPr lang="en" sz="2200"/>
            </a:br>
            <a:endParaRPr sz="2200"/>
          </a:p>
          <a:p>
            <a:pPr marL="457200" lvl="0" indent="-368300" algn="l" rtl="0">
              <a:lnSpc>
                <a:spcPct val="100000"/>
              </a:lnSpc>
              <a:spcBef>
                <a:spcPts val="0"/>
              </a:spcBef>
              <a:spcAft>
                <a:spcPts val="0"/>
              </a:spcAft>
              <a:buSzPts val="2200"/>
              <a:buChar char="●"/>
            </a:pPr>
            <a:r>
              <a:rPr lang="en" sz="2200"/>
              <a:t>Iterative approach merging the most frequently co-occurring characters or character sequences</a:t>
            </a:r>
            <a:br>
              <a:rPr lang="en" sz="2200"/>
            </a:br>
            <a:endParaRPr sz="2200"/>
          </a:p>
          <a:p>
            <a:pPr marL="457200" lvl="0" indent="-368300" algn="l" rtl="0">
              <a:lnSpc>
                <a:spcPct val="115000"/>
              </a:lnSpc>
              <a:spcBef>
                <a:spcPts val="0"/>
              </a:spcBef>
              <a:spcAft>
                <a:spcPts val="0"/>
              </a:spcAft>
              <a:buSzPts val="2200"/>
              <a:buChar char="●"/>
            </a:pPr>
            <a:r>
              <a:rPr lang="en" sz="2200"/>
              <a:t>Widely used in several NLP tasks</a:t>
            </a:r>
            <a:br>
              <a:rPr lang="en" sz="2200"/>
            </a:br>
            <a:r>
              <a:rPr lang="en" sz="2200"/>
              <a:t> </a:t>
            </a:r>
            <a:endParaRPr sz="2200"/>
          </a:p>
        </p:txBody>
      </p:sp>
      <p:sp>
        <p:nvSpPr>
          <p:cNvPr id="2293" name="Google Shape;2293;p13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105</a:t>
            </a:fld>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297"/>
        <p:cNvGrpSpPr/>
        <p:nvPr/>
      </p:nvGrpSpPr>
      <p:grpSpPr>
        <a:xfrm>
          <a:off x="0" y="0"/>
          <a:ext cx="0" cy="0"/>
          <a:chOff x="0" y="0"/>
          <a:chExt cx="0" cy="0"/>
        </a:xfrm>
      </p:grpSpPr>
      <p:sp>
        <p:nvSpPr>
          <p:cNvPr id="2298" name="Google Shape;2298;p13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a:t>Output representation: BPE</a:t>
            </a:r>
            <a:endParaRPr/>
          </a:p>
          <a:p>
            <a:pPr marL="0" lvl="0" indent="0" algn="l" rtl="0">
              <a:spcBef>
                <a:spcPts val="1600"/>
              </a:spcBef>
              <a:spcAft>
                <a:spcPts val="0"/>
              </a:spcAft>
              <a:buNone/>
            </a:pPr>
            <a:endParaRPr/>
          </a:p>
        </p:txBody>
      </p:sp>
      <p:sp>
        <p:nvSpPr>
          <p:cNvPr id="2299" name="Google Shape;2299;p135"/>
          <p:cNvSpPr txBox="1">
            <a:spLocks noGrp="1"/>
          </p:cNvSpPr>
          <p:nvPr>
            <p:ph type="body" idx="1"/>
          </p:nvPr>
        </p:nvSpPr>
        <p:spPr>
          <a:xfrm>
            <a:off x="311700" y="1152475"/>
            <a:ext cx="8520600" cy="1207500"/>
          </a:xfrm>
          <a:prstGeom prst="rect">
            <a:avLst/>
          </a:prstGeom>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SzPts val="2000"/>
              <a:buChar char="●"/>
            </a:pPr>
            <a:r>
              <a:rPr lang="en" sz="2000"/>
              <a:t>Training and test data are split based on a learned vocabulary</a:t>
            </a:r>
            <a:endParaRPr sz="2000"/>
          </a:p>
          <a:p>
            <a:pPr marL="457200" lvl="0" indent="-355600" algn="l" rtl="0">
              <a:lnSpc>
                <a:spcPct val="150000"/>
              </a:lnSpc>
              <a:spcBef>
                <a:spcPts val="0"/>
              </a:spcBef>
              <a:spcAft>
                <a:spcPts val="0"/>
              </a:spcAft>
              <a:buSzPts val="2000"/>
              <a:buChar char="●"/>
            </a:pPr>
            <a:r>
              <a:rPr lang="en" sz="2000"/>
              <a:t>After translation, BPEs converted into words</a:t>
            </a:r>
            <a:endParaRPr sz="2000"/>
          </a:p>
        </p:txBody>
      </p:sp>
      <p:sp>
        <p:nvSpPr>
          <p:cNvPr id="2300" name="Google Shape;2300;p135"/>
          <p:cNvSpPr txBox="1"/>
          <p:nvPr/>
        </p:nvSpPr>
        <p:spPr>
          <a:xfrm>
            <a:off x="3299115" y="2810240"/>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2301" name="Google Shape;2301;p13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106</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305"/>
        <p:cNvGrpSpPr/>
        <p:nvPr/>
      </p:nvGrpSpPr>
      <p:grpSpPr>
        <a:xfrm>
          <a:off x="0" y="0"/>
          <a:ext cx="0" cy="0"/>
          <a:chOff x="0" y="0"/>
          <a:chExt cx="0" cy="0"/>
        </a:xfrm>
      </p:grpSpPr>
      <p:sp>
        <p:nvSpPr>
          <p:cNvPr id="2306" name="Google Shape;2306;p13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a:t>Output representation: BPE</a:t>
            </a:r>
            <a:endParaRPr/>
          </a:p>
          <a:p>
            <a:pPr marL="0" lvl="0" indent="0" algn="l" rtl="0">
              <a:spcBef>
                <a:spcPts val="1600"/>
              </a:spcBef>
              <a:spcAft>
                <a:spcPts val="0"/>
              </a:spcAft>
              <a:buNone/>
            </a:pPr>
            <a:endParaRPr/>
          </a:p>
        </p:txBody>
      </p:sp>
      <p:sp>
        <p:nvSpPr>
          <p:cNvPr id="2307" name="Google Shape;2307;p136"/>
          <p:cNvSpPr txBox="1">
            <a:spLocks noGrp="1"/>
          </p:cNvSpPr>
          <p:nvPr>
            <p:ph type="body" idx="1"/>
          </p:nvPr>
        </p:nvSpPr>
        <p:spPr>
          <a:xfrm>
            <a:off x="311700" y="1152475"/>
            <a:ext cx="8520600" cy="1207500"/>
          </a:xfrm>
          <a:prstGeom prst="rect">
            <a:avLst/>
          </a:prstGeom>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SzPts val="2000"/>
              <a:buChar char="●"/>
            </a:pPr>
            <a:r>
              <a:rPr lang="en" sz="2000"/>
              <a:t>Training and test data are split based on a learned vocabulary</a:t>
            </a:r>
            <a:endParaRPr sz="2000"/>
          </a:p>
          <a:p>
            <a:pPr marL="457200" lvl="0" indent="-355600" algn="l" rtl="0">
              <a:lnSpc>
                <a:spcPct val="150000"/>
              </a:lnSpc>
              <a:spcBef>
                <a:spcPts val="0"/>
              </a:spcBef>
              <a:spcAft>
                <a:spcPts val="0"/>
              </a:spcAft>
              <a:buSzPts val="2000"/>
              <a:buChar char="●"/>
            </a:pPr>
            <a:r>
              <a:rPr lang="en" sz="2000"/>
              <a:t>After translation, BPEs converted into words</a:t>
            </a:r>
            <a:endParaRPr sz="2000"/>
          </a:p>
        </p:txBody>
      </p:sp>
      <p:sp>
        <p:nvSpPr>
          <p:cNvPr id="2308" name="Google Shape;2308;p136"/>
          <p:cNvSpPr/>
          <p:nvPr/>
        </p:nvSpPr>
        <p:spPr>
          <a:xfrm>
            <a:off x="2745275" y="2517150"/>
            <a:ext cx="3263400" cy="10767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36"/>
          <p:cNvSpPr txBox="1"/>
          <p:nvPr/>
        </p:nvSpPr>
        <p:spPr>
          <a:xfrm>
            <a:off x="3299115" y="2810240"/>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2310" name="Google Shape;2310;p136"/>
          <p:cNvSpPr/>
          <p:nvPr/>
        </p:nvSpPr>
        <p:spPr>
          <a:xfrm>
            <a:off x="4231625" y="3724325"/>
            <a:ext cx="173400" cy="393600"/>
          </a:xfrm>
          <a:prstGeom prst="downArrow">
            <a:avLst>
              <a:gd name="adj1" fmla="val 50000"/>
              <a:gd name="adj2" fmla="val 50000"/>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36"/>
          <p:cNvSpPr/>
          <p:nvPr/>
        </p:nvSpPr>
        <p:spPr>
          <a:xfrm>
            <a:off x="1541125" y="4210250"/>
            <a:ext cx="660000" cy="337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Wh</a:t>
            </a:r>
            <a:endParaRPr b="1"/>
          </a:p>
        </p:txBody>
      </p:sp>
      <p:sp>
        <p:nvSpPr>
          <p:cNvPr id="2312" name="Google Shape;2312;p136"/>
          <p:cNvSpPr/>
          <p:nvPr/>
        </p:nvSpPr>
        <p:spPr>
          <a:xfrm>
            <a:off x="2425845" y="4210250"/>
            <a:ext cx="568500" cy="337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@at</a:t>
            </a:r>
            <a:endParaRPr b="1"/>
          </a:p>
        </p:txBody>
      </p:sp>
      <p:sp>
        <p:nvSpPr>
          <p:cNvPr id="2313" name="Google Shape;2313;p136"/>
          <p:cNvSpPr/>
          <p:nvPr/>
        </p:nvSpPr>
        <p:spPr>
          <a:xfrm>
            <a:off x="3219065" y="4210250"/>
            <a:ext cx="481500" cy="337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a</a:t>
            </a:r>
            <a:endParaRPr b="1"/>
          </a:p>
        </p:txBody>
      </p:sp>
      <p:sp>
        <p:nvSpPr>
          <p:cNvPr id="2314" name="Google Shape;2314;p136"/>
          <p:cNvSpPr/>
          <p:nvPr/>
        </p:nvSpPr>
        <p:spPr>
          <a:xfrm>
            <a:off x="3925285" y="4210250"/>
            <a:ext cx="660000" cy="337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w</a:t>
            </a:r>
            <a:endParaRPr b="1"/>
          </a:p>
        </p:txBody>
      </p:sp>
      <p:sp>
        <p:nvSpPr>
          <p:cNvPr id="2315" name="Google Shape;2315;p136"/>
          <p:cNvSpPr/>
          <p:nvPr/>
        </p:nvSpPr>
        <p:spPr>
          <a:xfrm>
            <a:off x="4810005" y="4210250"/>
            <a:ext cx="660000" cy="337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@on</a:t>
            </a:r>
            <a:endParaRPr b="1"/>
          </a:p>
        </p:txBody>
      </p:sp>
      <p:sp>
        <p:nvSpPr>
          <p:cNvPr id="2316" name="Google Shape;2316;p136"/>
          <p:cNvSpPr/>
          <p:nvPr/>
        </p:nvSpPr>
        <p:spPr>
          <a:xfrm>
            <a:off x="5694725" y="4210250"/>
            <a:ext cx="660000" cy="337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@der</a:t>
            </a:r>
            <a:endParaRPr b="1"/>
          </a:p>
        </p:txBody>
      </p:sp>
      <p:sp>
        <p:nvSpPr>
          <p:cNvPr id="2317" name="Google Shape;2317;p13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107</a:t>
            </a:fld>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321"/>
        <p:cNvGrpSpPr/>
        <p:nvPr/>
      </p:nvGrpSpPr>
      <p:grpSpPr>
        <a:xfrm>
          <a:off x="0" y="0"/>
          <a:ext cx="0" cy="0"/>
          <a:chOff x="0" y="0"/>
          <a:chExt cx="0" cy="0"/>
        </a:xfrm>
      </p:grpSpPr>
      <p:sp>
        <p:nvSpPr>
          <p:cNvPr id="2322" name="Google Shape;2322;p13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a:t>Output representation: Characters</a:t>
            </a:r>
            <a:endParaRPr/>
          </a:p>
          <a:p>
            <a:pPr marL="0" lvl="0" indent="0" algn="l" rtl="0">
              <a:spcBef>
                <a:spcPts val="1600"/>
              </a:spcBef>
              <a:spcAft>
                <a:spcPts val="0"/>
              </a:spcAft>
              <a:buNone/>
            </a:pPr>
            <a:endParaRPr/>
          </a:p>
        </p:txBody>
      </p:sp>
      <p:sp>
        <p:nvSpPr>
          <p:cNvPr id="2323" name="Google Shape;2323;p1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68300" algn="l" rtl="0">
              <a:lnSpc>
                <a:spcPct val="115000"/>
              </a:lnSpc>
              <a:spcBef>
                <a:spcPts val="0"/>
              </a:spcBef>
              <a:spcAft>
                <a:spcPts val="0"/>
              </a:spcAft>
              <a:buSzPts val="2200"/>
              <a:buChar char="●"/>
            </a:pPr>
            <a:r>
              <a:rPr lang="en" sz="2200"/>
              <a:t>Each sentence splits in characters with a special symbol for the empty space </a:t>
            </a:r>
            <a:endParaRPr sz="2200"/>
          </a:p>
          <a:p>
            <a:pPr marL="457200" lvl="0" indent="-368300" algn="l" rtl="0">
              <a:lnSpc>
                <a:spcPct val="150000"/>
              </a:lnSpc>
              <a:spcBef>
                <a:spcPts val="0"/>
              </a:spcBef>
              <a:spcAft>
                <a:spcPts val="0"/>
              </a:spcAft>
              <a:buSzPts val="2200"/>
              <a:buChar char="●"/>
            </a:pPr>
            <a:r>
              <a:rPr lang="en" sz="2200"/>
              <a:t>Training and test data are split </a:t>
            </a:r>
            <a:endParaRPr sz="2200"/>
          </a:p>
          <a:p>
            <a:pPr marL="457200" lvl="0" indent="-368300" algn="l" rtl="0">
              <a:lnSpc>
                <a:spcPct val="150000"/>
              </a:lnSpc>
              <a:spcBef>
                <a:spcPts val="0"/>
              </a:spcBef>
              <a:spcAft>
                <a:spcPts val="0"/>
              </a:spcAft>
              <a:buSzPts val="2200"/>
              <a:buChar char="●"/>
            </a:pPr>
            <a:r>
              <a:rPr lang="en" sz="2200"/>
              <a:t>After translation, characters converted into words</a:t>
            </a:r>
            <a:endParaRPr sz="2200"/>
          </a:p>
          <a:p>
            <a:pPr marL="457200" lvl="0" indent="0" algn="l" rtl="0">
              <a:lnSpc>
                <a:spcPct val="115000"/>
              </a:lnSpc>
              <a:spcBef>
                <a:spcPts val="1600"/>
              </a:spcBef>
              <a:spcAft>
                <a:spcPts val="1600"/>
              </a:spcAft>
              <a:buNone/>
            </a:pPr>
            <a:endParaRPr sz="2200"/>
          </a:p>
        </p:txBody>
      </p:sp>
      <p:sp>
        <p:nvSpPr>
          <p:cNvPr id="2324" name="Google Shape;2324;p137"/>
          <p:cNvSpPr txBox="1"/>
          <p:nvPr/>
        </p:nvSpPr>
        <p:spPr>
          <a:xfrm>
            <a:off x="3299115" y="3191240"/>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2325" name="Google Shape;2325;p13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108</a:t>
            </a:fld>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sp>
        <p:nvSpPr>
          <p:cNvPr id="2330" name="Google Shape;2330;p13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a:t>Output representation: Characters</a:t>
            </a:r>
            <a:endParaRPr/>
          </a:p>
          <a:p>
            <a:pPr marL="0" lvl="0" indent="0" algn="l" rtl="0">
              <a:spcBef>
                <a:spcPts val="1600"/>
              </a:spcBef>
              <a:spcAft>
                <a:spcPts val="0"/>
              </a:spcAft>
              <a:buNone/>
            </a:pPr>
            <a:endParaRPr/>
          </a:p>
        </p:txBody>
      </p:sp>
      <p:sp>
        <p:nvSpPr>
          <p:cNvPr id="2331" name="Google Shape;2331;p1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68300" algn="l" rtl="0">
              <a:lnSpc>
                <a:spcPct val="115000"/>
              </a:lnSpc>
              <a:spcBef>
                <a:spcPts val="0"/>
              </a:spcBef>
              <a:spcAft>
                <a:spcPts val="0"/>
              </a:spcAft>
              <a:buSzPts val="2200"/>
              <a:buChar char="●"/>
            </a:pPr>
            <a:r>
              <a:rPr lang="en" sz="2200"/>
              <a:t>Each sentence splits in characters with a special symbol for the empty space </a:t>
            </a:r>
            <a:endParaRPr sz="2200"/>
          </a:p>
          <a:p>
            <a:pPr marL="457200" lvl="0" indent="-368300" algn="l" rtl="0">
              <a:lnSpc>
                <a:spcPct val="150000"/>
              </a:lnSpc>
              <a:spcBef>
                <a:spcPts val="0"/>
              </a:spcBef>
              <a:spcAft>
                <a:spcPts val="0"/>
              </a:spcAft>
              <a:buSzPts val="2200"/>
              <a:buChar char="●"/>
            </a:pPr>
            <a:r>
              <a:rPr lang="en" sz="2200"/>
              <a:t>Training and test data are split </a:t>
            </a:r>
            <a:endParaRPr sz="2200"/>
          </a:p>
          <a:p>
            <a:pPr marL="457200" lvl="0" indent="-368300" algn="l" rtl="0">
              <a:lnSpc>
                <a:spcPct val="150000"/>
              </a:lnSpc>
              <a:spcBef>
                <a:spcPts val="0"/>
              </a:spcBef>
              <a:spcAft>
                <a:spcPts val="0"/>
              </a:spcAft>
              <a:buSzPts val="2200"/>
              <a:buChar char="●"/>
            </a:pPr>
            <a:r>
              <a:rPr lang="en" sz="2200"/>
              <a:t>After translation, characters converted into words</a:t>
            </a:r>
            <a:endParaRPr sz="2200"/>
          </a:p>
          <a:p>
            <a:pPr marL="457200" lvl="0" indent="0" algn="l" rtl="0">
              <a:lnSpc>
                <a:spcPct val="115000"/>
              </a:lnSpc>
              <a:spcBef>
                <a:spcPts val="1600"/>
              </a:spcBef>
              <a:spcAft>
                <a:spcPts val="1600"/>
              </a:spcAft>
              <a:buNone/>
            </a:pPr>
            <a:endParaRPr sz="2200"/>
          </a:p>
        </p:txBody>
      </p:sp>
      <p:sp>
        <p:nvSpPr>
          <p:cNvPr id="2332" name="Google Shape;2332;p138"/>
          <p:cNvSpPr/>
          <p:nvPr/>
        </p:nvSpPr>
        <p:spPr>
          <a:xfrm>
            <a:off x="2745275" y="2898150"/>
            <a:ext cx="3263400" cy="10767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138"/>
          <p:cNvSpPr txBox="1"/>
          <p:nvPr/>
        </p:nvSpPr>
        <p:spPr>
          <a:xfrm>
            <a:off x="3299115" y="3191240"/>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2334" name="Google Shape;2334;p138"/>
          <p:cNvSpPr/>
          <p:nvPr/>
        </p:nvSpPr>
        <p:spPr>
          <a:xfrm>
            <a:off x="4231625" y="4105325"/>
            <a:ext cx="173400" cy="393600"/>
          </a:xfrm>
          <a:prstGeom prst="downArrow">
            <a:avLst>
              <a:gd name="adj1" fmla="val 50000"/>
              <a:gd name="adj2" fmla="val 50000"/>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38"/>
          <p:cNvSpPr/>
          <p:nvPr/>
        </p:nvSpPr>
        <p:spPr>
          <a:xfrm>
            <a:off x="2379325" y="4591250"/>
            <a:ext cx="313800" cy="337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W</a:t>
            </a:r>
            <a:endParaRPr b="1"/>
          </a:p>
        </p:txBody>
      </p:sp>
      <p:sp>
        <p:nvSpPr>
          <p:cNvPr id="2336" name="Google Shape;2336;p138"/>
          <p:cNvSpPr/>
          <p:nvPr/>
        </p:nvSpPr>
        <p:spPr>
          <a:xfrm>
            <a:off x="3020505" y="4591250"/>
            <a:ext cx="313800" cy="337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h</a:t>
            </a:r>
            <a:endParaRPr b="1"/>
          </a:p>
        </p:txBody>
      </p:sp>
      <p:sp>
        <p:nvSpPr>
          <p:cNvPr id="2337" name="Google Shape;2337;p138"/>
          <p:cNvSpPr/>
          <p:nvPr/>
        </p:nvSpPr>
        <p:spPr>
          <a:xfrm>
            <a:off x="3661685" y="4591250"/>
            <a:ext cx="313800" cy="337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a</a:t>
            </a:r>
            <a:endParaRPr b="1"/>
          </a:p>
        </p:txBody>
      </p:sp>
      <p:sp>
        <p:nvSpPr>
          <p:cNvPr id="2338" name="Google Shape;2338;p138"/>
          <p:cNvSpPr/>
          <p:nvPr/>
        </p:nvSpPr>
        <p:spPr>
          <a:xfrm>
            <a:off x="4302865" y="4591250"/>
            <a:ext cx="313800" cy="337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t</a:t>
            </a:r>
            <a:endParaRPr b="1"/>
          </a:p>
        </p:txBody>
      </p:sp>
      <p:sp>
        <p:nvSpPr>
          <p:cNvPr id="2339" name="Google Shape;2339;p138"/>
          <p:cNvSpPr/>
          <p:nvPr/>
        </p:nvSpPr>
        <p:spPr>
          <a:xfrm>
            <a:off x="4944045" y="4591250"/>
            <a:ext cx="956700" cy="337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&lt;space&gt;</a:t>
            </a:r>
            <a:endParaRPr b="1"/>
          </a:p>
        </p:txBody>
      </p:sp>
      <p:sp>
        <p:nvSpPr>
          <p:cNvPr id="2340" name="Google Shape;2340;p138"/>
          <p:cNvSpPr/>
          <p:nvPr/>
        </p:nvSpPr>
        <p:spPr>
          <a:xfrm>
            <a:off x="6228125" y="4591250"/>
            <a:ext cx="313800" cy="337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a</a:t>
            </a:r>
            <a:endParaRPr b="1"/>
          </a:p>
        </p:txBody>
      </p:sp>
      <p:sp>
        <p:nvSpPr>
          <p:cNvPr id="2341" name="Google Shape;2341;p13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109</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Speech Translation - a Multi-faceted Problem</a:t>
            </a:r>
            <a:endParaRPr/>
          </a:p>
        </p:txBody>
      </p:sp>
      <p:pic>
        <p:nvPicPr>
          <p:cNvPr id="268" name="Google Shape;268;p38"/>
          <p:cNvPicPr preferRelativeResize="0"/>
          <p:nvPr/>
        </p:nvPicPr>
        <p:blipFill rotWithShape="1">
          <a:blip r:embed="rId3">
            <a:alphaModFix/>
          </a:blip>
          <a:srcRect l="29372" r="19907"/>
          <a:stretch/>
        </p:blipFill>
        <p:spPr>
          <a:xfrm>
            <a:off x="762174" y="1317200"/>
            <a:ext cx="2388926" cy="3156979"/>
          </a:xfrm>
          <a:prstGeom prst="rect">
            <a:avLst/>
          </a:prstGeom>
          <a:noFill/>
          <a:ln>
            <a:noFill/>
          </a:ln>
        </p:spPr>
      </p:pic>
      <p:grpSp>
        <p:nvGrpSpPr>
          <p:cNvPr id="269" name="Google Shape;269;p38"/>
          <p:cNvGrpSpPr/>
          <p:nvPr/>
        </p:nvGrpSpPr>
        <p:grpSpPr>
          <a:xfrm>
            <a:off x="6125249" y="1317200"/>
            <a:ext cx="2388926" cy="3156979"/>
            <a:chOff x="6125249" y="1462763"/>
            <a:chExt cx="2388926" cy="3156979"/>
          </a:xfrm>
        </p:grpSpPr>
        <p:pic>
          <p:nvPicPr>
            <p:cNvPr id="270" name="Google Shape;270;p38"/>
            <p:cNvPicPr preferRelativeResize="0"/>
            <p:nvPr/>
          </p:nvPicPr>
          <p:blipFill rotWithShape="1">
            <a:blip r:embed="rId3">
              <a:alphaModFix/>
            </a:blip>
            <a:srcRect l="29372" r="19907"/>
            <a:stretch/>
          </p:blipFill>
          <p:spPr>
            <a:xfrm flipH="1">
              <a:off x="6125249" y="1462763"/>
              <a:ext cx="2388926" cy="3156979"/>
            </a:xfrm>
            <a:prstGeom prst="rect">
              <a:avLst/>
            </a:prstGeom>
            <a:noFill/>
            <a:ln>
              <a:noFill/>
            </a:ln>
          </p:spPr>
        </p:pic>
        <p:pic>
          <p:nvPicPr>
            <p:cNvPr id="271" name="Google Shape;271;p38"/>
            <p:cNvPicPr preferRelativeResize="0"/>
            <p:nvPr/>
          </p:nvPicPr>
          <p:blipFill>
            <a:blip r:embed="rId4">
              <a:alphaModFix/>
            </a:blip>
            <a:stretch>
              <a:fillRect/>
            </a:stretch>
          </p:blipFill>
          <p:spPr>
            <a:xfrm rot="5400000" flipH="1">
              <a:off x="6293522" y="2806500"/>
              <a:ext cx="292425" cy="275125"/>
            </a:xfrm>
            <a:prstGeom prst="rect">
              <a:avLst/>
            </a:prstGeom>
            <a:noFill/>
            <a:ln>
              <a:noFill/>
            </a:ln>
          </p:spPr>
        </p:pic>
        <p:pic>
          <p:nvPicPr>
            <p:cNvPr id="272" name="Google Shape;272;p38"/>
            <p:cNvPicPr preferRelativeResize="0"/>
            <p:nvPr/>
          </p:nvPicPr>
          <p:blipFill>
            <a:blip r:embed="rId4">
              <a:alphaModFix/>
            </a:blip>
            <a:stretch>
              <a:fillRect/>
            </a:stretch>
          </p:blipFill>
          <p:spPr>
            <a:xfrm rot="-979253" flipH="1">
              <a:off x="7786147" y="2261075"/>
              <a:ext cx="292425" cy="275125"/>
            </a:xfrm>
            <a:prstGeom prst="rect">
              <a:avLst/>
            </a:prstGeom>
            <a:noFill/>
            <a:ln>
              <a:noFill/>
            </a:ln>
          </p:spPr>
        </p:pic>
        <p:pic>
          <p:nvPicPr>
            <p:cNvPr id="273" name="Google Shape;273;p38"/>
            <p:cNvPicPr preferRelativeResize="0"/>
            <p:nvPr/>
          </p:nvPicPr>
          <p:blipFill>
            <a:blip r:embed="rId4">
              <a:alphaModFix/>
            </a:blip>
            <a:stretch>
              <a:fillRect/>
            </a:stretch>
          </p:blipFill>
          <p:spPr>
            <a:xfrm rot="1272500" flipH="1">
              <a:off x="6472822" y="1978175"/>
              <a:ext cx="292425" cy="275125"/>
            </a:xfrm>
            <a:prstGeom prst="rect">
              <a:avLst/>
            </a:prstGeom>
            <a:noFill/>
            <a:ln>
              <a:noFill/>
            </a:ln>
          </p:spPr>
        </p:pic>
        <p:pic>
          <p:nvPicPr>
            <p:cNvPr id="274" name="Google Shape;274;p38"/>
            <p:cNvPicPr preferRelativeResize="0"/>
            <p:nvPr/>
          </p:nvPicPr>
          <p:blipFill>
            <a:blip r:embed="rId4">
              <a:alphaModFix/>
            </a:blip>
            <a:stretch>
              <a:fillRect/>
            </a:stretch>
          </p:blipFill>
          <p:spPr>
            <a:xfrm rot="-3299581" flipH="1">
              <a:off x="7319997" y="1738475"/>
              <a:ext cx="292425" cy="275125"/>
            </a:xfrm>
            <a:prstGeom prst="rect">
              <a:avLst/>
            </a:prstGeom>
            <a:noFill/>
            <a:ln>
              <a:noFill/>
            </a:ln>
          </p:spPr>
        </p:pic>
        <p:pic>
          <p:nvPicPr>
            <p:cNvPr id="275" name="Google Shape;275;p38"/>
            <p:cNvPicPr preferRelativeResize="0"/>
            <p:nvPr/>
          </p:nvPicPr>
          <p:blipFill>
            <a:blip r:embed="rId4">
              <a:alphaModFix/>
            </a:blip>
            <a:stretch>
              <a:fillRect/>
            </a:stretch>
          </p:blipFill>
          <p:spPr>
            <a:xfrm rot="-2700000" flipH="1">
              <a:off x="6293522" y="3368300"/>
              <a:ext cx="292425" cy="275125"/>
            </a:xfrm>
            <a:prstGeom prst="rect">
              <a:avLst/>
            </a:prstGeom>
            <a:noFill/>
            <a:ln>
              <a:noFill/>
            </a:ln>
          </p:spPr>
        </p:pic>
        <p:pic>
          <p:nvPicPr>
            <p:cNvPr id="276" name="Google Shape;276;p38"/>
            <p:cNvPicPr preferRelativeResize="0"/>
            <p:nvPr/>
          </p:nvPicPr>
          <p:blipFill>
            <a:blip r:embed="rId4">
              <a:alphaModFix/>
            </a:blip>
            <a:stretch>
              <a:fillRect/>
            </a:stretch>
          </p:blipFill>
          <p:spPr>
            <a:xfrm rot="-8265765" flipH="1">
              <a:off x="7925097" y="2806500"/>
              <a:ext cx="292425" cy="275125"/>
            </a:xfrm>
            <a:prstGeom prst="rect">
              <a:avLst/>
            </a:prstGeom>
            <a:noFill/>
            <a:ln>
              <a:noFill/>
            </a:ln>
          </p:spPr>
        </p:pic>
      </p:grpSp>
      <p:sp>
        <p:nvSpPr>
          <p:cNvPr id="277" name="Google Shape;277;p38"/>
          <p:cNvSpPr/>
          <p:nvPr/>
        </p:nvSpPr>
        <p:spPr>
          <a:xfrm>
            <a:off x="3287270" y="1591948"/>
            <a:ext cx="2701800" cy="1984200"/>
          </a:xfrm>
          <a:prstGeom prst="rightArrow">
            <a:avLst>
              <a:gd name="adj1" fmla="val 50000"/>
              <a:gd name="adj2" fmla="val 50000"/>
            </a:avLst>
          </a:prstGeom>
          <a:solidFill>
            <a:srgbClr val="F6B26B"/>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chemeClr val="dk2"/>
                </a:solidFill>
              </a:rPr>
              <a:t>difficulty</a:t>
            </a:r>
            <a:endParaRPr sz="2600">
              <a:solidFill>
                <a:schemeClr val="dk2"/>
              </a:solidFill>
            </a:endParaRPr>
          </a:p>
        </p:txBody>
      </p:sp>
      <p:sp>
        <p:nvSpPr>
          <p:cNvPr id="278" name="Google Shape;278;p3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345"/>
        <p:cNvGrpSpPr/>
        <p:nvPr/>
      </p:nvGrpSpPr>
      <p:grpSpPr>
        <a:xfrm>
          <a:off x="0" y="0"/>
          <a:ext cx="0" cy="0"/>
          <a:chOff x="0" y="0"/>
          <a:chExt cx="0" cy="0"/>
        </a:xfrm>
      </p:grpSpPr>
      <p:pic>
        <p:nvPicPr>
          <p:cNvPr id="2346" name="Google Shape;2346;p139" title="Points scored"/>
          <p:cNvPicPr preferRelativeResize="0"/>
          <p:nvPr/>
        </p:nvPicPr>
        <p:blipFill>
          <a:blip r:embed="rId3">
            <a:alphaModFix/>
          </a:blip>
          <a:stretch>
            <a:fillRect/>
          </a:stretch>
        </p:blipFill>
        <p:spPr>
          <a:xfrm>
            <a:off x="1125025" y="769200"/>
            <a:ext cx="6590226" cy="3586199"/>
          </a:xfrm>
          <a:prstGeom prst="rect">
            <a:avLst/>
          </a:prstGeom>
          <a:noFill/>
          <a:ln>
            <a:noFill/>
          </a:ln>
        </p:spPr>
      </p:pic>
      <p:sp>
        <p:nvSpPr>
          <p:cNvPr id="2347" name="Google Shape;2347;p139"/>
          <p:cNvSpPr txBox="1"/>
          <p:nvPr/>
        </p:nvSpPr>
        <p:spPr>
          <a:xfrm rot="-5400000">
            <a:off x="706375" y="2092725"/>
            <a:ext cx="104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Source Sans Pro"/>
                <a:ea typeface="Source Sans Pro"/>
                <a:cs typeface="Source Sans Pro"/>
                <a:sym typeface="Source Sans Pro"/>
              </a:rPr>
              <a:t>BLEU</a:t>
            </a:r>
            <a:endParaRPr b="1">
              <a:latin typeface="Source Sans Pro"/>
              <a:ea typeface="Source Sans Pro"/>
              <a:cs typeface="Source Sans Pro"/>
              <a:sym typeface="Source Sans Pro"/>
            </a:endParaRPr>
          </a:p>
        </p:txBody>
      </p:sp>
      <p:sp>
        <p:nvSpPr>
          <p:cNvPr id="2348" name="Google Shape;2348;p13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Translation performance </a:t>
            </a:r>
            <a:r>
              <a:rPr lang="en" sz="1800"/>
              <a:t>(Di Gangi et al., 2020) </a:t>
            </a:r>
            <a:endParaRPr sz="1800"/>
          </a:p>
        </p:txBody>
      </p:sp>
      <p:sp>
        <p:nvSpPr>
          <p:cNvPr id="2349" name="Google Shape;2349;p139"/>
          <p:cNvSpPr txBox="1">
            <a:spLocks noGrp="1"/>
          </p:cNvSpPr>
          <p:nvPr>
            <p:ph type="body" idx="1"/>
          </p:nvPr>
        </p:nvSpPr>
        <p:spPr>
          <a:xfrm>
            <a:off x="979900" y="4455125"/>
            <a:ext cx="7109400" cy="551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1600"/>
              </a:spcAft>
              <a:buNone/>
            </a:pPr>
            <a:r>
              <a:rPr lang="en" sz="2800" b="1">
                <a:solidFill>
                  <a:schemeClr val="dk1"/>
                </a:solidFill>
                <a:latin typeface="Caveat"/>
                <a:ea typeface="Caveat"/>
                <a:cs typeface="Caveat"/>
                <a:sym typeface="Caveat"/>
              </a:rPr>
              <a:t>BPE outperforms Characters in all languages</a:t>
            </a:r>
            <a:endParaRPr sz="3000" b="1">
              <a:solidFill>
                <a:schemeClr val="dk1"/>
              </a:solidFill>
              <a:latin typeface="Caveat"/>
              <a:ea typeface="Caveat"/>
              <a:cs typeface="Caveat"/>
              <a:sym typeface="Caveat"/>
            </a:endParaRPr>
          </a:p>
        </p:txBody>
      </p:sp>
      <p:sp>
        <p:nvSpPr>
          <p:cNvPr id="2350" name="Google Shape;2350;p13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110</a:t>
            </a:fld>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354"/>
        <p:cNvGrpSpPr/>
        <p:nvPr/>
      </p:nvGrpSpPr>
      <p:grpSpPr>
        <a:xfrm>
          <a:off x="0" y="0"/>
          <a:ext cx="0" cy="0"/>
          <a:chOff x="0" y="0"/>
          <a:chExt cx="0" cy="0"/>
        </a:xfrm>
      </p:grpSpPr>
      <p:pic>
        <p:nvPicPr>
          <p:cNvPr id="2355" name="Google Shape;2355;p140"/>
          <p:cNvPicPr preferRelativeResize="0"/>
          <p:nvPr/>
        </p:nvPicPr>
        <p:blipFill>
          <a:blip r:embed="rId3">
            <a:alphaModFix/>
          </a:blip>
          <a:stretch>
            <a:fillRect/>
          </a:stretch>
        </p:blipFill>
        <p:spPr>
          <a:xfrm>
            <a:off x="1437098" y="924000"/>
            <a:ext cx="6187926" cy="3447030"/>
          </a:xfrm>
          <a:prstGeom prst="rect">
            <a:avLst/>
          </a:prstGeom>
          <a:noFill/>
          <a:ln>
            <a:noFill/>
          </a:ln>
        </p:spPr>
      </p:pic>
      <p:sp>
        <p:nvSpPr>
          <p:cNvPr id="2356" name="Google Shape;2356;p140"/>
          <p:cNvSpPr txBox="1"/>
          <p:nvPr/>
        </p:nvSpPr>
        <p:spPr>
          <a:xfrm rot="-5400000">
            <a:off x="835225" y="2297775"/>
            <a:ext cx="124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Source Sans Pro"/>
                <a:ea typeface="Source Sans Pro"/>
                <a:cs typeface="Source Sans Pro"/>
                <a:sym typeface="Source Sans Pro"/>
              </a:rPr>
              <a:t>#Ref / #SLT</a:t>
            </a:r>
            <a:endParaRPr b="1">
              <a:latin typeface="Source Sans Pro"/>
              <a:ea typeface="Source Sans Pro"/>
              <a:cs typeface="Source Sans Pro"/>
              <a:sym typeface="Source Sans Pro"/>
            </a:endParaRPr>
          </a:p>
        </p:txBody>
      </p:sp>
      <p:sp>
        <p:nvSpPr>
          <p:cNvPr id="2357" name="Google Shape;2357;p14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Length comparison</a:t>
            </a:r>
            <a:endParaRPr/>
          </a:p>
        </p:txBody>
      </p:sp>
      <p:sp>
        <p:nvSpPr>
          <p:cNvPr id="2358" name="Google Shape;2358;p140"/>
          <p:cNvSpPr txBox="1">
            <a:spLocks noGrp="1"/>
          </p:cNvSpPr>
          <p:nvPr>
            <p:ph type="body" idx="1"/>
          </p:nvPr>
        </p:nvSpPr>
        <p:spPr>
          <a:xfrm>
            <a:off x="979900" y="4455125"/>
            <a:ext cx="7109400" cy="551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1600"/>
              </a:spcAft>
              <a:buNone/>
            </a:pPr>
            <a:r>
              <a:rPr lang="en" sz="2800" b="1">
                <a:solidFill>
                  <a:schemeClr val="dk1"/>
                </a:solidFill>
                <a:latin typeface="Caveat"/>
                <a:ea typeface="Caveat"/>
                <a:cs typeface="Caveat"/>
                <a:sym typeface="Caveat"/>
              </a:rPr>
              <a:t>BPE produces longer sentences</a:t>
            </a:r>
            <a:endParaRPr sz="3000" b="1">
              <a:solidFill>
                <a:schemeClr val="dk1"/>
              </a:solidFill>
              <a:latin typeface="Caveat"/>
              <a:ea typeface="Caveat"/>
              <a:cs typeface="Caveat"/>
              <a:sym typeface="Caveat"/>
            </a:endParaRPr>
          </a:p>
        </p:txBody>
      </p:sp>
      <p:sp>
        <p:nvSpPr>
          <p:cNvPr id="2359" name="Google Shape;2359;p14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111</a:t>
            </a:fld>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363"/>
        <p:cNvGrpSpPr/>
        <p:nvPr/>
      </p:nvGrpSpPr>
      <p:grpSpPr>
        <a:xfrm>
          <a:off x="0" y="0"/>
          <a:ext cx="0" cy="0"/>
          <a:chOff x="0" y="0"/>
          <a:chExt cx="0" cy="0"/>
        </a:xfrm>
      </p:grpSpPr>
      <p:pic>
        <p:nvPicPr>
          <p:cNvPr id="2364" name="Google Shape;2364;p141" title="Chart"/>
          <p:cNvPicPr preferRelativeResize="0"/>
          <p:nvPr/>
        </p:nvPicPr>
        <p:blipFill>
          <a:blip r:embed="rId3">
            <a:alphaModFix/>
          </a:blip>
          <a:stretch>
            <a:fillRect/>
          </a:stretch>
        </p:blipFill>
        <p:spPr>
          <a:xfrm>
            <a:off x="1484399" y="888300"/>
            <a:ext cx="5855151" cy="3620426"/>
          </a:xfrm>
          <a:prstGeom prst="rect">
            <a:avLst/>
          </a:prstGeom>
          <a:noFill/>
          <a:ln>
            <a:noFill/>
          </a:ln>
        </p:spPr>
      </p:pic>
      <p:sp>
        <p:nvSpPr>
          <p:cNvPr id="2365" name="Google Shape;2365;p141"/>
          <p:cNvSpPr txBox="1"/>
          <p:nvPr/>
        </p:nvSpPr>
        <p:spPr>
          <a:xfrm>
            <a:off x="2262900" y="992225"/>
            <a:ext cx="124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Source Sans Pro"/>
                <a:ea typeface="Source Sans Pro"/>
                <a:cs typeface="Source Sans Pro"/>
                <a:sym typeface="Source Sans Pro"/>
              </a:rPr>
              <a:t>En - Fr</a:t>
            </a:r>
            <a:endParaRPr b="1">
              <a:latin typeface="Source Sans Pro"/>
              <a:ea typeface="Source Sans Pro"/>
              <a:cs typeface="Source Sans Pro"/>
              <a:sym typeface="Source Sans Pro"/>
            </a:endParaRPr>
          </a:p>
        </p:txBody>
      </p:sp>
      <p:sp>
        <p:nvSpPr>
          <p:cNvPr id="2366" name="Google Shape;2366;p141"/>
          <p:cNvSpPr txBox="1">
            <a:spLocks noGrp="1"/>
          </p:cNvSpPr>
          <p:nvPr>
            <p:ph type="title"/>
          </p:nvPr>
        </p:nvSpPr>
        <p:spPr>
          <a:xfrm>
            <a:off x="311700" y="445025"/>
            <a:ext cx="89847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Translation quality by sent. length </a:t>
            </a:r>
            <a:endParaRPr/>
          </a:p>
        </p:txBody>
      </p:sp>
      <p:sp>
        <p:nvSpPr>
          <p:cNvPr id="2367" name="Google Shape;2367;p141"/>
          <p:cNvSpPr txBox="1">
            <a:spLocks noGrp="1"/>
          </p:cNvSpPr>
          <p:nvPr>
            <p:ph type="body" idx="1"/>
          </p:nvPr>
        </p:nvSpPr>
        <p:spPr>
          <a:xfrm>
            <a:off x="979900" y="4455125"/>
            <a:ext cx="7109400" cy="551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None/>
            </a:pPr>
            <a:r>
              <a:rPr lang="en" sz="2800" b="1">
                <a:solidFill>
                  <a:schemeClr val="dk1"/>
                </a:solidFill>
                <a:latin typeface="Caveat"/>
                <a:ea typeface="Caveat"/>
                <a:cs typeface="Caveat"/>
                <a:sym typeface="Caveat"/>
              </a:rPr>
              <a:t>BPE better on longer sentences</a:t>
            </a:r>
            <a:endParaRPr sz="2800" b="1">
              <a:solidFill>
                <a:schemeClr val="dk1"/>
              </a:solidFill>
              <a:latin typeface="Caveat"/>
              <a:ea typeface="Caveat"/>
              <a:cs typeface="Caveat"/>
              <a:sym typeface="Caveat"/>
            </a:endParaRPr>
          </a:p>
        </p:txBody>
      </p:sp>
      <p:sp>
        <p:nvSpPr>
          <p:cNvPr id="2368" name="Google Shape;2368;p14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112</a:t>
            </a:fld>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372"/>
        <p:cNvGrpSpPr/>
        <p:nvPr/>
      </p:nvGrpSpPr>
      <p:grpSpPr>
        <a:xfrm>
          <a:off x="0" y="0"/>
          <a:ext cx="0" cy="0"/>
          <a:chOff x="0" y="0"/>
          <a:chExt cx="0" cy="0"/>
        </a:xfrm>
      </p:grpSpPr>
      <p:pic>
        <p:nvPicPr>
          <p:cNvPr id="2373" name="Google Shape;2373;p142" title="Points scored"/>
          <p:cNvPicPr preferRelativeResize="0"/>
          <p:nvPr/>
        </p:nvPicPr>
        <p:blipFill>
          <a:blip r:embed="rId3">
            <a:alphaModFix/>
          </a:blip>
          <a:stretch>
            <a:fillRect/>
          </a:stretch>
        </p:blipFill>
        <p:spPr>
          <a:xfrm>
            <a:off x="1589275" y="950325"/>
            <a:ext cx="5538426" cy="3424601"/>
          </a:xfrm>
          <a:prstGeom prst="rect">
            <a:avLst/>
          </a:prstGeom>
          <a:noFill/>
          <a:ln>
            <a:noFill/>
          </a:ln>
        </p:spPr>
      </p:pic>
      <p:sp>
        <p:nvSpPr>
          <p:cNvPr id="2374" name="Google Shape;2374;p142"/>
          <p:cNvSpPr txBox="1">
            <a:spLocks noGrp="1"/>
          </p:cNvSpPr>
          <p:nvPr>
            <p:ph type="title"/>
          </p:nvPr>
        </p:nvSpPr>
        <p:spPr>
          <a:xfrm>
            <a:off x="311700" y="445025"/>
            <a:ext cx="89847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Sentence Level Comparison </a:t>
            </a:r>
            <a:endParaRPr/>
          </a:p>
        </p:txBody>
      </p:sp>
      <p:sp>
        <p:nvSpPr>
          <p:cNvPr id="2375" name="Google Shape;2375;p142"/>
          <p:cNvSpPr txBox="1">
            <a:spLocks noGrp="1"/>
          </p:cNvSpPr>
          <p:nvPr>
            <p:ph type="body" idx="1"/>
          </p:nvPr>
        </p:nvSpPr>
        <p:spPr>
          <a:xfrm>
            <a:off x="979900" y="4455125"/>
            <a:ext cx="7109400" cy="551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None/>
            </a:pPr>
            <a:r>
              <a:rPr lang="en" sz="2800" b="1">
                <a:solidFill>
                  <a:schemeClr val="dk1"/>
                </a:solidFill>
                <a:latin typeface="Caveat"/>
                <a:ea typeface="Caveat"/>
                <a:cs typeface="Caveat"/>
                <a:sym typeface="Caveat"/>
              </a:rPr>
              <a:t>Chars better on lower quality translations</a:t>
            </a:r>
            <a:endParaRPr sz="2800" b="1">
              <a:solidFill>
                <a:schemeClr val="dk1"/>
              </a:solidFill>
              <a:latin typeface="Caveat"/>
              <a:ea typeface="Caveat"/>
              <a:cs typeface="Caveat"/>
              <a:sym typeface="Caveat"/>
            </a:endParaRPr>
          </a:p>
        </p:txBody>
      </p:sp>
      <p:sp>
        <p:nvSpPr>
          <p:cNvPr id="2376" name="Google Shape;2376;p14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113</a:t>
            </a:fld>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380"/>
        <p:cNvGrpSpPr/>
        <p:nvPr/>
      </p:nvGrpSpPr>
      <p:grpSpPr>
        <a:xfrm>
          <a:off x="0" y="0"/>
          <a:ext cx="0" cy="0"/>
          <a:chOff x="0" y="0"/>
          <a:chExt cx="0" cy="0"/>
        </a:xfrm>
      </p:grpSpPr>
      <p:sp>
        <p:nvSpPr>
          <p:cNvPr id="2381" name="Google Shape;2381;p143"/>
          <p:cNvSpPr txBox="1">
            <a:spLocks noGrp="1"/>
          </p:cNvSpPr>
          <p:nvPr>
            <p:ph type="title"/>
          </p:nvPr>
        </p:nvSpPr>
        <p:spPr>
          <a:xfrm>
            <a:off x="265500" y="1678650"/>
            <a:ext cx="4045200" cy="17862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2"/>
              </a:buClr>
              <a:buSzPts val="1100"/>
              <a:buFont typeface="Arial"/>
              <a:buNone/>
            </a:pPr>
            <a:r>
              <a:rPr lang="en" sz="3600" b="0">
                <a:solidFill>
                  <a:srgbClr val="434343"/>
                </a:solidFill>
                <a:latin typeface="Caveat"/>
                <a:ea typeface="Caveat"/>
                <a:cs typeface="Caveat"/>
                <a:sym typeface="Caveat"/>
              </a:rPr>
              <a:t>   Sec 3:</a:t>
            </a:r>
            <a:endParaRPr/>
          </a:p>
          <a:p>
            <a:pPr marL="0" lvl="0" indent="0" algn="ctr" rtl="0">
              <a:spcBef>
                <a:spcPts val="0"/>
              </a:spcBef>
              <a:spcAft>
                <a:spcPts val="0"/>
              </a:spcAft>
              <a:buNone/>
            </a:pPr>
            <a:r>
              <a:rPr lang="en"/>
              <a:t>Leveraging </a:t>
            </a:r>
            <a:br>
              <a:rPr lang="en"/>
            </a:br>
            <a:r>
              <a:rPr lang="en"/>
              <a:t>Data Sources</a:t>
            </a:r>
            <a:endParaRPr/>
          </a:p>
        </p:txBody>
      </p:sp>
      <p:sp>
        <p:nvSpPr>
          <p:cNvPr id="2382" name="Google Shape;2382;p143"/>
          <p:cNvSpPr txBox="1">
            <a:spLocks noGrp="1"/>
          </p:cNvSpPr>
          <p:nvPr>
            <p:ph type="body" idx="2"/>
          </p:nvPr>
        </p:nvSpPr>
        <p:spPr>
          <a:xfrm>
            <a:off x="4939500" y="1202350"/>
            <a:ext cx="3837000" cy="321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t>Available data</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Techniques</a:t>
            </a:r>
            <a:endParaRPr b="1"/>
          </a:p>
          <a:p>
            <a:pPr marL="0" lvl="0" indent="0" algn="l" rtl="0">
              <a:spcBef>
                <a:spcPts val="0"/>
              </a:spcBef>
              <a:spcAft>
                <a:spcPts val="0"/>
              </a:spcAft>
              <a:buNone/>
            </a:pPr>
            <a:r>
              <a:rPr lang="en" b="1"/>
              <a:t>	</a:t>
            </a:r>
            <a:r>
              <a:rPr lang="en"/>
              <a:t>Multi-task learning</a:t>
            </a:r>
            <a:endParaRPr/>
          </a:p>
          <a:p>
            <a:pPr marL="0" lvl="0" indent="0" algn="l" rtl="0">
              <a:spcBef>
                <a:spcPts val="0"/>
              </a:spcBef>
              <a:spcAft>
                <a:spcPts val="0"/>
              </a:spcAft>
              <a:buNone/>
            </a:pPr>
            <a:r>
              <a:rPr lang="en"/>
              <a:t>	Transfer learning and pretraining</a:t>
            </a:r>
            <a:br>
              <a:rPr lang="en"/>
            </a:br>
            <a:r>
              <a:rPr lang="en"/>
              <a:t>	Knowledge distillation</a:t>
            </a:r>
            <a:br>
              <a:rPr lang="en"/>
            </a:br>
            <a:endParaRPr/>
          </a:p>
          <a:p>
            <a:pPr marL="0" lvl="0" indent="0" algn="l" rtl="0">
              <a:spcBef>
                <a:spcPts val="0"/>
              </a:spcBef>
              <a:spcAft>
                <a:spcPts val="0"/>
              </a:spcAft>
              <a:buNone/>
            </a:pPr>
            <a:r>
              <a:rPr lang="en" b="1"/>
              <a:t>Alternate data representations</a:t>
            </a:r>
            <a:endParaRPr b="1"/>
          </a:p>
          <a:p>
            <a:pPr marL="0" lvl="0" indent="0" algn="l" rtl="0">
              <a:spcBef>
                <a:spcPts val="0"/>
              </a:spcBef>
              <a:spcAft>
                <a:spcPts val="1600"/>
              </a:spcAft>
              <a:buNone/>
            </a:pPr>
            <a:endParaRPr sz="1500"/>
          </a:p>
        </p:txBody>
      </p:sp>
      <p:sp>
        <p:nvSpPr>
          <p:cNvPr id="2383" name="Google Shape;2383;p14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114</a:t>
            </a:fld>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387"/>
        <p:cNvGrpSpPr/>
        <p:nvPr/>
      </p:nvGrpSpPr>
      <p:grpSpPr>
        <a:xfrm>
          <a:off x="0" y="0"/>
          <a:ext cx="0" cy="0"/>
          <a:chOff x="0" y="0"/>
          <a:chExt cx="0" cy="0"/>
        </a:xfrm>
      </p:grpSpPr>
      <p:sp>
        <p:nvSpPr>
          <p:cNvPr id="2388" name="Google Shape;2388;p144"/>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600" b="0">
                <a:solidFill>
                  <a:srgbClr val="CFE2F3"/>
                </a:solidFill>
                <a:latin typeface="Caveat"/>
                <a:ea typeface="Caveat"/>
                <a:cs typeface="Caveat"/>
                <a:sym typeface="Caveat"/>
              </a:rPr>
              <a:t>Sec 3.1</a:t>
            </a:r>
            <a:endParaRPr sz="3600" b="0">
              <a:solidFill>
                <a:srgbClr val="CFE2F3"/>
              </a:solidFill>
              <a:latin typeface="Source Sans Pro"/>
              <a:ea typeface="Source Sans Pro"/>
              <a:cs typeface="Source Sans Pro"/>
              <a:sym typeface="Source Sans Pro"/>
            </a:endParaRPr>
          </a:p>
          <a:p>
            <a:pPr marL="0" lvl="0" indent="0" algn="l" rtl="0">
              <a:spcBef>
                <a:spcPts val="0"/>
              </a:spcBef>
              <a:spcAft>
                <a:spcPts val="0"/>
              </a:spcAft>
              <a:buNone/>
            </a:pPr>
            <a:r>
              <a:rPr lang="en"/>
              <a:t>Available Data</a:t>
            </a:r>
            <a:endParaRPr/>
          </a:p>
        </p:txBody>
      </p:sp>
      <p:sp>
        <p:nvSpPr>
          <p:cNvPr id="2389" name="Google Shape;2389;p14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115</a:t>
            </a:fld>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393"/>
        <p:cNvGrpSpPr/>
        <p:nvPr/>
      </p:nvGrpSpPr>
      <p:grpSpPr>
        <a:xfrm>
          <a:off x="0" y="0"/>
          <a:ext cx="0" cy="0"/>
          <a:chOff x="0" y="0"/>
          <a:chExt cx="0" cy="0"/>
        </a:xfrm>
      </p:grpSpPr>
      <p:grpSp>
        <p:nvGrpSpPr>
          <p:cNvPr id="2394" name="Google Shape;2394;p145"/>
          <p:cNvGrpSpPr/>
          <p:nvPr/>
        </p:nvGrpSpPr>
        <p:grpSpPr>
          <a:xfrm>
            <a:off x="844924" y="1042107"/>
            <a:ext cx="4117480" cy="3424170"/>
            <a:chOff x="1530724" y="1423167"/>
            <a:chExt cx="4117480" cy="3802521"/>
          </a:xfrm>
        </p:grpSpPr>
        <p:grpSp>
          <p:nvGrpSpPr>
            <p:cNvPr id="2395" name="Google Shape;2395;p145"/>
            <p:cNvGrpSpPr/>
            <p:nvPr/>
          </p:nvGrpSpPr>
          <p:grpSpPr>
            <a:xfrm>
              <a:off x="1530724" y="1423167"/>
              <a:ext cx="3854959" cy="3417846"/>
              <a:chOff x="1225924" y="1423167"/>
              <a:chExt cx="3854959" cy="3417846"/>
            </a:xfrm>
          </p:grpSpPr>
          <p:sp>
            <p:nvSpPr>
              <p:cNvPr id="2396" name="Google Shape;2396;p145"/>
              <p:cNvSpPr/>
              <p:nvPr/>
            </p:nvSpPr>
            <p:spPr>
              <a:xfrm>
                <a:off x="1225924" y="1423167"/>
                <a:ext cx="3837600" cy="3396300"/>
              </a:xfrm>
              <a:prstGeom prst="triangle">
                <a:avLst>
                  <a:gd name="adj" fmla="val 50000"/>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7" name="Google Shape;2397;p145"/>
              <p:cNvGrpSpPr/>
              <p:nvPr/>
            </p:nvGrpSpPr>
            <p:grpSpPr>
              <a:xfrm>
                <a:off x="2468025" y="1434001"/>
                <a:ext cx="2612859" cy="3407011"/>
                <a:chOff x="2468025" y="1434001"/>
                <a:chExt cx="2612859" cy="3407011"/>
              </a:xfrm>
            </p:grpSpPr>
            <p:sp>
              <p:nvSpPr>
                <p:cNvPr id="2398" name="Google Shape;2398;p145"/>
                <p:cNvSpPr/>
                <p:nvPr/>
              </p:nvSpPr>
              <p:spPr>
                <a:xfrm>
                  <a:off x="2658510" y="1434001"/>
                  <a:ext cx="1015840" cy="1481775"/>
                </a:xfrm>
                <a:custGeom>
                  <a:avLst/>
                  <a:gdLst/>
                  <a:ahLst/>
                  <a:cxnLst/>
                  <a:rect l="l" t="t" r="r" b="b"/>
                  <a:pathLst>
                    <a:path w="52444" h="61408" extrusionOk="0">
                      <a:moveTo>
                        <a:pt x="10758" y="29583"/>
                      </a:moveTo>
                      <a:lnTo>
                        <a:pt x="15688" y="61408"/>
                      </a:lnTo>
                      <a:lnTo>
                        <a:pt x="21964" y="48857"/>
                      </a:lnTo>
                      <a:lnTo>
                        <a:pt x="29584" y="56477"/>
                      </a:lnTo>
                      <a:lnTo>
                        <a:pt x="39893" y="41685"/>
                      </a:lnTo>
                      <a:lnTo>
                        <a:pt x="49306" y="49754"/>
                      </a:lnTo>
                      <a:lnTo>
                        <a:pt x="52444" y="38100"/>
                      </a:lnTo>
                      <a:lnTo>
                        <a:pt x="25549" y="0"/>
                      </a:lnTo>
                      <a:lnTo>
                        <a:pt x="0" y="34514"/>
                      </a:lnTo>
                      <a:close/>
                    </a:path>
                  </a:pathLst>
                </a:custGeom>
                <a:solidFill>
                  <a:srgbClr val="D9D9D9"/>
                </a:solidFill>
                <a:ln w="9525" cap="flat" cmpd="sng">
                  <a:solidFill>
                    <a:schemeClr val="dk2"/>
                  </a:solidFill>
                  <a:prstDash val="solid"/>
                  <a:round/>
                  <a:headEnd type="none" w="med" len="med"/>
                  <a:tailEnd type="none" w="med" len="med"/>
                </a:ln>
              </p:spPr>
            </p:sp>
            <p:sp>
              <p:nvSpPr>
                <p:cNvPr id="2399" name="Google Shape;2399;p145"/>
                <p:cNvSpPr/>
                <p:nvPr/>
              </p:nvSpPr>
              <p:spPr>
                <a:xfrm>
                  <a:off x="2788754" y="3716144"/>
                  <a:ext cx="2292130" cy="1124868"/>
                </a:xfrm>
                <a:custGeom>
                  <a:avLst/>
                  <a:gdLst/>
                  <a:ahLst/>
                  <a:cxnLst/>
                  <a:rect l="l" t="t" r="r" b="b"/>
                  <a:pathLst>
                    <a:path w="118334" h="46617" extrusionOk="0">
                      <a:moveTo>
                        <a:pt x="0" y="45720"/>
                      </a:moveTo>
                      <a:lnTo>
                        <a:pt x="28238" y="29584"/>
                      </a:lnTo>
                      <a:lnTo>
                        <a:pt x="33617" y="36307"/>
                      </a:lnTo>
                      <a:lnTo>
                        <a:pt x="48409" y="23308"/>
                      </a:lnTo>
                      <a:lnTo>
                        <a:pt x="55581" y="25550"/>
                      </a:lnTo>
                      <a:lnTo>
                        <a:pt x="72165" y="9413"/>
                      </a:lnTo>
                      <a:lnTo>
                        <a:pt x="76200" y="12103"/>
                      </a:lnTo>
                      <a:lnTo>
                        <a:pt x="85612" y="0"/>
                      </a:lnTo>
                      <a:lnTo>
                        <a:pt x="118334" y="46617"/>
                      </a:lnTo>
                      <a:close/>
                    </a:path>
                  </a:pathLst>
                </a:custGeom>
                <a:solidFill>
                  <a:srgbClr val="45818E"/>
                </a:solidFill>
                <a:ln w="9525" cap="flat" cmpd="sng">
                  <a:solidFill>
                    <a:schemeClr val="dk2"/>
                  </a:solidFill>
                  <a:prstDash val="solid"/>
                  <a:round/>
                  <a:headEnd type="none" w="med" len="med"/>
                  <a:tailEnd type="none" w="med" len="med"/>
                </a:ln>
              </p:spPr>
            </p:sp>
            <p:sp>
              <p:nvSpPr>
                <p:cNvPr id="2400" name="Google Shape;2400;p145"/>
                <p:cNvSpPr txBox="1"/>
                <p:nvPr/>
              </p:nvSpPr>
              <p:spPr>
                <a:xfrm>
                  <a:off x="2468025" y="2810350"/>
                  <a:ext cx="1501500" cy="119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b="1">
                      <a:latin typeface="Source Sans Pro"/>
                      <a:ea typeface="Source Sans Pro"/>
                      <a:cs typeface="Source Sans Pro"/>
                      <a:sym typeface="Source Sans Pro"/>
                    </a:rPr>
                    <a:t>ASR</a:t>
                  </a:r>
                  <a:endParaRPr sz="2900" b="1">
                    <a:latin typeface="Source Sans Pro"/>
                    <a:ea typeface="Source Sans Pro"/>
                    <a:cs typeface="Source Sans Pro"/>
                    <a:sym typeface="Source Sans Pro"/>
                  </a:endParaRPr>
                </a:p>
                <a:p>
                  <a:pPr marL="0" lvl="0" indent="0" algn="ctr" rtl="0">
                    <a:spcBef>
                      <a:spcPts val="0"/>
                    </a:spcBef>
                    <a:spcAft>
                      <a:spcPts val="0"/>
                    </a:spcAft>
                    <a:buNone/>
                  </a:pPr>
                  <a:endParaRPr sz="2900" b="1">
                    <a:latin typeface="Source Sans Pro"/>
                    <a:ea typeface="Source Sans Pro"/>
                    <a:cs typeface="Source Sans Pro"/>
                    <a:sym typeface="Source Sans Pro"/>
                  </a:endParaRPr>
                </a:p>
              </p:txBody>
            </p:sp>
          </p:grpSp>
        </p:grpSp>
        <p:sp>
          <p:nvSpPr>
            <p:cNvPr id="2401" name="Google Shape;2401;p145"/>
            <p:cNvSpPr txBox="1"/>
            <p:nvPr/>
          </p:nvSpPr>
          <p:spPr>
            <a:xfrm>
              <a:off x="3706604" y="4781388"/>
              <a:ext cx="1941600" cy="44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grpSp>
      <p:sp>
        <p:nvSpPr>
          <p:cNvPr id="2402" name="Google Shape;2402;p14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Available data</a:t>
            </a:r>
            <a:endParaRPr/>
          </a:p>
        </p:txBody>
      </p:sp>
      <p:sp>
        <p:nvSpPr>
          <p:cNvPr id="2403" name="Google Shape;2403;p145"/>
          <p:cNvSpPr/>
          <p:nvPr/>
        </p:nvSpPr>
        <p:spPr>
          <a:xfrm>
            <a:off x="289100" y="1423150"/>
            <a:ext cx="862920" cy="313848"/>
          </a:xfrm>
          <a:prstGeom prst="cloud">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145"/>
          <p:cNvSpPr/>
          <p:nvPr/>
        </p:nvSpPr>
        <p:spPr>
          <a:xfrm>
            <a:off x="1912925" y="1123563"/>
            <a:ext cx="862920" cy="313848"/>
          </a:xfrm>
          <a:prstGeom prst="cloud">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5" name="Google Shape;2405;p145"/>
          <p:cNvGrpSpPr/>
          <p:nvPr/>
        </p:nvGrpSpPr>
        <p:grpSpPr>
          <a:xfrm>
            <a:off x="-750800" y="1193370"/>
            <a:ext cx="3850475" cy="3272907"/>
            <a:chOff x="-65000" y="1591143"/>
            <a:chExt cx="3850475" cy="3634545"/>
          </a:xfrm>
        </p:grpSpPr>
        <p:grpSp>
          <p:nvGrpSpPr>
            <p:cNvPr id="2406" name="Google Shape;2406;p145"/>
            <p:cNvGrpSpPr/>
            <p:nvPr/>
          </p:nvGrpSpPr>
          <p:grpSpPr>
            <a:xfrm>
              <a:off x="-65000" y="1591143"/>
              <a:ext cx="3850475" cy="3249807"/>
              <a:chOff x="-369800" y="1591143"/>
              <a:chExt cx="3850475" cy="3249807"/>
            </a:xfrm>
          </p:grpSpPr>
          <p:sp>
            <p:nvSpPr>
              <p:cNvPr id="2407" name="Google Shape;2407;p145"/>
              <p:cNvSpPr/>
              <p:nvPr/>
            </p:nvSpPr>
            <p:spPr>
              <a:xfrm flipH="1">
                <a:off x="-356925" y="1591143"/>
                <a:ext cx="3837600" cy="3229200"/>
              </a:xfrm>
              <a:prstGeom prst="triangle">
                <a:avLst>
                  <a:gd name="adj" fmla="val 50000"/>
                </a:avLst>
              </a:prstGeom>
              <a:solidFill>
                <a:srgbClr val="76A5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145"/>
              <p:cNvSpPr/>
              <p:nvPr/>
            </p:nvSpPr>
            <p:spPr>
              <a:xfrm>
                <a:off x="930100" y="1602450"/>
                <a:ext cx="1367100" cy="1624850"/>
              </a:xfrm>
              <a:custGeom>
                <a:avLst/>
                <a:gdLst/>
                <a:ahLst/>
                <a:cxnLst/>
                <a:rect l="l" t="t" r="r" b="b"/>
                <a:pathLst>
                  <a:path w="54684" h="64994" extrusionOk="0">
                    <a:moveTo>
                      <a:pt x="0" y="42134"/>
                    </a:moveTo>
                    <a:lnTo>
                      <a:pt x="7171" y="58718"/>
                    </a:lnTo>
                    <a:lnTo>
                      <a:pt x="15240" y="33169"/>
                    </a:lnTo>
                    <a:lnTo>
                      <a:pt x="18825" y="39444"/>
                    </a:lnTo>
                    <a:lnTo>
                      <a:pt x="24204" y="46168"/>
                    </a:lnTo>
                    <a:lnTo>
                      <a:pt x="27790" y="41237"/>
                    </a:lnTo>
                    <a:lnTo>
                      <a:pt x="34962" y="53340"/>
                    </a:lnTo>
                    <a:lnTo>
                      <a:pt x="41685" y="64994"/>
                    </a:lnTo>
                    <a:lnTo>
                      <a:pt x="45271" y="58718"/>
                    </a:lnTo>
                    <a:lnTo>
                      <a:pt x="53340" y="64546"/>
                    </a:lnTo>
                    <a:lnTo>
                      <a:pt x="54684" y="47961"/>
                    </a:lnTo>
                    <a:lnTo>
                      <a:pt x="25101" y="0"/>
                    </a:lnTo>
                    <a:close/>
                  </a:path>
                </a:pathLst>
              </a:custGeom>
              <a:solidFill>
                <a:srgbClr val="D9D9D9"/>
              </a:solidFill>
              <a:ln w="9525" cap="flat" cmpd="sng">
                <a:solidFill>
                  <a:schemeClr val="dk2"/>
                </a:solidFill>
                <a:prstDash val="solid"/>
                <a:round/>
                <a:headEnd type="none" w="med" len="med"/>
                <a:tailEnd type="none" w="med" len="med"/>
              </a:ln>
            </p:spPr>
          </p:sp>
          <p:sp>
            <p:nvSpPr>
              <p:cNvPr id="2409" name="Google Shape;2409;p145"/>
              <p:cNvSpPr/>
              <p:nvPr/>
            </p:nvSpPr>
            <p:spPr>
              <a:xfrm>
                <a:off x="-369800" y="3877225"/>
                <a:ext cx="2980775" cy="963725"/>
              </a:xfrm>
              <a:custGeom>
                <a:avLst/>
                <a:gdLst/>
                <a:ahLst/>
                <a:cxnLst/>
                <a:rect l="l" t="t" r="r" b="b"/>
                <a:pathLst>
                  <a:path w="119231" h="38549" extrusionOk="0">
                    <a:moveTo>
                      <a:pt x="20171" y="5379"/>
                    </a:moveTo>
                    <a:lnTo>
                      <a:pt x="0" y="38100"/>
                    </a:lnTo>
                    <a:lnTo>
                      <a:pt x="119231" y="36756"/>
                    </a:lnTo>
                    <a:lnTo>
                      <a:pt x="94578" y="27791"/>
                    </a:lnTo>
                    <a:lnTo>
                      <a:pt x="85613" y="16585"/>
                    </a:lnTo>
                    <a:lnTo>
                      <a:pt x="48858" y="3586"/>
                    </a:lnTo>
                    <a:lnTo>
                      <a:pt x="24653" y="16137"/>
                    </a:lnTo>
                    <a:lnTo>
                      <a:pt x="22412" y="0"/>
                    </a:lnTo>
                    <a:lnTo>
                      <a:pt x="0" y="38549"/>
                    </a:lnTo>
                  </a:path>
                </a:pathLst>
              </a:custGeom>
              <a:solidFill>
                <a:srgbClr val="134F5C"/>
              </a:solidFill>
              <a:ln w="9525" cap="flat" cmpd="sng">
                <a:solidFill>
                  <a:schemeClr val="dk2"/>
                </a:solidFill>
                <a:prstDash val="solid"/>
                <a:round/>
                <a:headEnd type="none" w="med" len="med"/>
                <a:tailEnd type="none" w="med" len="med"/>
              </a:ln>
            </p:spPr>
          </p:sp>
        </p:grpSp>
        <p:sp>
          <p:nvSpPr>
            <p:cNvPr id="2410" name="Google Shape;2410;p145"/>
            <p:cNvSpPr txBox="1"/>
            <p:nvPr/>
          </p:nvSpPr>
          <p:spPr>
            <a:xfrm>
              <a:off x="1061338" y="3025600"/>
              <a:ext cx="1501500" cy="119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b="1">
                  <a:latin typeface="Source Sans Pro"/>
                  <a:ea typeface="Source Sans Pro"/>
                  <a:cs typeface="Source Sans Pro"/>
                  <a:sym typeface="Source Sans Pro"/>
                </a:rPr>
                <a:t>MT</a:t>
              </a:r>
              <a:endParaRPr sz="2900" b="1">
                <a:latin typeface="Source Sans Pro"/>
                <a:ea typeface="Source Sans Pro"/>
                <a:cs typeface="Source Sans Pro"/>
                <a:sym typeface="Source Sans Pro"/>
              </a:endParaRPr>
            </a:p>
            <a:p>
              <a:pPr marL="0" lvl="0" indent="0" algn="ctr" rtl="0">
                <a:spcBef>
                  <a:spcPts val="0"/>
                </a:spcBef>
                <a:spcAft>
                  <a:spcPts val="0"/>
                </a:spcAft>
                <a:buNone/>
              </a:pPr>
              <a:endParaRPr sz="2900" b="1">
                <a:latin typeface="Source Sans Pro"/>
                <a:ea typeface="Source Sans Pro"/>
                <a:cs typeface="Source Sans Pro"/>
                <a:sym typeface="Source Sans Pro"/>
              </a:endParaRPr>
            </a:p>
          </p:txBody>
        </p:sp>
        <p:sp>
          <p:nvSpPr>
            <p:cNvPr id="2411" name="Google Shape;2411;p145"/>
            <p:cNvSpPr txBox="1"/>
            <p:nvPr/>
          </p:nvSpPr>
          <p:spPr>
            <a:xfrm>
              <a:off x="402387" y="4781388"/>
              <a:ext cx="1086900" cy="44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grpSp>
      <p:sp>
        <p:nvSpPr>
          <p:cNvPr id="2412" name="Google Shape;2412;p145"/>
          <p:cNvSpPr txBox="1"/>
          <p:nvPr/>
        </p:nvSpPr>
        <p:spPr>
          <a:xfrm>
            <a:off x="6328774" y="4002750"/>
            <a:ext cx="265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grpSp>
        <p:nvGrpSpPr>
          <p:cNvPr id="2413" name="Google Shape;2413;p145"/>
          <p:cNvGrpSpPr/>
          <p:nvPr/>
        </p:nvGrpSpPr>
        <p:grpSpPr>
          <a:xfrm>
            <a:off x="7157169" y="3765155"/>
            <a:ext cx="997008" cy="313818"/>
            <a:chOff x="5082974" y="1497142"/>
            <a:chExt cx="3837600" cy="3396300"/>
          </a:xfrm>
        </p:grpSpPr>
        <p:sp>
          <p:nvSpPr>
            <p:cNvPr id="2414" name="Google Shape;2414;p145"/>
            <p:cNvSpPr/>
            <p:nvPr/>
          </p:nvSpPr>
          <p:spPr>
            <a:xfrm>
              <a:off x="5082974" y="1497142"/>
              <a:ext cx="3837600" cy="3396300"/>
            </a:xfrm>
            <a:prstGeom prst="triangle">
              <a:avLst>
                <a:gd name="adj" fmla="val 50342"/>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145"/>
            <p:cNvSpPr/>
            <p:nvPr/>
          </p:nvSpPr>
          <p:spPr>
            <a:xfrm>
              <a:off x="5356411" y="3438115"/>
              <a:ext cx="2835100" cy="1448060"/>
            </a:xfrm>
            <a:custGeom>
              <a:avLst/>
              <a:gdLst/>
              <a:ahLst/>
              <a:cxnLst/>
              <a:rect l="l" t="t" r="r" b="b"/>
              <a:pathLst>
                <a:path w="113404" h="17033" extrusionOk="0">
                  <a:moveTo>
                    <a:pt x="0" y="17033"/>
                  </a:moveTo>
                  <a:lnTo>
                    <a:pt x="39445" y="8964"/>
                  </a:lnTo>
                  <a:lnTo>
                    <a:pt x="52892" y="12998"/>
                  </a:lnTo>
                  <a:lnTo>
                    <a:pt x="69029" y="9413"/>
                  </a:lnTo>
                  <a:lnTo>
                    <a:pt x="79786" y="8068"/>
                  </a:lnTo>
                  <a:lnTo>
                    <a:pt x="82476" y="0"/>
                  </a:lnTo>
                  <a:lnTo>
                    <a:pt x="101302" y="13895"/>
                  </a:lnTo>
                  <a:lnTo>
                    <a:pt x="113404" y="16136"/>
                  </a:lnTo>
                </a:path>
              </a:pathLst>
            </a:custGeom>
            <a:solidFill>
              <a:srgbClr val="134F5C"/>
            </a:solidFill>
            <a:ln w="9525" cap="flat" cmpd="sng">
              <a:solidFill>
                <a:schemeClr val="dk2"/>
              </a:solidFill>
              <a:prstDash val="solid"/>
              <a:round/>
              <a:headEnd type="none" w="med" len="med"/>
              <a:tailEnd type="none" w="med" len="med"/>
            </a:ln>
          </p:spPr>
        </p:sp>
      </p:grpSp>
      <p:sp>
        <p:nvSpPr>
          <p:cNvPr id="2416" name="Google Shape;2416;p145"/>
          <p:cNvSpPr txBox="1"/>
          <p:nvPr/>
        </p:nvSpPr>
        <p:spPr>
          <a:xfrm>
            <a:off x="6904925" y="3153250"/>
            <a:ext cx="1501500" cy="62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900" b="1">
                <a:latin typeface="Source Sans Pro"/>
                <a:ea typeface="Source Sans Pro"/>
                <a:cs typeface="Source Sans Pro"/>
                <a:sym typeface="Source Sans Pro"/>
              </a:rPr>
              <a:t>ST</a:t>
            </a:r>
            <a:endParaRPr sz="2900" b="1">
              <a:latin typeface="Source Sans Pro"/>
              <a:ea typeface="Source Sans Pro"/>
              <a:cs typeface="Source Sans Pro"/>
              <a:sym typeface="Source Sans Pro"/>
            </a:endParaRPr>
          </a:p>
          <a:p>
            <a:pPr marL="0" lvl="0" indent="0" algn="ctr" rtl="0">
              <a:spcBef>
                <a:spcPts val="0"/>
              </a:spcBef>
              <a:spcAft>
                <a:spcPts val="0"/>
              </a:spcAft>
              <a:buNone/>
            </a:pPr>
            <a:endParaRPr sz="2900" b="1">
              <a:latin typeface="Source Sans Pro"/>
              <a:ea typeface="Source Sans Pro"/>
              <a:cs typeface="Source Sans Pro"/>
              <a:sym typeface="Source Sans Pro"/>
            </a:endParaRPr>
          </a:p>
        </p:txBody>
      </p:sp>
      <p:sp>
        <p:nvSpPr>
          <p:cNvPr id="2417" name="Google Shape;2417;p145"/>
          <p:cNvSpPr txBox="1"/>
          <p:nvPr/>
        </p:nvSpPr>
        <p:spPr>
          <a:xfrm>
            <a:off x="3249401" y="4087275"/>
            <a:ext cx="159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(audio, transcript)</a:t>
            </a:r>
            <a:endParaRPr>
              <a:latin typeface="Source Sans Pro"/>
              <a:ea typeface="Source Sans Pro"/>
              <a:cs typeface="Source Sans Pro"/>
              <a:sym typeface="Source Sans Pro"/>
            </a:endParaRPr>
          </a:p>
        </p:txBody>
      </p:sp>
      <p:sp>
        <p:nvSpPr>
          <p:cNvPr id="2418" name="Google Shape;2418;p145"/>
          <p:cNvSpPr txBox="1"/>
          <p:nvPr/>
        </p:nvSpPr>
        <p:spPr>
          <a:xfrm>
            <a:off x="21366" y="4087275"/>
            <a:ext cx="188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(text, translation)</a:t>
            </a:r>
            <a:endParaRPr>
              <a:latin typeface="Source Sans Pro"/>
              <a:ea typeface="Source Sans Pro"/>
              <a:cs typeface="Source Sans Pro"/>
              <a:sym typeface="Source Sans Pro"/>
            </a:endParaRPr>
          </a:p>
        </p:txBody>
      </p:sp>
      <p:sp>
        <p:nvSpPr>
          <p:cNvPr id="2419" name="Google Shape;2419;p145"/>
          <p:cNvSpPr txBox="1"/>
          <p:nvPr/>
        </p:nvSpPr>
        <p:spPr>
          <a:xfrm>
            <a:off x="6328774" y="4087269"/>
            <a:ext cx="265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(audio, </a:t>
            </a:r>
            <a:r>
              <a:rPr lang="en">
                <a:solidFill>
                  <a:srgbClr val="CCCCCC"/>
                </a:solidFill>
                <a:latin typeface="Source Sans Pro"/>
                <a:ea typeface="Source Sans Pro"/>
                <a:cs typeface="Source Sans Pro"/>
                <a:sym typeface="Source Sans Pro"/>
              </a:rPr>
              <a:t>transcript</a:t>
            </a:r>
            <a:r>
              <a:rPr lang="en">
                <a:latin typeface="Source Sans Pro"/>
                <a:ea typeface="Source Sans Pro"/>
                <a:cs typeface="Source Sans Pro"/>
                <a:sym typeface="Source Sans Pro"/>
              </a:rPr>
              <a:t>, translation)</a:t>
            </a:r>
            <a:endParaRPr>
              <a:latin typeface="Source Sans Pro"/>
              <a:ea typeface="Source Sans Pro"/>
              <a:cs typeface="Source Sans Pro"/>
              <a:sym typeface="Source Sans Pro"/>
            </a:endParaRPr>
          </a:p>
        </p:txBody>
      </p:sp>
      <p:sp>
        <p:nvSpPr>
          <p:cNvPr id="2420" name="Google Shape;2420;p14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116</a:t>
            </a:fld>
            <a:endParaRPr/>
          </a:p>
        </p:txBody>
      </p:sp>
      <p:sp>
        <p:nvSpPr>
          <p:cNvPr id="2421" name="Google Shape;2421;p145"/>
          <p:cNvSpPr/>
          <p:nvPr/>
        </p:nvSpPr>
        <p:spPr>
          <a:xfrm>
            <a:off x="195325" y="4188600"/>
            <a:ext cx="238800" cy="214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145"/>
          <p:cNvSpPr/>
          <p:nvPr/>
        </p:nvSpPr>
        <p:spPr>
          <a:xfrm>
            <a:off x="728725" y="4188600"/>
            <a:ext cx="238800" cy="214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23" name="Google Shape;2423;p145"/>
          <p:cNvCxnSpPr>
            <a:stCxn id="2421" idx="4"/>
            <a:endCxn id="2422" idx="4"/>
          </p:cNvCxnSpPr>
          <p:nvPr/>
        </p:nvCxnSpPr>
        <p:spPr>
          <a:xfrm rot="-5400000" flipH="1">
            <a:off x="581125" y="4136700"/>
            <a:ext cx="600" cy="533400"/>
          </a:xfrm>
          <a:prstGeom prst="curvedConnector3">
            <a:avLst>
              <a:gd name="adj1" fmla="val 23329167"/>
            </a:avLst>
          </a:prstGeom>
          <a:noFill/>
          <a:ln w="9525" cap="flat" cmpd="sng">
            <a:solidFill>
              <a:schemeClr val="dk1"/>
            </a:solidFill>
            <a:prstDash val="solid"/>
            <a:round/>
            <a:headEnd type="triangle" w="med" len="med"/>
            <a:tailEnd type="triangle" w="med" len="med"/>
          </a:ln>
        </p:spPr>
      </p:cxnSp>
      <p:cxnSp>
        <p:nvCxnSpPr>
          <p:cNvPr id="2424" name="Google Shape;2424;p145"/>
          <p:cNvCxnSpPr/>
          <p:nvPr/>
        </p:nvCxnSpPr>
        <p:spPr>
          <a:xfrm rot="-5400000" flipH="1">
            <a:off x="3857725" y="4136700"/>
            <a:ext cx="600" cy="533400"/>
          </a:xfrm>
          <a:prstGeom prst="curvedConnector3">
            <a:avLst>
              <a:gd name="adj1" fmla="val 23329167"/>
            </a:avLst>
          </a:prstGeom>
          <a:noFill/>
          <a:ln w="9525" cap="flat" cmpd="sng">
            <a:solidFill>
              <a:schemeClr val="dk1"/>
            </a:solidFill>
            <a:prstDash val="solid"/>
            <a:round/>
            <a:headEnd type="triangle" w="med" len="med"/>
            <a:tailEnd type="triangle" w="med" len="med"/>
          </a:ln>
        </p:spPr>
      </p:cxnSp>
      <p:cxnSp>
        <p:nvCxnSpPr>
          <p:cNvPr id="2425" name="Google Shape;2425;p145"/>
          <p:cNvCxnSpPr>
            <a:stCxn id="2426" idx="4"/>
            <a:endCxn id="2427" idx="4"/>
          </p:cNvCxnSpPr>
          <p:nvPr/>
        </p:nvCxnSpPr>
        <p:spPr>
          <a:xfrm rot="-5400000" flipH="1">
            <a:off x="7448575" y="3654550"/>
            <a:ext cx="600" cy="1447800"/>
          </a:xfrm>
          <a:prstGeom prst="curvedConnector3">
            <a:avLst>
              <a:gd name="adj1" fmla="val 26045833"/>
            </a:avLst>
          </a:prstGeom>
          <a:noFill/>
          <a:ln w="9525" cap="flat" cmpd="sng">
            <a:solidFill>
              <a:schemeClr val="dk1"/>
            </a:solidFill>
            <a:prstDash val="solid"/>
            <a:round/>
            <a:headEnd type="triangle" w="med" len="med"/>
            <a:tailEnd type="triangle" w="med" len="med"/>
          </a:ln>
        </p:spPr>
      </p:cxnSp>
      <p:sp>
        <p:nvSpPr>
          <p:cNvPr id="2427" name="Google Shape;2427;p145"/>
          <p:cNvSpPr/>
          <p:nvPr/>
        </p:nvSpPr>
        <p:spPr>
          <a:xfrm>
            <a:off x="8028025" y="4064350"/>
            <a:ext cx="289500" cy="3138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145"/>
          <p:cNvSpPr/>
          <p:nvPr/>
        </p:nvSpPr>
        <p:spPr>
          <a:xfrm>
            <a:off x="6580225" y="4064350"/>
            <a:ext cx="289500" cy="3138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431"/>
        <p:cNvGrpSpPr/>
        <p:nvPr/>
      </p:nvGrpSpPr>
      <p:grpSpPr>
        <a:xfrm>
          <a:off x="0" y="0"/>
          <a:ext cx="0" cy="0"/>
          <a:chOff x="0" y="0"/>
          <a:chExt cx="0" cy="0"/>
        </a:xfrm>
      </p:grpSpPr>
      <p:grpSp>
        <p:nvGrpSpPr>
          <p:cNvPr id="2432" name="Google Shape;2432;p146"/>
          <p:cNvGrpSpPr/>
          <p:nvPr/>
        </p:nvGrpSpPr>
        <p:grpSpPr>
          <a:xfrm>
            <a:off x="844924" y="1042107"/>
            <a:ext cx="4117480" cy="3424170"/>
            <a:chOff x="1530724" y="1423167"/>
            <a:chExt cx="4117480" cy="3802521"/>
          </a:xfrm>
        </p:grpSpPr>
        <p:grpSp>
          <p:nvGrpSpPr>
            <p:cNvPr id="2433" name="Google Shape;2433;p146"/>
            <p:cNvGrpSpPr/>
            <p:nvPr/>
          </p:nvGrpSpPr>
          <p:grpSpPr>
            <a:xfrm>
              <a:off x="1530724" y="1423167"/>
              <a:ext cx="3854959" cy="3417846"/>
              <a:chOff x="1225924" y="1423167"/>
              <a:chExt cx="3854959" cy="3417846"/>
            </a:xfrm>
          </p:grpSpPr>
          <p:sp>
            <p:nvSpPr>
              <p:cNvPr id="2434" name="Google Shape;2434;p146"/>
              <p:cNvSpPr/>
              <p:nvPr/>
            </p:nvSpPr>
            <p:spPr>
              <a:xfrm>
                <a:off x="1225924" y="1423167"/>
                <a:ext cx="3837600" cy="3396300"/>
              </a:xfrm>
              <a:prstGeom prst="triangle">
                <a:avLst>
                  <a:gd name="adj" fmla="val 50000"/>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5" name="Google Shape;2435;p146"/>
              <p:cNvGrpSpPr/>
              <p:nvPr/>
            </p:nvGrpSpPr>
            <p:grpSpPr>
              <a:xfrm>
                <a:off x="2468025" y="1434001"/>
                <a:ext cx="2612859" cy="3407011"/>
                <a:chOff x="2468025" y="1434001"/>
                <a:chExt cx="2612859" cy="3407011"/>
              </a:xfrm>
            </p:grpSpPr>
            <p:sp>
              <p:nvSpPr>
                <p:cNvPr id="2436" name="Google Shape;2436;p146"/>
                <p:cNvSpPr/>
                <p:nvPr/>
              </p:nvSpPr>
              <p:spPr>
                <a:xfrm>
                  <a:off x="2658510" y="1434001"/>
                  <a:ext cx="1015840" cy="1481775"/>
                </a:xfrm>
                <a:custGeom>
                  <a:avLst/>
                  <a:gdLst/>
                  <a:ahLst/>
                  <a:cxnLst/>
                  <a:rect l="l" t="t" r="r" b="b"/>
                  <a:pathLst>
                    <a:path w="52444" h="61408" extrusionOk="0">
                      <a:moveTo>
                        <a:pt x="10758" y="29583"/>
                      </a:moveTo>
                      <a:lnTo>
                        <a:pt x="15688" y="61408"/>
                      </a:lnTo>
                      <a:lnTo>
                        <a:pt x="21964" y="48857"/>
                      </a:lnTo>
                      <a:lnTo>
                        <a:pt x="29584" y="56477"/>
                      </a:lnTo>
                      <a:lnTo>
                        <a:pt x="39893" y="41685"/>
                      </a:lnTo>
                      <a:lnTo>
                        <a:pt x="49306" y="49754"/>
                      </a:lnTo>
                      <a:lnTo>
                        <a:pt x="52444" y="38100"/>
                      </a:lnTo>
                      <a:lnTo>
                        <a:pt x="25549" y="0"/>
                      </a:lnTo>
                      <a:lnTo>
                        <a:pt x="0" y="34514"/>
                      </a:lnTo>
                      <a:close/>
                    </a:path>
                  </a:pathLst>
                </a:custGeom>
                <a:solidFill>
                  <a:srgbClr val="D9D9D9"/>
                </a:solidFill>
                <a:ln w="9525" cap="flat" cmpd="sng">
                  <a:solidFill>
                    <a:schemeClr val="dk2"/>
                  </a:solidFill>
                  <a:prstDash val="solid"/>
                  <a:round/>
                  <a:headEnd type="none" w="med" len="med"/>
                  <a:tailEnd type="none" w="med" len="med"/>
                </a:ln>
              </p:spPr>
            </p:sp>
            <p:sp>
              <p:nvSpPr>
                <p:cNvPr id="2437" name="Google Shape;2437;p146"/>
                <p:cNvSpPr/>
                <p:nvPr/>
              </p:nvSpPr>
              <p:spPr>
                <a:xfrm>
                  <a:off x="2788754" y="3716144"/>
                  <a:ext cx="2292130" cy="1124868"/>
                </a:xfrm>
                <a:custGeom>
                  <a:avLst/>
                  <a:gdLst/>
                  <a:ahLst/>
                  <a:cxnLst/>
                  <a:rect l="l" t="t" r="r" b="b"/>
                  <a:pathLst>
                    <a:path w="118334" h="46617" extrusionOk="0">
                      <a:moveTo>
                        <a:pt x="0" y="45720"/>
                      </a:moveTo>
                      <a:lnTo>
                        <a:pt x="28238" y="29584"/>
                      </a:lnTo>
                      <a:lnTo>
                        <a:pt x="33617" y="36307"/>
                      </a:lnTo>
                      <a:lnTo>
                        <a:pt x="48409" y="23308"/>
                      </a:lnTo>
                      <a:lnTo>
                        <a:pt x="55581" y="25550"/>
                      </a:lnTo>
                      <a:lnTo>
                        <a:pt x="72165" y="9413"/>
                      </a:lnTo>
                      <a:lnTo>
                        <a:pt x="76200" y="12103"/>
                      </a:lnTo>
                      <a:lnTo>
                        <a:pt x="85612" y="0"/>
                      </a:lnTo>
                      <a:lnTo>
                        <a:pt x="118334" y="46617"/>
                      </a:lnTo>
                      <a:close/>
                    </a:path>
                  </a:pathLst>
                </a:custGeom>
                <a:solidFill>
                  <a:srgbClr val="45818E"/>
                </a:solidFill>
                <a:ln w="9525" cap="flat" cmpd="sng">
                  <a:solidFill>
                    <a:schemeClr val="dk2"/>
                  </a:solidFill>
                  <a:prstDash val="solid"/>
                  <a:round/>
                  <a:headEnd type="none" w="med" len="med"/>
                  <a:tailEnd type="none" w="med" len="med"/>
                </a:ln>
              </p:spPr>
            </p:sp>
            <p:sp>
              <p:nvSpPr>
                <p:cNvPr id="2438" name="Google Shape;2438;p146"/>
                <p:cNvSpPr txBox="1"/>
                <p:nvPr/>
              </p:nvSpPr>
              <p:spPr>
                <a:xfrm>
                  <a:off x="2468025" y="2810350"/>
                  <a:ext cx="1501500" cy="119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b="1">
                      <a:latin typeface="Source Sans Pro"/>
                      <a:ea typeface="Source Sans Pro"/>
                      <a:cs typeface="Source Sans Pro"/>
                      <a:sym typeface="Source Sans Pro"/>
                    </a:rPr>
                    <a:t>ASR</a:t>
                  </a:r>
                  <a:endParaRPr sz="2900" b="1">
                    <a:latin typeface="Source Sans Pro"/>
                    <a:ea typeface="Source Sans Pro"/>
                    <a:cs typeface="Source Sans Pro"/>
                    <a:sym typeface="Source Sans Pro"/>
                  </a:endParaRPr>
                </a:p>
                <a:p>
                  <a:pPr marL="0" lvl="0" indent="0" algn="ctr" rtl="0">
                    <a:spcBef>
                      <a:spcPts val="0"/>
                    </a:spcBef>
                    <a:spcAft>
                      <a:spcPts val="0"/>
                    </a:spcAft>
                    <a:buNone/>
                  </a:pPr>
                  <a:endParaRPr sz="2900" b="1">
                    <a:latin typeface="Source Sans Pro"/>
                    <a:ea typeface="Source Sans Pro"/>
                    <a:cs typeface="Source Sans Pro"/>
                    <a:sym typeface="Source Sans Pro"/>
                  </a:endParaRPr>
                </a:p>
              </p:txBody>
            </p:sp>
          </p:grpSp>
        </p:grpSp>
        <p:sp>
          <p:nvSpPr>
            <p:cNvPr id="2439" name="Google Shape;2439;p146"/>
            <p:cNvSpPr txBox="1"/>
            <p:nvPr/>
          </p:nvSpPr>
          <p:spPr>
            <a:xfrm>
              <a:off x="3706604" y="4781388"/>
              <a:ext cx="1941600" cy="44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grpSp>
      <p:sp>
        <p:nvSpPr>
          <p:cNvPr id="2440" name="Google Shape;2440;p14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Available data</a:t>
            </a:r>
            <a:endParaRPr/>
          </a:p>
        </p:txBody>
      </p:sp>
      <p:sp>
        <p:nvSpPr>
          <p:cNvPr id="2441" name="Google Shape;2441;p146"/>
          <p:cNvSpPr/>
          <p:nvPr/>
        </p:nvSpPr>
        <p:spPr>
          <a:xfrm>
            <a:off x="289100" y="1423150"/>
            <a:ext cx="862920" cy="313848"/>
          </a:xfrm>
          <a:prstGeom prst="cloud">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46"/>
          <p:cNvSpPr/>
          <p:nvPr/>
        </p:nvSpPr>
        <p:spPr>
          <a:xfrm>
            <a:off x="1912925" y="1123563"/>
            <a:ext cx="862920" cy="313848"/>
          </a:xfrm>
          <a:prstGeom prst="cloud">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3" name="Google Shape;2443;p146"/>
          <p:cNvGrpSpPr/>
          <p:nvPr/>
        </p:nvGrpSpPr>
        <p:grpSpPr>
          <a:xfrm>
            <a:off x="-750800" y="1193370"/>
            <a:ext cx="3850475" cy="3272907"/>
            <a:chOff x="-65000" y="1591143"/>
            <a:chExt cx="3850475" cy="3634545"/>
          </a:xfrm>
        </p:grpSpPr>
        <p:grpSp>
          <p:nvGrpSpPr>
            <p:cNvPr id="2444" name="Google Shape;2444;p146"/>
            <p:cNvGrpSpPr/>
            <p:nvPr/>
          </p:nvGrpSpPr>
          <p:grpSpPr>
            <a:xfrm>
              <a:off x="-65000" y="1591143"/>
              <a:ext cx="3850475" cy="3249807"/>
              <a:chOff x="-369800" y="1591143"/>
              <a:chExt cx="3850475" cy="3249807"/>
            </a:xfrm>
          </p:grpSpPr>
          <p:sp>
            <p:nvSpPr>
              <p:cNvPr id="2445" name="Google Shape;2445;p146"/>
              <p:cNvSpPr/>
              <p:nvPr/>
            </p:nvSpPr>
            <p:spPr>
              <a:xfrm flipH="1">
                <a:off x="-356925" y="1591143"/>
                <a:ext cx="3837600" cy="3229200"/>
              </a:xfrm>
              <a:prstGeom prst="triangle">
                <a:avLst>
                  <a:gd name="adj" fmla="val 50000"/>
                </a:avLst>
              </a:prstGeom>
              <a:solidFill>
                <a:srgbClr val="76A5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46"/>
              <p:cNvSpPr/>
              <p:nvPr/>
            </p:nvSpPr>
            <p:spPr>
              <a:xfrm>
                <a:off x="930100" y="1602450"/>
                <a:ext cx="1367100" cy="1624850"/>
              </a:xfrm>
              <a:custGeom>
                <a:avLst/>
                <a:gdLst/>
                <a:ahLst/>
                <a:cxnLst/>
                <a:rect l="l" t="t" r="r" b="b"/>
                <a:pathLst>
                  <a:path w="54684" h="64994" extrusionOk="0">
                    <a:moveTo>
                      <a:pt x="0" y="42134"/>
                    </a:moveTo>
                    <a:lnTo>
                      <a:pt x="7171" y="58718"/>
                    </a:lnTo>
                    <a:lnTo>
                      <a:pt x="15240" y="33169"/>
                    </a:lnTo>
                    <a:lnTo>
                      <a:pt x="18825" y="39444"/>
                    </a:lnTo>
                    <a:lnTo>
                      <a:pt x="24204" y="46168"/>
                    </a:lnTo>
                    <a:lnTo>
                      <a:pt x="27790" y="41237"/>
                    </a:lnTo>
                    <a:lnTo>
                      <a:pt x="34962" y="53340"/>
                    </a:lnTo>
                    <a:lnTo>
                      <a:pt x="41685" y="64994"/>
                    </a:lnTo>
                    <a:lnTo>
                      <a:pt x="45271" y="58718"/>
                    </a:lnTo>
                    <a:lnTo>
                      <a:pt x="53340" y="64546"/>
                    </a:lnTo>
                    <a:lnTo>
                      <a:pt x="54684" y="47961"/>
                    </a:lnTo>
                    <a:lnTo>
                      <a:pt x="25101" y="0"/>
                    </a:lnTo>
                    <a:close/>
                  </a:path>
                </a:pathLst>
              </a:custGeom>
              <a:solidFill>
                <a:srgbClr val="D9D9D9"/>
              </a:solidFill>
              <a:ln w="9525" cap="flat" cmpd="sng">
                <a:solidFill>
                  <a:schemeClr val="dk2"/>
                </a:solidFill>
                <a:prstDash val="solid"/>
                <a:round/>
                <a:headEnd type="none" w="med" len="med"/>
                <a:tailEnd type="none" w="med" len="med"/>
              </a:ln>
            </p:spPr>
          </p:sp>
          <p:sp>
            <p:nvSpPr>
              <p:cNvPr id="2447" name="Google Shape;2447;p146"/>
              <p:cNvSpPr/>
              <p:nvPr/>
            </p:nvSpPr>
            <p:spPr>
              <a:xfrm>
                <a:off x="-369800" y="3877225"/>
                <a:ext cx="2980775" cy="963725"/>
              </a:xfrm>
              <a:custGeom>
                <a:avLst/>
                <a:gdLst/>
                <a:ahLst/>
                <a:cxnLst/>
                <a:rect l="l" t="t" r="r" b="b"/>
                <a:pathLst>
                  <a:path w="119231" h="38549" extrusionOk="0">
                    <a:moveTo>
                      <a:pt x="20171" y="5379"/>
                    </a:moveTo>
                    <a:lnTo>
                      <a:pt x="0" y="38100"/>
                    </a:lnTo>
                    <a:lnTo>
                      <a:pt x="119231" y="36756"/>
                    </a:lnTo>
                    <a:lnTo>
                      <a:pt x="94578" y="27791"/>
                    </a:lnTo>
                    <a:lnTo>
                      <a:pt x="85613" y="16585"/>
                    </a:lnTo>
                    <a:lnTo>
                      <a:pt x="48858" y="3586"/>
                    </a:lnTo>
                    <a:lnTo>
                      <a:pt x="24653" y="16137"/>
                    </a:lnTo>
                    <a:lnTo>
                      <a:pt x="22412" y="0"/>
                    </a:lnTo>
                    <a:lnTo>
                      <a:pt x="0" y="38549"/>
                    </a:lnTo>
                  </a:path>
                </a:pathLst>
              </a:custGeom>
              <a:solidFill>
                <a:srgbClr val="134F5C"/>
              </a:solidFill>
              <a:ln w="9525" cap="flat" cmpd="sng">
                <a:solidFill>
                  <a:schemeClr val="dk2"/>
                </a:solidFill>
                <a:prstDash val="solid"/>
                <a:round/>
                <a:headEnd type="none" w="med" len="med"/>
                <a:tailEnd type="none" w="med" len="med"/>
              </a:ln>
            </p:spPr>
          </p:sp>
        </p:grpSp>
        <p:sp>
          <p:nvSpPr>
            <p:cNvPr id="2448" name="Google Shape;2448;p146"/>
            <p:cNvSpPr txBox="1"/>
            <p:nvPr/>
          </p:nvSpPr>
          <p:spPr>
            <a:xfrm>
              <a:off x="1061338" y="3025600"/>
              <a:ext cx="1501500" cy="119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b="1">
                  <a:latin typeface="Source Sans Pro"/>
                  <a:ea typeface="Source Sans Pro"/>
                  <a:cs typeface="Source Sans Pro"/>
                  <a:sym typeface="Source Sans Pro"/>
                </a:rPr>
                <a:t>MT</a:t>
              </a:r>
              <a:endParaRPr sz="2900" b="1">
                <a:latin typeface="Source Sans Pro"/>
                <a:ea typeface="Source Sans Pro"/>
                <a:cs typeface="Source Sans Pro"/>
                <a:sym typeface="Source Sans Pro"/>
              </a:endParaRPr>
            </a:p>
            <a:p>
              <a:pPr marL="0" lvl="0" indent="0" algn="ctr" rtl="0">
                <a:spcBef>
                  <a:spcPts val="0"/>
                </a:spcBef>
                <a:spcAft>
                  <a:spcPts val="0"/>
                </a:spcAft>
                <a:buNone/>
              </a:pPr>
              <a:endParaRPr sz="2900" b="1">
                <a:latin typeface="Source Sans Pro"/>
                <a:ea typeface="Source Sans Pro"/>
                <a:cs typeface="Source Sans Pro"/>
                <a:sym typeface="Source Sans Pro"/>
              </a:endParaRPr>
            </a:p>
          </p:txBody>
        </p:sp>
        <p:sp>
          <p:nvSpPr>
            <p:cNvPr id="2449" name="Google Shape;2449;p146"/>
            <p:cNvSpPr txBox="1"/>
            <p:nvPr/>
          </p:nvSpPr>
          <p:spPr>
            <a:xfrm>
              <a:off x="402387" y="4781388"/>
              <a:ext cx="1086900" cy="44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grpSp>
      <p:sp>
        <p:nvSpPr>
          <p:cNvPr id="2450" name="Google Shape;2450;p146"/>
          <p:cNvSpPr txBox="1"/>
          <p:nvPr/>
        </p:nvSpPr>
        <p:spPr>
          <a:xfrm>
            <a:off x="6328774" y="4002750"/>
            <a:ext cx="265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grpSp>
        <p:nvGrpSpPr>
          <p:cNvPr id="2451" name="Google Shape;2451;p146"/>
          <p:cNvGrpSpPr/>
          <p:nvPr/>
        </p:nvGrpSpPr>
        <p:grpSpPr>
          <a:xfrm>
            <a:off x="7157169" y="3765155"/>
            <a:ext cx="997008" cy="313818"/>
            <a:chOff x="5082974" y="1497142"/>
            <a:chExt cx="3837600" cy="3396300"/>
          </a:xfrm>
        </p:grpSpPr>
        <p:sp>
          <p:nvSpPr>
            <p:cNvPr id="2452" name="Google Shape;2452;p146"/>
            <p:cNvSpPr/>
            <p:nvPr/>
          </p:nvSpPr>
          <p:spPr>
            <a:xfrm>
              <a:off x="5082974" y="1497142"/>
              <a:ext cx="3837600" cy="3396300"/>
            </a:xfrm>
            <a:prstGeom prst="triangle">
              <a:avLst>
                <a:gd name="adj" fmla="val 50342"/>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46"/>
            <p:cNvSpPr/>
            <p:nvPr/>
          </p:nvSpPr>
          <p:spPr>
            <a:xfrm>
              <a:off x="5356411" y="3438115"/>
              <a:ext cx="2835100" cy="1448060"/>
            </a:xfrm>
            <a:custGeom>
              <a:avLst/>
              <a:gdLst/>
              <a:ahLst/>
              <a:cxnLst/>
              <a:rect l="l" t="t" r="r" b="b"/>
              <a:pathLst>
                <a:path w="113404" h="17033" extrusionOk="0">
                  <a:moveTo>
                    <a:pt x="0" y="17033"/>
                  </a:moveTo>
                  <a:lnTo>
                    <a:pt x="39445" y="8964"/>
                  </a:lnTo>
                  <a:lnTo>
                    <a:pt x="52892" y="12998"/>
                  </a:lnTo>
                  <a:lnTo>
                    <a:pt x="69029" y="9413"/>
                  </a:lnTo>
                  <a:lnTo>
                    <a:pt x="79786" y="8068"/>
                  </a:lnTo>
                  <a:lnTo>
                    <a:pt x="82476" y="0"/>
                  </a:lnTo>
                  <a:lnTo>
                    <a:pt x="101302" y="13895"/>
                  </a:lnTo>
                  <a:lnTo>
                    <a:pt x="113404" y="16136"/>
                  </a:lnTo>
                </a:path>
              </a:pathLst>
            </a:custGeom>
            <a:solidFill>
              <a:srgbClr val="134F5C"/>
            </a:solidFill>
            <a:ln w="9525" cap="flat" cmpd="sng">
              <a:solidFill>
                <a:schemeClr val="dk2"/>
              </a:solidFill>
              <a:prstDash val="solid"/>
              <a:round/>
              <a:headEnd type="none" w="med" len="med"/>
              <a:tailEnd type="none" w="med" len="med"/>
            </a:ln>
          </p:spPr>
        </p:sp>
      </p:grpSp>
      <p:sp>
        <p:nvSpPr>
          <p:cNvPr id="2454" name="Google Shape;2454;p146"/>
          <p:cNvSpPr txBox="1"/>
          <p:nvPr/>
        </p:nvSpPr>
        <p:spPr>
          <a:xfrm>
            <a:off x="6904925" y="3153250"/>
            <a:ext cx="1501500" cy="62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900" b="1">
                <a:latin typeface="Source Sans Pro"/>
                <a:ea typeface="Source Sans Pro"/>
                <a:cs typeface="Source Sans Pro"/>
                <a:sym typeface="Source Sans Pro"/>
              </a:rPr>
              <a:t>ST</a:t>
            </a:r>
            <a:endParaRPr sz="2900" b="1">
              <a:latin typeface="Source Sans Pro"/>
              <a:ea typeface="Source Sans Pro"/>
              <a:cs typeface="Source Sans Pro"/>
              <a:sym typeface="Source Sans Pro"/>
            </a:endParaRPr>
          </a:p>
          <a:p>
            <a:pPr marL="0" lvl="0" indent="0" algn="ctr" rtl="0">
              <a:spcBef>
                <a:spcPts val="0"/>
              </a:spcBef>
              <a:spcAft>
                <a:spcPts val="0"/>
              </a:spcAft>
              <a:buNone/>
            </a:pPr>
            <a:endParaRPr sz="2900" b="1">
              <a:latin typeface="Source Sans Pro"/>
              <a:ea typeface="Source Sans Pro"/>
              <a:cs typeface="Source Sans Pro"/>
              <a:sym typeface="Source Sans Pro"/>
            </a:endParaRPr>
          </a:p>
        </p:txBody>
      </p:sp>
      <p:sp>
        <p:nvSpPr>
          <p:cNvPr id="2455" name="Google Shape;2455;p146"/>
          <p:cNvSpPr txBox="1"/>
          <p:nvPr/>
        </p:nvSpPr>
        <p:spPr>
          <a:xfrm>
            <a:off x="3249401" y="4087275"/>
            <a:ext cx="159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(audio, transcript)</a:t>
            </a:r>
            <a:endParaRPr>
              <a:latin typeface="Source Sans Pro"/>
              <a:ea typeface="Source Sans Pro"/>
              <a:cs typeface="Source Sans Pro"/>
              <a:sym typeface="Source Sans Pro"/>
            </a:endParaRPr>
          </a:p>
        </p:txBody>
      </p:sp>
      <p:sp>
        <p:nvSpPr>
          <p:cNvPr id="2456" name="Google Shape;2456;p146"/>
          <p:cNvSpPr txBox="1"/>
          <p:nvPr/>
        </p:nvSpPr>
        <p:spPr>
          <a:xfrm>
            <a:off x="21366" y="4087275"/>
            <a:ext cx="188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(text, translation)</a:t>
            </a:r>
            <a:endParaRPr>
              <a:latin typeface="Source Sans Pro"/>
              <a:ea typeface="Source Sans Pro"/>
              <a:cs typeface="Source Sans Pro"/>
              <a:sym typeface="Source Sans Pro"/>
            </a:endParaRPr>
          </a:p>
        </p:txBody>
      </p:sp>
      <p:sp>
        <p:nvSpPr>
          <p:cNvPr id="2457" name="Google Shape;2457;p146"/>
          <p:cNvSpPr txBox="1"/>
          <p:nvPr/>
        </p:nvSpPr>
        <p:spPr>
          <a:xfrm>
            <a:off x="6328774" y="4087269"/>
            <a:ext cx="265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(audio, transcript, translation)</a:t>
            </a:r>
            <a:endParaRPr>
              <a:latin typeface="Source Sans Pro"/>
              <a:ea typeface="Source Sans Pro"/>
              <a:cs typeface="Source Sans Pro"/>
              <a:sym typeface="Source Sans Pro"/>
            </a:endParaRPr>
          </a:p>
        </p:txBody>
      </p:sp>
      <p:sp>
        <p:nvSpPr>
          <p:cNvPr id="2458" name="Google Shape;2458;p146"/>
          <p:cNvSpPr txBox="1"/>
          <p:nvPr/>
        </p:nvSpPr>
        <p:spPr>
          <a:xfrm>
            <a:off x="4572000" y="65375"/>
            <a:ext cx="4572000" cy="275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700" b="1">
              <a:solidFill>
                <a:schemeClr val="dk1"/>
              </a:solidFill>
              <a:latin typeface="Source Sans Pro"/>
              <a:ea typeface="Source Sans Pro"/>
              <a:cs typeface="Source Sans Pro"/>
              <a:sym typeface="Source Sans Pro"/>
            </a:endParaRPr>
          </a:p>
          <a:p>
            <a:pPr marL="0" lvl="0" indent="0" algn="ctr" rtl="0">
              <a:spcBef>
                <a:spcPts val="0"/>
              </a:spcBef>
              <a:spcAft>
                <a:spcPts val="0"/>
              </a:spcAft>
              <a:buNone/>
            </a:pPr>
            <a:r>
              <a:rPr lang="en" sz="1700" b="1">
                <a:solidFill>
                  <a:schemeClr val="dk1"/>
                </a:solidFill>
                <a:latin typeface="Source Sans Pro"/>
                <a:ea typeface="Source Sans Pro"/>
                <a:cs typeface="Source Sans Pro"/>
                <a:sym typeface="Source Sans Pro"/>
              </a:rPr>
              <a:t>Question: Why so few data?</a:t>
            </a:r>
            <a:endParaRPr sz="1700" b="1">
              <a:solidFill>
                <a:schemeClr val="dk1"/>
              </a:solidFill>
              <a:latin typeface="Source Sans Pro"/>
              <a:ea typeface="Source Sans Pro"/>
              <a:cs typeface="Source Sans Pro"/>
              <a:sym typeface="Source Sans Pro"/>
            </a:endParaRPr>
          </a:p>
          <a:p>
            <a:pPr marL="0" lvl="0" indent="0" algn="ctr" rtl="0">
              <a:spcBef>
                <a:spcPts val="0"/>
              </a:spcBef>
              <a:spcAft>
                <a:spcPts val="0"/>
              </a:spcAft>
              <a:buNone/>
            </a:pPr>
            <a:r>
              <a:rPr lang="en" sz="1700" b="1">
                <a:solidFill>
                  <a:srgbClr val="E69138"/>
                </a:solidFill>
                <a:latin typeface="Source Sans Pro"/>
                <a:ea typeface="Source Sans Pro"/>
                <a:cs typeface="Source Sans Pro"/>
                <a:sym typeface="Source Sans Pro"/>
              </a:rPr>
              <a:t>Answer: High creation costs!</a:t>
            </a:r>
            <a:endParaRPr sz="1700" b="1">
              <a:solidFill>
                <a:srgbClr val="E69138"/>
              </a:solidFill>
              <a:latin typeface="Source Sans Pro"/>
              <a:ea typeface="Source Sans Pro"/>
              <a:cs typeface="Source Sans Pro"/>
              <a:sym typeface="Source Sans Pro"/>
            </a:endParaRPr>
          </a:p>
          <a:p>
            <a:pPr marL="0" lvl="0" indent="0" algn="l" rtl="0">
              <a:spcBef>
                <a:spcPts val="0"/>
              </a:spcBef>
              <a:spcAft>
                <a:spcPts val="0"/>
              </a:spcAft>
              <a:buNone/>
            </a:pPr>
            <a:endParaRPr sz="400">
              <a:solidFill>
                <a:schemeClr val="lt2"/>
              </a:solidFill>
              <a:latin typeface="Source Sans Pro"/>
              <a:ea typeface="Source Sans Pro"/>
              <a:cs typeface="Source Sans Pro"/>
              <a:sym typeface="Source Sans Pro"/>
            </a:endParaRPr>
          </a:p>
          <a:p>
            <a:pPr marL="342900" lvl="0" indent="-215900" algn="l" rtl="0">
              <a:spcBef>
                <a:spcPts val="0"/>
              </a:spcBef>
              <a:spcAft>
                <a:spcPts val="0"/>
              </a:spcAft>
              <a:buClr>
                <a:srgbClr val="666666"/>
              </a:buClr>
              <a:buSzPts val="1600"/>
              <a:buFont typeface="Source Sans Pro"/>
              <a:buAutoNum type="arabicPeriod"/>
            </a:pPr>
            <a:r>
              <a:rPr lang="en" sz="1600">
                <a:solidFill>
                  <a:srgbClr val="666666"/>
                </a:solidFill>
                <a:latin typeface="Source Sans Pro"/>
                <a:ea typeface="Source Sans Pro"/>
                <a:cs typeface="Source Sans Pro"/>
                <a:sym typeface="Source Sans Pro"/>
              </a:rPr>
              <a:t>Find good data (e.g. audio+transcr+transl., free)</a:t>
            </a:r>
            <a:endParaRPr sz="1600">
              <a:solidFill>
                <a:srgbClr val="666666"/>
              </a:solidFill>
              <a:latin typeface="Source Sans Pro"/>
              <a:ea typeface="Source Sans Pro"/>
              <a:cs typeface="Source Sans Pro"/>
              <a:sym typeface="Source Sans Pro"/>
            </a:endParaRPr>
          </a:p>
          <a:p>
            <a:pPr marL="342900" lvl="0" indent="-215900" algn="l" rtl="0">
              <a:spcBef>
                <a:spcPts val="0"/>
              </a:spcBef>
              <a:spcAft>
                <a:spcPts val="0"/>
              </a:spcAft>
              <a:buClr>
                <a:srgbClr val="666666"/>
              </a:buClr>
              <a:buSzPts val="1600"/>
              <a:buFont typeface="Source Sans Pro"/>
              <a:buAutoNum type="arabicPeriod"/>
            </a:pPr>
            <a:r>
              <a:rPr lang="en" sz="1600">
                <a:solidFill>
                  <a:srgbClr val="666666"/>
                </a:solidFill>
                <a:latin typeface="Source Sans Pro"/>
                <a:ea typeface="Source Sans Pro"/>
                <a:cs typeface="Source Sans Pro"/>
                <a:sym typeface="Source Sans Pro"/>
              </a:rPr>
              <a:t>Download and clean </a:t>
            </a:r>
            <a:endParaRPr sz="1600">
              <a:solidFill>
                <a:srgbClr val="666666"/>
              </a:solidFill>
              <a:latin typeface="Source Sans Pro"/>
              <a:ea typeface="Source Sans Pro"/>
              <a:cs typeface="Source Sans Pro"/>
              <a:sym typeface="Source Sans Pro"/>
            </a:endParaRPr>
          </a:p>
          <a:p>
            <a:pPr marL="342900" lvl="0" indent="-215900" algn="l" rtl="0">
              <a:spcBef>
                <a:spcPts val="0"/>
              </a:spcBef>
              <a:spcAft>
                <a:spcPts val="0"/>
              </a:spcAft>
              <a:buClr>
                <a:srgbClr val="666666"/>
              </a:buClr>
              <a:buSzPts val="1600"/>
              <a:buFont typeface="Source Sans Pro"/>
              <a:buAutoNum type="arabicPeriod"/>
            </a:pPr>
            <a:r>
              <a:rPr lang="en" sz="1600">
                <a:solidFill>
                  <a:srgbClr val="666666"/>
                </a:solidFill>
                <a:latin typeface="Source Sans Pro"/>
                <a:ea typeface="Source Sans Pro"/>
                <a:cs typeface="Source Sans Pro"/>
                <a:sym typeface="Source Sans Pro"/>
              </a:rPr>
              <a:t>Segment transcripts and translations</a:t>
            </a:r>
            <a:endParaRPr sz="1600">
              <a:solidFill>
                <a:srgbClr val="666666"/>
              </a:solidFill>
              <a:latin typeface="Source Sans Pro"/>
              <a:ea typeface="Source Sans Pro"/>
              <a:cs typeface="Source Sans Pro"/>
              <a:sym typeface="Source Sans Pro"/>
            </a:endParaRPr>
          </a:p>
          <a:p>
            <a:pPr marL="342900" lvl="0" indent="-215900" algn="l" rtl="0">
              <a:spcBef>
                <a:spcPts val="0"/>
              </a:spcBef>
              <a:spcAft>
                <a:spcPts val="0"/>
              </a:spcAft>
              <a:buClr>
                <a:srgbClr val="666666"/>
              </a:buClr>
              <a:buSzPts val="1600"/>
              <a:buFont typeface="Source Sans Pro"/>
              <a:buAutoNum type="arabicPeriod"/>
            </a:pPr>
            <a:r>
              <a:rPr lang="en" sz="1600">
                <a:solidFill>
                  <a:srgbClr val="666666"/>
                </a:solidFill>
                <a:latin typeface="Source Sans Pro"/>
                <a:ea typeface="Source Sans Pro"/>
                <a:cs typeface="Source Sans Pro"/>
                <a:sym typeface="Source Sans Pro"/>
              </a:rPr>
              <a:t>Align transcripts and translations</a:t>
            </a:r>
            <a:endParaRPr sz="1600">
              <a:solidFill>
                <a:srgbClr val="666666"/>
              </a:solidFill>
              <a:latin typeface="Source Sans Pro"/>
              <a:ea typeface="Source Sans Pro"/>
              <a:cs typeface="Source Sans Pro"/>
              <a:sym typeface="Source Sans Pro"/>
            </a:endParaRPr>
          </a:p>
          <a:p>
            <a:pPr marL="342900" lvl="0" indent="-215900" algn="l" rtl="0">
              <a:spcBef>
                <a:spcPts val="0"/>
              </a:spcBef>
              <a:spcAft>
                <a:spcPts val="0"/>
              </a:spcAft>
              <a:buClr>
                <a:srgbClr val="666666"/>
              </a:buClr>
              <a:buSzPts val="1600"/>
              <a:buFont typeface="Source Sans Pro"/>
              <a:buAutoNum type="arabicPeriod"/>
            </a:pPr>
            <a:r>
              <a:rPr lang="en" sz="1600">
                <a:solidFill>
                  <a:srgbClr val="666666"/>
                </a:solidFill>
                <a:latin typeface="Source Sans Pro"/>
                <a:ea typeface="Source Sans Pro"/>
                <a:cs typeface="Source Sans Pro"/>
                <a:sym typeface="Source Sans Pro"/>
              </a:rPr>
              <a:t>Align transcripts and audio</a:t>
            </a:r>
            <a:endParaRPr sz="1600">
              <a:solidFill>
                <a:srgbClr val="666666"/>
              </a:solidFill>
              <a:latin typeface="Source Sans Pro"/>
              <a:ea typeface="Source Sans Pro"/>
              <a:cs typeface="Source Sans Pro"/>
              <a:sym typeface="Source Sans Pro"/>
            </a:endParaRPr>
          </a:p>
          <a:p>
            <a:pPr marL="342900" lvl="0" indent="-215900" algn="l" rtl="0">
              <a:spcBef>
                <a:spcPts val="0"/>
              </a:spcBef>
              <a:spcAft>
                <a:spcPts val="0"/>
              </a:spcAft>
              <a:buClr>
                <a:srgbClr val="666666"/>
              </a:buClr>
              <a:buSzPts val="1600"/>
              <a:buFont typeface="Source Sans Pro"/>
              <a:buAutoNum type="arabicPeriod"/>
            </a:pPr>
            <a:r>
              <a:rPr lang="en" sz="1600">
                <a:solidFill>
                  <a:srgbClr val="666666"/>
                </a:solidFill>
                <a:latin typeface="Source Sans Pro"/>
                <a:ea typeface="Source Sans Pro"/>
                <a:cs typeface="Source Sans Pro"/>
                <a:sym typeface="Source Sans Pro"/>
              </a:rPr>
              <a:t>Filter wrong/poor alignments  </a:t>
            </a:r>
            <a:endParaRPr sz="1600">
              <a:solidFill>
                <a:srgbClr val="666666"/>
              </a:solidFill>
              <a:latin typeface="Source Sans Pro"/>
              <a:ea typeface="Source Sans Pro"/>
              <a:cs typeface="Source Sans Pro"/>
              <a:sym typeface="Source Sans Pro"/>
            </a:endParaRPr>
          </a:p>
          <a:p>
            <a:pPr marL="342900" lvl="0" indent="-215900" algn="l" rtl="0">
              <a:spcBef>
                <a:spcPts val="0"/>
              </a:spcBef>
              <a:spcAft>
                <a:spcPts val="0"/>
              </a:spcAft>
              <a:buClr>
                <a:srgbClr val="666666"/>
              </a:buClr>
              <a:buSzPts val="1600"/>
              <a:buFont typeface="Source Sans Pro"/>
              <a:buAutoNum type="arabicPeriod"/>
            </a:pPr>
            <a:r>
              <a:rPr lang="en" sz="1600">
                <a:solidFill>
                  <a:srgbClr val="666666"/>
                </a:solidFill>
                <a:latin typeface="Source Sans Pro"/>
                <a:ea typeface="Source Sans Pro"/>
                <a:cs typeface="Source Sans Pro"/>
                <a:sym typeface="Source Sans Pro"/>
              </a:rPr>
              <a:t>Pack in suitable format, extract features </a:t>
            </a:r>
            <a:endParaRPr sz="1600">
              <a:solidFill>
                <a:srgbClr val="666666"/>
              </a:solidFill>
              <a:latin typeface="Source Sans Pro"/>
              <a:ea typeface="Source Sans Pro"/>
              <a:cs typeface="Source Sans Pro"/>
              <a:sym typeface="Source Sans Pro"/>
            </a:endParaRPr>
          </a:p>
        </p:txBody>
      </p:sp>
      <p:sp>
        <p:nvSpPr>
          <p:cNvPr id="2459" name="Google Shape;2459;p146"/>
          <p:cNvSpPr txBox="1"/>
          <p:nvPr/>
        </p:nvSpPr>
        <p:spPr>
          <a:xfrm>
            <a:off x="6904925" y="2749075"/>
            <a:ext cx="2280300" cy="3693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Clr>
                <a:schemeClr val="dk2"/>
              </a:buClr>
              <a:buSzPts val="1100"/>
              <a:buFont typeface="Arial"/>
              <a:buNone/>
            </a:pPr>
            <a:r>
              <a:rPr lang="en" sz="1200">
                <a:solidFill>
                  <a:srgbClr val="666666"/>
                </a:solidFill>
                <a:latin typeface="Source Sans Pro"/>
                <a:ea typeface="Source Sans Pro"/>
                <a:cs typeface="Source Sans Pro"/>
                <a:sym typeface="Source Sans Pro"/>
              </a:rPr>
              <a:t>MuST-C (Cattoni et al., 2021) </a:t>
            </a:r>
            <a:endParaRPr sz="1200">
              <a:solidFill>
                <a:srgbClr val="666666"/>
              </a:solidFill>
              <a:latin typeface="Source Sans Pro"/>
              <a:ea typeface="Source Sans Pro"/>
              <a:cs typeface="Source Sans Pro"/>
              <a:sym typeface="Source Sans Pro"/>
            </a:endParaRPr>
          </a:p>
        </p:txBody>
      </p:sp>
      <p:sp>
        <p:nvSpPr>
          <p:cNvPr id="2460" name="Google Shape;2460;p14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117</a:t>
            </a:fld>
            <a:endParaRPr/>
          </a:p>
        </p:txBody>
      </p:sp>
      <p:cxnSp>
        <p:nvCxnSpPr>
          <p:cNvPr id="2461" name="Google Shape;2461;p146"/>
          <p:cNvCxnSpPr/>
          <p:nvPr/>
        </p:nvCxnSpPr>
        <p:spPr>
          <a:xfrm rot="-5400000" flipH="1">
            <a:off x="581125" y="4136700"/>
            <a:ext cx="600" cy="533400"/>
          </a:xfrm>
          <a:prstGeom prst="curvedConnector3">
            <a:avLst>
              <a:gd name="adj1" fmla="val 23329167"/>
            </a:avLst>
          </a:prstGeom>
          <a:noFill/>
          <a:ln w="9525" cap="flat" cmpd="sng">
            <a:solidFill>
              <a:schemeClr val="dk1"/>
            </a:solidFill>
            <a:prstDash val="solid"/>
            <a:round/>
            <a:headEnd type="triangle" w="med" len="med"/>
            <a:tailEnd type="triangle" w="med" len="med"/>
          </a:ln>
        </p:spPr>
      </p:cxnSp>
      <p:cxnSp>
        <p:nvCxnSpPr>
          <p:cNvPr id="2462" name="Google Shape;2462;p146"/>
          <p:cNvCxnSpPr/>
          <p:nvPr/>
        </p:nvCxnSpPr>
        <p:spPr>
          <a:xfrm rot="-5400000" flipH="1">
            <a:off x="3857725" y="4136700"/>
            <a:ext cx="600" cy="533400"/>
          </a:xfrm>
          <a:prstGeom prst="curvedConnector3">
            <a:avLst>
              <a:gd name="adj1" fmla="val 23329167"/>
            </a:avLst>
          </a:prstGeom>
          <a:noFill/>
          <a:ln w="9525" cap="flat" cmpd="sng">
            <a:solidFill>
              <a:schemeClr val="dk1"/>
            </a:solidFill>
            <a:prstDash val="solid"/>
            <a:round/>
            <a:headEnd type="triangle" w="med" len="med"/>
            <a:tailEnd type="triangle" w="med" len="med"/>
          </a:ln>
        </p:spPr>
      </p:cxnSp>
      <p:sp>
        <p:nvSpPr>
          <p:cNvPr id="2463" name="Google Shape;2463;p146"/>
          <p:cNvSpPr txBox="1"/>
          <p:nvPr/>
        </p:nvSpPr>
        <p:spPr>
          <a:xfrm>
            <a:off x="6328774" y="4002750"/>
            <a:ext cx="265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2464" name="Google Shape;2464;p146"/>
          <p:cNvSpPr txBox="1"/>
          <p:nvPr/>
        </p:nvSpPr>
        <p:spPr>
          <a:xfrm>
            <a:off x="6328774" y="4087269"/>
            <a:ext cx="265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(audio, </a:t>
            </a:r>
            <a:r>
              <a:rPr lang="en">
                <a:solidFill>
                  <a:srgbClr val="CCCCCC"/>
                </a:solidFill>
                <a:latin typeface="Source Sans Pro"/>
                <a:ea typeface="Source Sans Pro"/>
                <a:cs typeface="Source Sans Pro"/>
                <a:sym typeface="Source Sans Pro"/>
              </a:rPr>
              <a:t>transcript</a:t>
            </a:r>
            <a:r>
              <a:rPr lang="en">
                <a:latin typeface="Source Sans Pro"/>
                <a:ea typeface="Source Sans Pro"/>
                <a:cs typeface="Source Sans Pro"/>
                <a:sym typeface="Source Sans Pro"/>
              </a:rPr>
              <a:t>, translation)</a:t>
            </a:r>
            <a:endParaRPr>
              <a:latin typeface="Source Sans Pro"/>
              <a:ea typeface="Source Sans Pro"/>
              <a:cs typeface="Source Sans Pro"/>
              <a:sym typeface="Source Sans Pro"/>
            </a:endParaRPr>
          </a:p>
        </p:txBody>
      </p:sp>
      <p:cxnSp>
        <p:nvCxnSpPr>
          <p:cNvPr id="2465" name="Google Shape;2465;p146"/>
          <p:cNvCxnSpPr>
            <a:stCxn id="2466" idx="4"/>
            <a:endCxn id="2467" idx="4"/>
          </p:cNvCxnSpPr>
          <p:nvPr/>
        </p:nvCxnSpPr>
        <p:spPr>
          <a:xfrm rot="-5400000" flipH="1">
            <a:off x="7448575" y="3654550"/>
            <a:ext cx="600" cy="1447800"/>
          </a:xfrm>
          <a:prstGeom prst="curvedConnector3">
            <a:avLst>
              <a:gd name="adj1" fmla="val 29091667"/>
            </a:avLst>
          </a:prstGeom>
          <a:noFill/>
          <a:ln w="9525" cap="flat" cmpd="sng">
            <a:solidFill>
              <a:schemeClr val="dk1"/>
            </a:solidFill>
            <a:prstDash val="solid"/>
            <a:round/>
            <a:headEnd type="triangle" w="med" len="med"/>
            <a:tailEnd type="triangle" w="med" len="med"/>
          </a:ln>
        </p:spPr>
      </p:cxnSp>
      <p:sp>
        <p:nvSpPr>
          <p:cNvPr id="2467" name="Google Shape;2467;p146"/>
          <p:cNvSpPr/>
          <p:nvPr/>
        </p:nvSpPr>
        <p:spPr>
          <a:xfrm>
            <a:off x="8028025" y="4064350"/>
            <a:ext cx="289500" cy="3138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146"/>
          <p:cNvSpPr/>
          <p:nvPr/>
        </p:nvSpPr>
        <p:spPr>
          <a:xfrm>
            <a:off x="6580225" y="4064350"/>
            <a:ext cx="289500" cy="3138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471"/>
        <p:cNvGrpSpPr/>
        <p:nvPr/>
      </p:nvGrpSpPr>
      <p:grpSpPr>
        <a:xfrm>
          <a:off x="0" y="0"/>
          <a:ext cx="0" cy="0"/>
          <a:chOff x="0" y="0"/>
          <a:chExt cx="0" cy="0"/>
        </a:xfrm>
      </p:grpSpPr>
      <p:sp>
        <p:nvSpPr>
          <p:cNvPr id="2472" name="Google Shape;2472;p14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Available data (≥ 20 hrs of speech)</a:t>
            </a:r>
            <a:endParaRPr/>
          </a:p>
        </p:txBody>
      </p:sp>
      <p:sp>
        <p:nvSpPr>
          <p:cNvPr id="2473" name="Google Shape;2473;p14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118</a:t>
            </a:fld>
            <a:endParaRPr/>
          </a:p>
        </p:txBody>
      </p:sp>
      <p:graphicFrame>
        <p:nvGraphicFramePr>
          <p:cNvPr id="2474" name="Google Shape;2474;p147"/>
          <p:cNvGraphicFramePr/>
          <p:nvPr/>
        </p:nvGraphicFramePr>
        <p:xfrm>
          <a:off x="0" y="1061125"/>
          <a:ext cx="3000000" cy="3000000"/>
        </p:xfrm>
        <a:graphic>
          <a:graphicData uri="http://schemas.openxmlformats.org/drawingml/2006/table">
            <a:tbl>
              <a:tblPr>
                <a:noFill/>
                <a:tableStyleId>{187CA67B-AABF-474A-A2C9-0B3E3CD68A78}</a:tableStyleId>
              </a:tblPr>
              <a:tblGrid>
                <a:gridCol w="1573000"/>
                <a:gridCol w="2283500"/>
                <a:gridCol w="3550500"/>
                <a:gridCol w="1737000"/>
              </a:tblGrid>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a:t>
                      </a:r>
                      <a:r>
                        <a:rPr lang="en" i="1">
                          <a:solidFill>
                            <a:schemeClr val="lt2"/>
                          </a:solidFill>
                          <a:latin typeface="Source Sans Pro"/>
                          <a:ea typeface="Source Sans Pro"/>
                          <a:cs typeface="Source Sans Pro"/>
                          <a:sym typeface="Source Sans Pro"/>
                        </a:rPr>
                        <a:t>no name)</a:t>
                      </a:r>
                      <a:endParaRPr i="1">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lnSpc>
                          <a:spcPct val="115000"/>
                        </a:lnSpc>
                        <a:spcBef>
                          <a:spcPts val="0"/>
                        </a:spcBef>
                        <a:spcAft>
                          <a:spcPts val="1600"/>
                        </a:spcAft>
                        <a:buNone/>
                      </a:pPr>
                      <a:r>
                        <a:rPr lang="en">
                          <a:solidFill>
                            <a:schemeClr val="lt2"/>
                          </a:solidFill>
                          <a:latin typeface="Source Sans Pro"/>
                          <a:ea typeface="Source Sans Pro"/>
                          <a:cs typeface="Source Sans Pro"/>
                          <a:sym typeface="Source Sans Pro"/>
                        </a:rPr>
                        <a:t>(Tohyama et al., 2005)</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En↔Jp 182hrs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simult. interpret.</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a:t>
                      </a:r>
                      <a:r>
                        <a:rPr lang="en" i="1">
                          <a:solidFill>
                            <a:schemeClr val="lt2"/>
                          </a:solidFill>
                          <a:latin typeface="Source Sans Pro"/>
                          <a:ea typeface="Source Sans Pro"/>
                          <a:cs typeface="Source Sans Pro"/>
                          <a:sym typeface="Source Sans Pro"/>
                        </a:rPr>
                        <a:t>no name)</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lnSpc>
                          <a:spcPct val="115000"/>
                        </a:lnSpc>
                        <a:spcBef>
                          <a:spcPts val="0"/>
                        </a:spcBef>
                        <a:spcAft>
                          <a:spcPts val="1600"/>
                        </a:spcAft>
                        <a:buNone/>
                      </a:pPr>
                      <a:r>
                        <a:rPr lang="en">
                          <a:solidFill>
                            <a:schemeClr val="lt2"/>
                          </a:solidFill>
                          <a:latin typeface="Source Sans Pro"/>
                          <a:ea typeface="Source Sans Pro"/>
                          <a:cs typeface="Source Sans Pro"/>
                          <a:sym typeface="Source Sans Pro"/>
                        </a:rPr>
                        <a:t>(Paulik and Waibel, 2009)</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En→Es 111 Es→En 105hrs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simult. interpret.</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Fisher</a:t>
                      </a:r>
                      <a:endParaRPr/>
                    </a:p>
                  </a:txBody>
                  <a:tcPr marL="91425" marR="91425" marT="9125" marB="9125"/>
                </a:tc>
                <a:tc>
                  <a:txBody>
                    <a:bodyPr/>
                    <a:lstStyle/>
                    <a:p>
                      <a:pPr marL="0" lvl="0" indent="0" algn="l" rtl="0">
                        <a:lnSpc>
                          <a:spcPct val="115000"/>
                        </a:lnSpc>
                        <a:spcBef>
                          <a:spcPts val="0"/>
                        </a:spcBef>
                        <a:spcAft>
                          <a:spcPts val="1600"/>
                        </a:spcAft>
                        <a:buNone/>
                      </a:pPr>
                      <a:r>
                        <a:rPr lang="en">
                          <a:solidFill>
                            <a:schemeClr val="lt2"/>
                          </a:solidFill>
                          <a:latin typeface="Source Sans Pro"/>
                          <a:ea typeface="Source Sans Pro"/>
                          <a:cs typeface="Source Sans Pro"/>
                          <a:sym typeface="Source Sans Pro"/>
                        </a:rPr>
                        <a:t>(Post 2013)</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Es→En 160hrs </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phone conversations</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STC</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(Shimizu et al., 2014)</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En↔Jp 22hrs </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simult. interpret.</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How2 </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(Sanabria et al., 2018)</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En→Pt 300hrs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instructional videos</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IWSLT 2018</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(Niehues et al., 2018)</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En→De 273hrs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TED talks</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LIBRI-TRANS </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(Kocabiyikoglu et al., 2018)</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En→Fr 236hrs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read audiobooks</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MuST-C</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(Cattoni et al., 2021)</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 14 lang. (237-504hrs)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TED talks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CoVoST </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(Wang et al., 2020)</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En→15 lang. (929hrs), 21 lang.→En (30-311hrs)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read, Common Voice</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r>
              <a:tr h="24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Europarl-ST</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(Iranzo-Sanchez et al., 2020)</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9 lang. (72 dir., 10-90hrs)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EP proceedings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r>
              <a:tr h="24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LibriVoxDeEn</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(Beilharz et al., 2020)</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De→En 100hrs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read audiobooks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MaSS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(Zanon Boito et a., 2020)</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8 lang. (56 dir.) 20hrs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Bible readings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BSTC </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(Baidu, 2020)</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Zh→En 50hrs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simult. interpret.</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Multilingual TEDx</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(Salesky et al., 2021)</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8 lang.→6 lang. 11-69hrs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TED talks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r>
            </a:tbl>
          </a:graphicData>
        </a:graphic>
      </p:graphicFrame>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478"/>
        <p:cNvGrpSpPr/>
        <p:nvPr/>
      </p:nvGrpSpPr>
      <p:grpSpPr>
        <a:xfrm>
          <a:off x="0" y="0"/>
          <a:ext cx="0" cy="0"/>
          <a:chOff x="0" y="0"/>
          <a:chExt cx="0" cy="0"/>
        </a:xfrm>
      </p:grpSpPr>
      <p:sp>
        <p:nvSpPr>
          <p:cNvPr id="2479" name="Google Shape;2479;p14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Available data (≥ 20 hrs of speech)</a:t>
            </a:r>
            <a:endParaRPr/>
          </a:p>
        </p:txBody>
      </p:sp>
      <p:sp>
        <p:nvSpPr>
          <p:cNvPr id="2480" name="Google Shape;2480;p14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119</a:t>
            </a:fld>
            <a:endParaRPr/>
          </a:p>
        </p:txBody>
      </p:sp>
      <p:graphicFrame>
        <p:nvGraphicFramePr>
          <p:cNvPr id="2481" name="Google Shape;2481;p148"/>
          <p:cNvGraphicFramePr/>
          <p:nvPr/>
        </p:nvGraphicFramePr>
        <p:xfrm>
          <a:off x="0" y="1061125"/>
          <a:ext cx="3000000" cy="3000000"/>
        </p:xfrm>
        <a:graphic>
          <a:graphicData uri="http://schemas.openxmlformats.org/drawingml/2006/table">
            <a:tbl>
              <a:tblPr>
                <a:noFill/>
                <a:tableStyleId>{187CA67B-AABF-474A-A2C9-0B3E3CD68A78}</a:tableStyleId>
              </a:tblPr>
              <a:tblGrid>
                <a:gridCol w="1573000"/>
                <a:gridCol w="2283500"/>
                <a:gridCol w="3550500"/>
                <a:gridCol w="1737000"/>
              </a:tblGrid>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a:t>
                      </a:r>
                      <a:r>
                        <a:rPr lang="en" i="1">
                          <a:solidFill>
                            <a:schemeClr val="lt2"/>
                          </a:solidFill>
                          <a:latin typeface="Source Sans Pro"/>
                          <a:ea typeface="Source Sans Pro"/>
                          <a:cs typeface="Source Sans Pro"/>
                          <a:sym typeface="Source Sans Pro"/>
                        </a:rPr>
                        <a:t>no name)</a:t>
                      </a:r>
                      <a:endParaRPr i="1">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lnSpc>
                          <a:spcPct val="115000"/>
                        </a:lnSpc>
                        <a:spcBef>
                          <a:spcPts val="0"/>
                        </a:spcBef>
                        <a:spcAft>
                          <a:spcPts val="1600"/>
                        </a:spcAft>
                        <a:buNone/>
                      </a:pPr>
                      <a:r>
                        <a:rPr lang="en">
                          <a:solidFill>
                            <a:schemeClr val="lt2"/>
                          </a:solidFill>
                          <a:latin typeface="Source Sans Pro"/>
                          <a:ea typeface="Source Sans Pro"/>
                          <a:cs typeface="Source Sans Pro"/>
                          <a:sym typeface="Source Sans Pro"/>
                        </a:rPr>
                        <a:t>(Tohyama et al., 2005)</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En↔Jp 182hrs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simult. interpret.</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a:t>
                      </a:r>
                      <a:r>
                        <a:rPr lang="en" i="1">
                          <a:solidFill>
                            <a:schemeClr val="lt2"/>
                          </a:solidFill>
                          <a:latin typeface="Source Sans Pro"/>
                          <a:ea typeface="Source Sans Pro"/>
                          <a:cs typeface="Source Sans Pro"/>
                          <a:sym typeface="Source Sans Pro"/>
                        </a:rPr>
                        <a:t>no name)</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lnSpc>
                          <a:spcPct val="115000"/>
                        </a:lnSpc>
                        <a:spcBef>
                          <a:spcPts val="0"/>
                        </a:spcBef>
                        <a:spcAft>
                          <a:spcPts val="1600"/>
                        </a:spcAft>
                        <a:buNone/>
                      </a:pPr>
                      <a:r>
                        <a:rPr lang="en">
                          <a:solidFill>
                            <a:schemeClr val="lt2"/>
                          </a:solidFill>
                          <a:latin typeface="Source Sans Pro"/>
                          <a:ea typeface="Source Sans Pro"/>
                          <a:cs typeface="Source Sans Pro"/>
                          <a:sym typeface="Source Sans Pro"/>
                        </a:rPr>
                        <a:t>(Paulik and Waibel, 2009)</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En→Es 111 Es→En 105hrs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simult. interpret.</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Fisher</a:t>
                      </a:r>
                      <a:endParaRPr/>
                    </a:p>
                  </a:txBody>
                  <a:tcPr marL="91425" marR="91425" marT="9125" marB="9125"/>
                </a:tc>
                <a:tc>
                  <a:txBody>
                    <a:bodyPr/>
                    <a:lstStyle/>
                    <a:p>
                      <a:pPr marL="0" lvl="0" indent="0" algn="l" rtl="0">
                        <a:lnSpc>
                          <a:spcPct val="115000"/>
                        </a:lnSpc>
                        <a:spcBef>
                          <a:spcPts val="0"/>
                        </a:spcBef>
                        <a:spcAft>
                          <a:spcPts val="1600"/>
                        </a:spcAft>
                        <a:buNone/>
                      </a:pPr>
                      <a:r>
                        <a:rPr lang="en">
                          <a:solidFill>
                            <a:schemeClr val="lt2"/>
                          </a:solidFill>
                          <a:latin typeface="Source Sans Pro"/>
                          <a:ea typeface="Source Sans Pro"/>
                          <a:cs typeface="Source Sans Pro"/>
                          <a:sym typeface="Source Sans Pro"/>
                        </a:rPr>
                        <a:t>(Post 2013)</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Es→En 160hrs </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phone conversations</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STC</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(Shimizu et al., 2014)</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En↔Jp 22hrs </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simult. interpret.</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How2 </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(Sanabria et al., 2018)</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En→Pt 300hrs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instructional videos</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IWSLT 2018</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(Niehues et al., 2018)</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En→De 273hrs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TED talks</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LIBRI-TRANS </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(Kocabiyikoglu et al., 2018)</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En→Fr 236hrs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read audiobooks</a:t>
                      </a:r>
                      <a:endParaRPr/>
                    </a:p>
                  </a:txBody>
                  <a:tcPr marL="91425" marR="91425" marT="9125" marB="9125"/>
                </a:tc>
              </a:tr>
              <a:tr h="231600">
                <a:tc>
                  <a:txBody>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MuST-C</a:t>
                      </a:r>
                      <a:endParaRPr b="1">
                        <a:solidFill>
                          <a:schemeClr val="dk1"/>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(Cattoni et al., 2021)</a:t>
                      </a:r>
                      <a:endParaRPr>
                        <a:solidFill>
                          <a:schemeClr val="dk1"/>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En→ 14 lang. (237-504hrs)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TED talks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r>
              <a:tr h="231600">
                <a:tc>
                  <a:txBody>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CoVoST </a:t>
                      </a:r>
                      <a:endParaRPr b="1">
                        <a:solidFill>
                          <a:schemeClr val="dk1"/>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(Wang et al., 2020)</a:t>
                      </a:r>
                      <a:endParaRPr>
                        <a:solidFill>
                          <a:schemeClr val="dk1"/>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En→15 lang. (929hrs), 21 lang.→En (30-311hrs)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read, Common Voice</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r>
              <a:tr h="241600">
                <a:tc>
                  <a:txBody>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Europarl-ST</a:t>
                      </a:r>
                      <a:endParaRPr b="1">
                        <a:solidFill>
                          <a:schemeClr val="dk1"/>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(Iranzo-Sanchez et al., 2020)</a:t>
                      </a:r>
                      <a:endParaRPr>
                        <a:solidFill>
                          <a:schemeClr val="dk1"/>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9 lang. (72 dir., 10-90hrs)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EP proceedings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r>
              <a:tr h="241600">
                <a:tc>
                  <a:txBody>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LibriVoxDeEn</a:t>
                      </a:r>
                      <a:endParaRPr b="1">
                        <a:solidFill>
                          <a:schemeClr val="dk1"/>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(Beilharz et al., 2020)</a:t>
                      </a:r>
                      <a:endParaRPr>
                        <a:solidFill>
                          <a:schemeClr val="dk1"/>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De→En 100hrs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read audiobooks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r>
              <a:tr h="231600">
                <a:tc>
                  <a:txBody>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MaSS</a:t>
                      </a:r>
                      <a:endParaRPr b="1">
                        <a:solidFill>
                          <a:schemeClr val="dk1"/>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(Zanon Boito et a., 2020)</a:t>
                      </a:r>
                      <a:endParaRPr>
                        <a:solidFill>
                          <a:schemeClr val="dk1"/>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8 lang. (56 dir.) 20hrs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Bible readings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r>
              <a:tr h="231600">
                <a:tc>
                  <a:txBody>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BSTC </a:t>
                      </a:r>
                      <a:endParaRPr b="1">
                        <a:solidFill>
                          <a:schemeClr val="dk1"/>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(Baidu, 2020)</a:t>
                      </a:r>
                      <a:endParaRPr>
                        <a:solidFill>
                          <a:schemeClr val="dk1"/>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Zh→En 50hrs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simult. interpret.</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r>
              <a:tr h="231600">
                <a:tc>
                  <a:txBody>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Multilingual TEDx</a:t>
                      </a:r>
                      <a:endParaRPr b="1">
                        <a:solidFill>
                          <a:schemeClr val="dk1"/>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(Salesky et al., 2021)</a:t>
                      </a:r>
                      <a:endParaRPr>
                        <a:solidFill>
                          <a:schemeClr val="dk1"/>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8 lang.→6 lang. 11-69hrs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TED talks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r>
            </a:tbl>
          </a:graphicData>
        </a:graphic>
      </p:graphicFrame>
      <p:sp>
        <p:nvSpPr>
          <p:cNvPr id="2482" name="Google Shape;2482;p148"/>
          <p:cNvSpPr txBox="1"/>
          <p:nvPr/>
        </p:nvSpPr>
        <p:spPr>
          <a:xfrm>
            <a:off x="1572300" y="4640050"/>
            <a:ext cx="5999400" cy="442200"/>
          </a:xfrm>
          <a:prstGeom prst="rect">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2000" b="1">
                <a:solidFill>
                  <a:schemeClr val="dk1"/>
                </a:solidFill>
                <a:latin typeface="Caveat"/>
                <a:ea typeface="Caveat"/>
                <a:cs typeface="Caveat"/>
                <a:sym typeface="Caveat"/>
              </a:rPr>
              <a:t>Half of these corpora were built in the last 2 years</a:t>
            </a:r>
            <a:endParaRPr sz="2000" b="1">
              <a:solidFill>
                <a:schemeClr val="dk1"/>
              </a:solidFill>
              <a:latin typeface="Caveat"/>
              <a:ea typeface="Caveat"/>
              <a:cs typeface="Caveat"/>
              <a:sym typeface="Cave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grpSp>
        <p:nvGrpSpPr>
          <p:cNvPr id="283" name="Google Shape;283;p39"/>
          <p:cNvGrpSpPr/>
          <p:nvPr/>
        </p:nvGrpSpPr>
        <p:grpSpPr>
          <a:xfrm>
            <a:off x="968000" y="4077637"/>
            <a:ext cx="7769900" cy="446400"/>
            <a:chOff x="968000" y="2669603"/>
            <a:chExt cx="7769900" cy="446400"/>
          </a:xfrm>
        </p:grpSpPr>
        <p:sp>
          <p:nvSpPr>
            <p:cNvPr id="284" name="Google Shape;284;p39"/>
            <p:cNvSpPr txBox="1"/>
            <p:nvPr/>
          </p:nvSpPr>
          <p:spPr>
            <a:xfrm>
              <a:off x="968000" y="2669603"/>
              <a:ext cx="22344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Unconstrained</a:t>
              </a:r>
              <a:endParaRPr sz="1700" b="1">
                <a:solidFill>
                  <a:srgbClr val="EFEFEF"/>
                </a:solidFill>
                <a:latin typeface="Source Sans Pro"/>
                <a:ea typeface="Source Sans Pro"/>
                <a:cs typeface="Source Sans Pro"/>
                <a:sym typeface="Source Sans Pro"/>
              </a:endParaRPr>
            </a:p>
          </p:txBody>
        </p:sp>
        <p:sp>
          <p:nvSpPr>
            <p:cNvPr id="285" name="Google Shape;285;p39"/>
            <p:cNvSpPr txBox="1"/>
            <p:nvPr/>
          </p:nvSpPr>
          <p:spPr>
            <a:xfrm>
              <a:off x="5732500" y="2669603"/>
              <a:ext cx="30054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Constrained (e.g. subtitling)</a:t>
              </a:r>
              <a:endParaRPr sz="1700" b="1">
                <a:solidFill>
                  <a:srgbClr val="EFEFEF"/>
                </a:solidFill>
                <a:latin typeface="Source Sans Pro"/>
                <a:ea typeface="Source Sans Pro"/>
                <a:cs typeface="Source Sans Pro"/>
                <a:sym typeface="Source Sans Pro"/>
              </a:endParaRPr>
            </a:p>
          </p:txBody>
        </p:sp>
      </p:grpSp>
      <p:grpSp>
        <p:nvGrpSpPr>
          <p:cNvPr id="286" name="Google Shape;286;p39"/>
          <p:cNvGrpSpPr/>
          <p:nvPr/>
        </p:nvGrpSpPr>
        <p:grpSpPr>
          <a:xfrm>
            <a:off x="235100" y="2616596"/>
            <a:ext cx="8850200" cy="446400"/>
            <a:chOff x="235100" y="2688368"/>
            <a:chExt cx="8850200" cy="446400"/>
          </a:xfrm>
        </p:grpSpPr>
        <p:sp>
          <p:nvSpPr>
            <p:cNvPr id="287" name="Google Shape;287;p39"/>
            <p:cNvSpPr txBox="1"/>
            <p:nvPr/>
          </p:nvSpPr>
          <p:spPr>
            <a:xfrm>
              <a:off x="235100" y="2688368"/>
              <a:ext cx="37002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Restricted domain </a:t>
              </a:r>
              <a:endParaRPr sz="1700" b="1">
                <a:solidFill>
                  <a:srgbClr val="EFEFEF"/>
                </a:solidFill>
                <a:latin typeface="Source Sans Pro"/>
                <a:ea typeface="Source Sans Pro"/>
                <a:cs typeface="Source Sans Pro"/>
                <a:sym typeface="Source Sans Pro"/>
              </a:endParaRPr>
            </a:p>
          </p:txBody>
        </p:sp>
        <p:sp>
          <p:nvSpPr>
            <p:cNvPr id="288" name="Google Shape;288;p39"/>
            <p:cNvSpPr txBox="1"/>
            <p:nvPr/>
          </p:nvSpPr>
          <p:spPr>
            <a:xfrm>
              <a:off x="5385100" y="2688368"/>
              <a:ext cx="37002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Open domain </a:t>
              </a:r>
              <a:endParaRPr sz="1700" b="1">
                <a:solidFill>
                  <a:srgbClr val="EFEFEF"/>
                </a:solidFill>
                <a:latin typeface="Source Sans Pro"/>
                <a:ea typeface="Source Sans Pro"/>
                <a:cs typeface="Source Sans Pro"/>
                <a:sym typeface="Source Sans Pro"/>
              </a:endParaRPr>
            </a:p>
          </p:txBody>
        </p:sp>
      </p:grpSp>
      <p:sp>
        <p:nvSpPr>
          <p:cNvPr id="289" name="Google Shape;289;p3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Speech Translation - a Multi-faceted Problem</a:t>
            </a:r>
            <a:endParaRPr/>
          </a:p>
        </p:txBody>
      </p:sp>
      <p:grpSp>
        <p:nvGrpSpPr>
          <p:cNvPr id="290" name="Google Shape;290;p39"/>
          <p:cNvGrpSpPr/>
          <p:nvPr/>
        </p:nvGrpSpPr>
        <p:grpSpPr>
          <a:xfrm>
            <a:off x="1631300" y="1155556"/>
            <a:ext cx="6508250" cy="446400"/>
            <a:chOff x="1631300" y="1155556"/>
            <a:chExt cx="6508250" cy="446400"/>
          </a:xfrm>
        </p:grpSpPr>
        <p:sp>
          <p:nvSpPr>
            <p:cNvPr id="291" name="Google Shape;291;p39"/>
            <p:cNvSpPr txBox="1"/>
            <p:nvPr/>
          </p:nvSpPr>
          <p:spPr>
            <a:xfrm>
              <a:off x="1631300" y="1155556"/>
              <a:ext cx="9078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dk1"/>
                  </a:solidFill>
                  <a:latin typeface="Source Sans Pro"/>
                  <a:ea typeface="Source Sans Pro"/>
                  <a:cs typeface="Source Sans Pro"/>
                  <a:sym typeface="Source Sans Pro"/>
                </a:rPr>
                <a:t>Offline</a:t>
              </a:r>
              <a:endParaRPr sz="1700" b="1">
                <a:solidFill>
                  <a:schemeClr val="dk1"/>
                </a:solidFill>
                <a:latin typeface="Source Sans Pro"/>
                <a:ea typeface="Source Sans Pro"/>
                <a:cs typeface="Source Sans Pro"/>
                <a:sym typeface="Source Sans Pro"/>
              </a:endParaRPr>
            </a:p>
          </p:txBody>
        </p:sp>
        <p:sp>
          <p:nvSpPr>
            <p:cNvPr id="292" name="Google Shape;292;p39"/>
            <p:cNvSpPr txBox="1"/>
            <p:nvPr/>
          </p:nvSpPr>
          <p:spPr>
            <a:xfrm>
              <a:off x="6330850" y="1155556"/>
              <a:ext cx="18087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dk1"/>
                  </a:solidFill>
                  <a:latin typeface="Source Sans Pro"/>
                  <a:ea typeface="Source Sans Pro"/>
                  <a:cs typeface="Source Sans Pro"/>
                  <a:sym typeface="Source Sans Pro"/>
                </a:rPr>
                <a:t>Simultaneous</a:t>
              </a:r>
              <a:endParaRPr sz="1700" b="1">
                <a:solidFill>
                  <a:schemeClr val="dk1"/>
                </a:solidFill>
                <a:latin typeface="Source Sans Pro"/>
                <a:ea typeface="Source Sans Pro"/>
                <a:cs typeface="Source Sans Pro"/>
                <a:sym typeface="Source Sans Pro"/>
              </a:endParaRPr>
            </a:p>
          </p:txBody>
        </p:sp>
      </p:grpSp>
      <p:grpSp>
        <p:nvGrpSpPr>
          <p:cNvPr id="293" name="Google Shape;293;p39"/>
          <p:cNvGrpSpPr/>
          <p:nvPr/>
        </p:nvGrpSpPr>
        <p:grpSpPr>
          <a:xfrm>
            <a:off x="1180850" y="1642570"/>
            <a:ext cx="6958700" cy="446400"/>
            <a:chOff x="1180850" y="1660239"/>
            <a:chExt cx="6958700" cy="446400"/>
          </a:xfrm>
        </p:grpSpPr>
        <p:sp>
          <p:nvSpPr>
            <p:cNvPr id="294" name="Google Shape;294;p39"/>
            <p:cNvSpPr txBox="1"/>
            <p:nvPr/>
          </p:nvSpPr>
          <p:spPr>
            <a:xfrm>
              <a:off x="6330850" y="1660239"/>
              <a:ext cx="18087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EFEFEF"/>
                  </a:solidFill>
                  <a:latin typeface="Source Sans Pro"/>
                  <a:ea typeface="Source Sans Pro"/>
                  <a:cs typeface="Source Sans Pro"/>
                  <a:sym typeface="Source Sans Pro"/>
                </a:rPr>
                <a:t>Multi-speaker</a:t>
              </a:r>
              <a:endParaRPr sz="1700" b="1">
                <a:solidFill>
                  <a:srgbClr val="EFEFEF"/>
                </a:solidFill>
                <a:latin typeface="Source Sans Pro"/>
                <a:ea typeface="Source Sans Pro"/>
                <a:cs typeface="Source Sans Pro"/>
                <a:sym typeface="Source Sans Pro"/>
              </a:endParaRPr>
            </a:p>
          </p:txBody>
        </p:sp>
        <p:sp>
          <p:nvSpPr>
            <p:cNvPr id="295" name="Google Shape;295;p39"/>
            <p:cNvSpPr txBox="1"/>
            <p:nvPr/>
          </p:nvSpPr>
          <p:spPr>
            <a:xfrm>
              <a:off x="1180850" y="1660239"/>
              <a:ext cx="18087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EFEFEF"/>
                  </a:solidFill>
                  <a:latin typeface="Source Sans Pro"/>
                  <a:ea typeface="Source Sans Pro"/>
                  <a:cs typeface="Source Sans Pro"/>
                  <a:sym typeface="Source Sans Pro"/>
                </a:rPr>
                <a:t>Single-speaker</a:t>
              </a:r>
              <a:endParaRPr sz="1700" b="1">
                <a:solidFill>
                  <a:srgbClr val="EFEFEF"/>
                </a:solidFill>
                <a:latin typeface="Source Sans Pro"/>
                <a:ea typeface="Source Sans Pro"/>
                <a:cs typeface="Source Sans Pro"/>
                <a:sym typeface="Source Sans Pro"/>
              </a:endParaRPr>
            </a:p>
          </p:txBody>
        </p:sp>
      </p:grpSp>
      <p:grpSp>
        <p:nvGrpSpPr>
          <p:cNvPr id="296" name="Google Shape;296;p39"/>
          <p:cNvGrpSpPr/>
          <p:nvPr/>
        </p:nvGrpSpPr>
        <p:grpSpPr>
          <a:xfrm>
            <a:off x="802100" y="3103610"/>
            <a:ext cx="7935800" cy="446400"/>
            <a:chOff x="802100" y="3174285"/>
            <a:chExt cx="7935800" cy="446400"/>
          </a:xfrm>
        </p:grpSpPr>
        <p:sp>
          <p:nvSpPr>
            <p:cNvPr id="297" name="Google Shape;297;p39"/>
            <p:cNvSpPr txBox="1"/>
            <p:nvPr/>
          </p:nvSpPr>
          <p:spPr>
            <a:xfrm>
              <a:off x="802100" y="3174285"/>
              <a:ext cx="25662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EFEFEF"/>
                  </a:solidFill>
                  <a:latin typeface="Source Sans Pro"/>
                  <a:ea typeface="Source Sans Pro"/>
                  <a:cs typeface="Source Sans Pro"/>
                  <a:sym typeface="Source Sans Pro"/>
                </a:rPr>
                <a:t>Resource-rich languages</a:t>
              </a:r>
              <a:endParaRPr sz="1700" b="1">
                <a:solidFill>
                  <a:srgbClr val="EFEFEF"/>
                </a:solidFill>
                <a:latin typeface="Source Sans Pro"/>
                <a:ea typeface="Source Sans Pro"/>
                <a:cs typeface="Source Sans Pro"/>
                <a:sym typeface="Source Sans Pro"/>
              </a:endParaRPr>
            </a:p>
          </p:txBody>
        </p:sp>
        <p:sp>
          <p:nvSpPr>
            <p:cNvPr id="298" name="Google Shape;298;p39"/>
            <p:cNvSpPr txBox="1"/>
            <p:nvPr/>
          </p:nvSpPr>
          <p:spPr>
            <a:xfrm>
              <a:off x="5732500" y="3174285"/>
              <a:ext cx="30054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EFEFEF"/>
                  </a:solidFill>
                  <a:latin typeface="Source Sans Pro"/>
                  <a:ea typeface="Source Sans Pro"/>
                  <a:cs typeface="Source Sans Pro"/>
                  <a:sym typeface="Source Sans Pro"/>
                </a:rPr>
                <a:t>Under-resourced languages</a:t>
              </a:r>
              <a:endParaRPr sz="1700" b="1">
                <a:solidFill>
                  <a:srgbClr val="EFEFEF"/>
                </a:solidFill>
                <a:latin typeface="Source Sans Pro"/>
                <a:ea typeface="Source Sans Pro"/>
                <a:cs typeface="Source Sans Pro"/>
                <a:sym typeface="Source Sans Pro"/>
              </a:endParaRPr>
            </a:p>
          </p:txBody>
        </p:sp>
      </p:grpSp>
      <p:sp>
        <p:nvSpPr>
          <p:cNvPr id="299" name="Google Shape;299;p39"/>
          <p:cNvSpPr/>
          <p:nvPr/>
        </p:nvSpPr>
        <p:spPr>
          <a:xfrm>
            <a:off x="3287270" y="1591948"/>
            <a:ext cx="2701800" cy="1984200"/>
          </a:xfrm>
          <a:prstGeom prst="rightArrow">
            <a:avLst>
              <a:gd name="adj1" fmla="val 50000"/>
              <a:gd name="adj2" fmla="val 50000"/>
            </a:avLst>
          </a:prstGeom>
          <a:solidFill>
            <a:srgbClr val="F6B26B"/>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chemeClr val="dk2"/>
                </a:solidFill>
              </a:rPr>
              <a:t>difficulty</a:t>
            </a:r>
            <a:endParaRPr sz="2600">
              <a:solidFill>
                <a:schemeClr val="dk2"/>
              </a:solidFill>
            </a:endParaRPr>
          </a:p>
        </p:txBody>
      </p:sp>
      <p:grpSp>
        <p:nvGrpSpPr>
          <p:cNvPr id="300" name="Google Shape;300;p39"/>
          <p:cNvGrpSpPr/>
          <p:nvPr/>
        </p:nvGrpSpPr>
        <p:grpSpPr>
          <a:xfrm>
            <a:off x="802100" y="2129583"/>
            <a:ext cx="7716200" cy="446400"/>
            <a:chOff x="802100" y="2164921"/>
            <a:chExt cx="7716200" cy="446400"/>
          </a:xfrm>
        </p:grpSpPr>
        <p:sp>
          <p:nvSpPr>
            <p:cNvPr id="301" name="Google Shape;301;p39"/>
            <p:cNvSpPr txBox="1"/>
            <p:nvPr/>
          </p:nvSpPr>
          <p:spPr>
            <a:xfrm>
              <a:off x="802100" y="2164921"/>
              <a:ext cx="25662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EFEFEF"/>
                  </a:solidFill>
                  <a:latin typeface="Source Sans Pro"/>
                  <a:ea typeface="Source Sans Pro"/>
                  <a:cs typeface="Source Sans Pro"/>
                  <a:sym typeface="Source Sans Pro"/>
                </a:rPr>
                <a:t>Clean audio</a:t>
              </a:r>
              <a:endParaRPr sz="1700" b="1">
                <a:solidFill>
                  <a:srgbClr val="EFEFEF"/>
                </a:solidFill>
                <a:latin typeface="Source Sans Pro"/>
                <a:ea typeface="Source Sans Pro"/>
                <a:cs typeface="Source Sans Pro"/>
                <a:sym typeface="Source Sans Pro"/>
              </a:endParaRPr>
            </a:p>
          </p:txBody>
        </p:sp>
        <p:sp>
          <p:nvSpPr>
            <p:cNvPr id="302" name="Google Shape;302;p39"/>
            <p:cNvSpPr txBox="1"/>
            <p:nvPr/>
          </p:nvSpPr>
          <p:spPr>
            <a:xfrm>
              <a:off x="5952100" y="2164921"/>
              <a:ext cx="25662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EFEFEF"/>
                  </a:solidFill>
                  <a:latin typeface="Source Sans Pro"/>
                  <a:ea typeface="Source Sans Pro"/>
                  <a:cs typeface="Source Sans Pro"/>
                  <a:sym typeface="Source Sans Pro"/>
                </a:rPr>
                <a:t>Noisy conditions</a:t>
              </a:r>
              <a:endParaRPr sz="1700" b="1">
                <a:solidFill>
                  <a:srgbClr val="EFEFEF"/>
                </a:solidFill>
                <a:latin typeface="Source Sans Pro"/>
                <a:ea typeface="Source Sans Pro"/>
                <a:cs typeface="Source Sans Pro"/>
                <a:sym typeface="Source Sans Pro"/>
              </a:endParaRPr>
            </a:p>
          </p:txBody>
        </p:sp>
      </p:grpSp>
      <p:grpSp>
        <p:nvGrpSpPr>
          <p:cNvPr id="303" name="Google Shape;303;p39"/>
          <p:cNvGrpSpPr/>
          <p:nvPr/>
        </p:nvGrpSpPr>
        <p:grpSpPr>
          <a:xfrm>
            <a:off x="77300" y="3590623"/>
            <a:ext cx="9165800" cy="446400"/>
            <a:chOff x="77300" y="4183650"/>
            <a:chExt cx="9165800" cy="446400"/>
          </a:xfrm>
        </p:grpSpPr>
        <p:sp>
          <p:nvSpPr>
            <p:cNvPr id="304" name="Google Shape;304;p39"/>
            <p:cNvSpPr txBox="1"/>
            <p:nvPr/>
          </p:nvSpPr>
          <p:spPr>
            <a:xfrm>
              <a:off x="77300" y="4183650"/>
              <a:ext cx="40158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Low speaker variety (gender, accent, ...)</a:t>
              </a:r>
              <a:endParaRPr sz="1700" b="1">
                <a:solidFill>
                  <a:srgbClr val="EFEFEF"/>
                </a:solidFill>
                <a:latin typeface="Source Sans Pro"/>
                <a:ea typeface="Source Sans Pro"/>
                <a:cs typeface="Source Sans Pro"/>
                <a:sym typeface="Source Sans Pro"/>
              </a:endParaRPr>
            </a:p>
          </p:txBody>
        </p:sp>
        <p:sp>
          <p:nvSpPr>
            <p:cNvPr id="305" name="Google Shape;305;p39"/>
            <p:cNvSpPr txBox="1"/>
            <p:nvPr/>
          </p:nvSpPr>
          <p:spPr>
            <a:xfrm>
              <a:off x="5227300" y="4183650"/>
              <a:ext cx="40158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High speaker variety </a:t>
              </a:r>
              <a:endParaRPr sz="1700" b="1">
                <a:solidFill>
                  <a:srgbClr val="EFEFEF"/>
                </a:solidFill>
                <a:latin typeface="Source Sans Pro"/>
                <a:ea typeface="Source Sans Pro"/>
                <a:cs typeface="Source Sans Pro"/>
                <a:sym typeface="Source Sans Pro"/>
              </a:endParaRPr>
            </a:p>
          </p:txBody>
        </p:sp>
      </p:grpSp>
      <p:grpSp>
        <p:nvGrpSpPr>
          <p:cNvPr id="306" name="Google Shape;306;p39"/>
          <p:cNvGrpSpPr/>
          <p:nvPr/>
        </p:nvGrpSpPr>
        <p:grpSpPr>
          <a:xfrm>
            <a:off x="77300" y="4564650"/>
            <a:ext cx="9165800" cy="446400"/>
            <a:chOff x="77300" y="4564650"/>
            <a:chExt cx="9165800" cy="446400"/>
          </a:xfrm>
        </p:grpSpPr>
        <p:sp>
          <p:nvSpPr>
            <p:cNvPr id="307" name="Google Shape;307;p39"/>
            <p:cNvSpPr txBox="1"/>
            <p:nvPr/>
          </p:nvSpPr>
          <p:spPr>
            <a:xfrm>
              <a:off x="77300" y="4564650"/>
              <a:ext cx="40158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a:t>
              </a:r>
              <a:endParaRPr sz="1700" b="1">
                <a:solidFill>
                  <a:srgbClr val="EFEFEF"/>
                </a:solidFill>
                <a:latin typeface="Source Sans Pro"/>
                <a:ea typeface="Source Sans Pro"/>
                <a:cs typeface="Source Sans Pro"/>
                <a:sym typeface="Source Sans Pro"/>
              </a:endParaRPr>
            </a:p>
          </p:txBody>
        </p:sp>
        <p:sp>
          <p:nvSpPr>
            <p:cNvPr id="308" name="Google Shape;308;p39"/>
            <p:cNvSpPr txBox="1"/>
            <p:nvPr/>
          </p:nvSpPr>
          <p:spPr>
            <a:xfrm>
              <a:off x="5227300" y="4564650"/>
              <a:ext cx="40158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a:t>
              </a:r>
              <a:endParaRPr sz="1700" b="1">
                <a:solidFill>
                  <a:srgbClr val="EFEFEF"/>
                </a:solidFill>
                <a:latin typeface="Source Sans Pro"/>
                <a:ea typeface="Source Sans Pro"/>
                <a:cs typeface="Source Sans Pro"/>
                <a:sym typeface="Source Sans Pro"/>
              </a:endParaRPr>
            </a:p>
          </p:txBody>
        </p:sp>
      </p:grpSp>
      <p:sp>
        <p:nvSpPr>
          <p:cNvPr id="309" name="Google Shape;309;p3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486"/>
        <p:cNvGrpSpPr/>
        <p:nvPr/>
      </p:nvGrpSpPr>
      <p:grpSpPr>
        <a:xfrm>
          <a:off x="0" y="0"/>
          <a:ext cx="0" cy="0"/>
          <a:chOff x="0" y="0"/>
          <a:chExt cx="0" cy="0"/>
        </a:xfrm>
      </p:grpSpPr>
      <p:sp>
        <p:nvSpPr>
          <p:cNvPr id="2487" name="Google Shape;2487;p14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Available data (≥ 20 hrs of speech)</a:t>
            </a:r>
            <a:endParaRPr/>
          </a:p>
        </p:txBody>
      </p:sp>
      <p:sp>
        <p:nvSpPr>
          <p:cNvPr id="2488" name="Google Shape;2488;p14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120</a:t>
            </a:fld>
            <a:endParaRPr/>
          </a:p>
        </p:txBody>
      </p:sp>
      <p:graphicFrame>
        <p:nvGraphicFramePr>
          <p:cNvPr id="2489" name="Google Shape;2489;p149"/>
          <p:cNvGraphicFramePr/>
          <p:nvPr/>
        </p:nvGraphicFramePr>
        <p:xfrm>
          <a:off x="0" y="1061125"/>
          <a:ext cx="3000000" cy="3000000"/>
        </p:xfrm>
        <a:graphic>
          <a:graphicData uri="http://schemas.openxmlformats.org/drawingml/2006/table">
            <a:tbl>
              <a:tblPr>
                <a:noFill/>
                <a:tableStyleId>{187CA67B-AABF-474A-A2C9-0B3E3CD68A78}</a:tableStyleId>
              </a:tblPr>
              <a:tblGrid>
                <a:gridCol w="1573000"/>
                <a:gridCol w="2283500"/>
                <a:gridCol w="3550500"/>
                <a:gridCol w="1737000"/>
              </a:tblGrid>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a:t>
                      </a:r>
                      <a:r>
                        <a:rPr lang="en" i="1">
                          <a:solidFill>
                            <a:schemeClr val="lt2"/>
                          </a:solidFill>
                          <a:latin typeface="Source Sans Pro"/>
                          <a:ea typeface="Source Sans Pro"/>
                          <a:cs typeface="Source Sans Pro"/>
                          <a:sym typeface="Source Sans Pro"/>
                        </a:rPr>
                        <a:t>no name)</a:t>
                      </a:r>
                      <a:endParaRPr i="1">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lnSpc>
                          <a:spcPct val="115000"/>
                        </a:lnSpc>
                        <a:spcBef>
                          <a:spcPts val="0"/>
                        </a:spcBef>
                        <a:spcAft>
                          <a:spcPts val="1600"/>
                        </a:spcAft>
                        <a:buNone/>
                      </a:pPr>
                      <a:r>
                        <a:rPr lang="en">
                          <a:solidFill>
                            <a:schemeClr val="lt2"/>
                          </a:solidFill>
                          <a:latin typeface="Source Sans Pro"/>
                          <a:ea typeface="Source Sans Pro"/>
                          <a:cs typeface="Source Sans Pro"/>
                          <a:sym typeface="Source Sans Pro"/>
                        </a:rPr>
                        <a:t>(Tohyama et al., 2005)</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En↔Jp 182hrs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simult. interpret.</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a:t>
                      </a:r>
                      <a:r>
                        <a:rPr lang="en" i="1">
                          <a:solidFill>
                            <a:schemeClr val="lt2"/>
                          </a:solidFill>
                          <a:latin typeface="Source Sans Pro"/>
                          <a:ea typeface="Source Sans Pro"/>
                          <a:cs typeface="Source Sans Pro"/>
                          <a:sym typeface="Source Sans Pro"/>
                        </a:rPr>
                        <a:t>no name)</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lnSpc>
                          <a:spcPct val="115000"/>
                        </a:lnSpc>
                        <a:spcBef>
                          <a:spcPts val="0"/>
                        </a:spcBef>
                        <a:spcAft>
                          <a:spcPts val="1600"/>
                        </a:spcAft>
                        <a:buNone/>
                      </a:pPr>
                      <a:r>
                        <a:rPr lang="en">
                          <a:solidFill>
                            <a:schemeClr val="lt2"/>
                          </a:solidFill>
                          <a:latin typeface="Source Sans Pro"/>
                          <a:ea typeface="Source Sans Pro"/>
                          <a:cs typeface="Source Sans Pro"/>
                          <a:sym typeface="Source Sans Pro"/>
                        </a:rPr>
                        <a:t>(Paulik and Waibel, 2009)</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En→Es 111 Es→En 105hrs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simult. interpret.</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Fisher</a:t>
                      </a:r>
                      <a:endParaRPr/>
                    </a:p>
                  </a:txBody>
                  <a:tcPr marL="91425" marR="91425" marT="9125" marB="9125"/>
                </a:tc>
                <a:tc>
                  <a:txBody>
                    <a:bodyPr/>
                    <a:lstStyle/>
                    <a:p>
                      <a:pPr marL="0" lvl="0" indent="0" algn="l" rtl="0">
                        <a:lnSpc>
                          <a:spcPct val="115000"/>
                        </a:lnSpc>
                        <a:spcBef>
                          <a:spcPts val="0"/>
                        </a:spcBef>
                        <a:spcAft>
                          <a:spcPts val="1600"/>
                        </a:spcAft>
                        <a:buNone/>
                      </a:pPr>
                      <a:r>
                        <a:rPr lang="en">
                          <a:solidFill>
                            <a:schemeClr val="lt2"/>
                          </a:solidFill>
                          <a:latin typeface="Source Sans Pro"/>
                          <a:ea typeface="Source Sans Pro"/>
                          <a:cs typeface="Source Sans Pro"/>
                          <a:sym typeface="Source Sans Pro"/>
                        </a:rPr>
                        <a:t>(Post 2013)</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Es→En 160hrs </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phone conversations</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STC</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(Shimizu et al., 2014)</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En↔Jp 22hrs </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simult. interpret.</a:t>
                      </a:r>
                      <a:endParaRPr/>
                    </a:p>
                  </a:txBody>
                  <a:tcPr marL="91425" marR="91425" marT="9125" marB="9125"/>
                </a:tc>
              </a:tr>
              <a:tr h="231600">
                <a:tc>
                  <a:txBody>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How2 </a:t>
                      </a:r>
                      <a:endParaRPr b="1">
                        <a:solidFill>
                          <a:schemeClr val="dk1"/>
                        </a:solidFill>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(Sanabria et al., 2018)</a:t>
                      </a:r>
                      <a:endParaRPr>
                        <a:solidFill>
                          <a:srgbClr val="434343"/>
                        </a:solidFill>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En→Pt </a:t>
                      </a:r>
                      <a:r>
                        <a:rPr lang="en">
                          <a:solidFill>
                            <a:schemeClr val="dk1"/>
                          </a:solidFill>
                          <a:latin typeface="Source Sans Pro"/>
                          <a:ea typeface="Source Sans Pro"/>
                          <a:cs typeface="Source Sans Pro"/>
                          <a:sym typeface="Source Sans Pro"/>
                        </a:rPr>
                        <a:t>300hrs</a:t>
                      </a:r>
                      <a:endParaRPr>
                        <a:solidFill>
                          <a:schemeClr val="dk1"/>
                        </a:solidFill>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instructional videos</a:t>
                      </a:r>
                      <a:endParaRPr>
                        <a:solidFill>
                          <a:srgbClr val="434343"/>
                        </a:solidFill>
                      </a:endParaRPr>
                    </a:p>
                  </a:txBody>
                  <a:tcPr marL="91425" marR="91425" marT="9125" marB="9125">
                    <a:solidFill>
                      <a:srgbClr val="D9D2E9"/>
                    </a:solidFill>
                  </a:tcPr>
                </a:tc>
              </a:tr>
              <a:tr h="231600">
                <a:tc>
                  <a:txBody>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IWSLT 2018</a:t>
                      </a:r>
                      <a:endParaRPr b="1">
                        <a:solidFill>
                          <a:schemeClr val="dk1"/>
                        </a:solidFill>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(Niehues et al., 2018)</a:t>
                      </a:r>
                      <a:endParaRPr>
                        <a:solidFill>
                          <a:srgbClr val="434343"/>
                        </a:solidFill>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En→De </a:t>
                      </a:r>
                      <a:r>
                        <a:rPr lang="en">
                          <a:solidFill>
                            <a:schemeClr val="dk1"/>
                          </a:solidFill>
                          <a:latin typeface="Source Sans Pro"/>
                          <a:ea typeface="Source Sans Pro"/>
                          <a:cs typeface="Source Sans Pro"/>
                          <a:sym typeface="Source Sans Pro"/>
                        </a:rPr>
                        <a:t>273hrs</a:t>
                      </a:r>
                      <a:endParaRPr>
                        <a:solidFill>
                          <a:schemeClr val="dk1"/>
                        </a:solidFill>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TED talks</a:t>
                      </a:r>
                      <a:endParaRPr>
                        <a:solidFill>
                          <a:srgbClr val="434343"/>
                        </a:solidFill>
                      </a:endParaRPr>
                    </a:p>
                  </a:txBody>
                  <a:tcPr marL="91425" marR="91425" marT="9125" marB="9125">
                    <a:solidFill>
                      <a:srgbClr val="D9D2E9"/>
                    </a:solidFill>
                  </a:tcPr>
                </a:tc>
              </a:tr>
              <a:tr h="231600">
                <a:tc>
                  <a:txBody>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LIBRI-TRANS </a:t>
                      </a:r>
                      <a:endParaRPr b="1">
                        <a:solidFill>
                          <a:schemeClr val="dk1"/>
                        </a:solidFill>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(Kocabiyikoglu et al., 2018)</a:t>
                      </a:r>
                      <a:endParaRPr>
                        <a:solidFill>
                          <a:srgbClr val="434343"/>
                        </a:solidFill>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En→Fr </a:t>
                      </a:r>
                      <a:r>
                        <a:rPr lang="en">
                          <a:solidFill>
                            <a:schemeClr val="dk1"/>
                          </a:solidFill>
                          <a:latin typeface="Source Sans Pro"/>
                          <a:ea typeface="Source Sans Pro"/>
                          <a:cs typeface="Source Sans Pro"/>
                          <a:sym typeface="Source Sans Pro"/>
                        </a:rPr>
                        <a:t>236hrs</a:t>
                      </a:r>
                      <a:endParaRPr>
                        <a:solidFill>
                          <a:schemeClr val="dk1"/>
                        </a:solidFill>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read audiobooks</a:t>
                      </a:r>
                      <a:endParaRPr>
                        <a:solidFill>
                          <a:srgbClr val="434343"/>
                        </a:solidFill>
                      </a:endParaRPr>
                    </a:p>
                  </a:txBody>
                  <a:tcPr marL="91425" marR="91425" marT="9125" marB="9125">
                    <a:solidFill>
                      <a:srgbClr val="D9D2E9"/>
                    </a:solidFill>
                  </a:tcPr>
                </a:tc>
              </a:tr>
              <a:tr h="231600">
                <a:tc>
                  <a:txBody>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MuST-C</a:t>
                      </a:r>
                      <a:endParaRPr b="1">
                        <a:solidFill>
                          <a:schemeClr val="dk1"/>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(Cattoni et al., 2021)</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En→ 14 lang. (</a:t>
                      </a:r>
                      <a:r>
                        <a:rPr lang="en">
                          <a:solidFill>
                            <a:schemeClr val="dk1"/>
                          </a:solidFill>
                          <a:latin typeface="Source Sans Pro"/>
                          <a:ea typeface="Source Sans Pro"/>
                          <a:cs typeface="Source Sans Pro"/>
                          <a:sym typeface="Source Sans Pro"/>
                        </a:rPr>
                        <a:t>237-504hrs</a:t>
                      </a:r>
                      <a:r>
                        <a:rPr lang="en">
                          <a:solidFill>
                            <a:srgbClr val="434343"/>
                          </a:solidFill>
                          <a:latin typeface="Source Sans Pro"/>
                          <a:ea typeface="Source Sans Pro"/>
                          <a:cs typeface="Source Sans Pro"/>
                          <a:sym typeface="Source Sans Pro"/>
                        </a:rPr>
                        <a:t>)</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TED talks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r>
              <a:tr h="231600">
                <a:tc>
                  <a:txBody>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CoVoST </a:t>
                      </a:r>
                      <a:endParaRPr b="1">
                        <a:solidFill>
                          <a:schemeClr val="dk1"/>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(Wang et al., 2020)</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En→15 lang. (</a:t>
                      </a:r>
                      <a:r>
                        <a:rPr lang="en">
                          <a:solidFill>
                            <a:schemeClr val="dk1"/>
                          </a:solidFill>
                          <a:latin typeface="Source Sans Pro"/>
                          <a:ea typeface="Source Sans Pro"/>
                          <a:cs typeface="Source Sans Pro"/>
                          <a:sym typeface="Source Sans Pro"/>
                        </a:rPr>
                        <a:t>929hrs</a:t>
                      </a:r>
                      <a:r>
                        <a:rPr lang="en">
                          <a:solidFill>
                            <a:srgbClr val="434343"/>
                          </a:solidFill>
                          <a:latin typeface="Source Sans Pro"/>
                          <a:ea typeface="Source Sans Pro"/>
                          <a:cs typeface="Source Sans Pro"/>
                          <a:sym typeface="Source Sans Pro"/>
                        </a:rPr>
                        <a:t>), 21 lang.→En (</a:t>
                      </a:r>
                      <a:r>
                        <a:rPr lang="en">
                          <a:solidFill>
                            <a:schemeClr val="dk1"/>
                          </a:solidFill>
                          <a:latin typeface="Source Sans Pro"/>
                          <a:ea typeface="Source Sans Pro"/>
                          <a:cs typeface="Source Sans Pro"/>
                          <a:sym typeface="Source Sans Pro"/>
                        </a:rPr>
                        <a:t>30-311hrs</a:t>
                      </a:r>
                      <a:r>
                        <a:rPr lang="en">
                          <a:solidFill>
                            <a:srgbClr val="434343"/>
                          </a:solidFill>
                          <a:latin typeface="Source Sans Pro"/>
                          <a:ea typeface="Source Sans Pro"/>
                          <a:cs typeface="Source Sans Pro"/>
                          <a:sym typeface="Source Sans Pro"/>
                        </a:rPr>
                        <a:t>)</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read, Common Voice</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r>
              <a:tr h="24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Europarl-ST</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(Iranzo-Sanchez et al., 2020)</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9 lang. (72 dir., 10-90hrs)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EP proceedings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r>
              <a:tr h="24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LibriVoxDeEn</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(Beilharz et al., 2020)</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De→En 100hrs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read audiobooks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MaSS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(Zanon Boito et a., 2020)</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8 lang. (56 dir.) 20hrs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Bible readings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BSTC </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(Baidu, 2020)</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Zh→En 50hrs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simult. interpret.</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Multilingual TEDx</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(Salesky et al., 2021)</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8 lang.→6 lang. 11-69hrs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TED talks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r>
            </a:tbl>
          </a:graphicData>
        </a:graphic>
      </p:graphicFrame>
      <p:sp>
        <p:nvSpPr>
          <p:cNvPr id="2490" name="Google Shape;2490;p149"/>
          <p:cNvSpPr txBox="1"/>
          <p:nvPr/>
        </p:nvSpPr>
        <p:spPr>
          <a:xfrm>
            <a:off x="1383450" y="4640050"/>
            <a:ext cx="6377100" cy="442200"/>
          </a:xfrm>
          <a:prstGeom prst="rect">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2000" b="1">
                <a:solidFill>
                  <a:schemeClr val="dk1"/>
                </a:solidFill>
                <a:latin typeface="Caveat"/>
                <a:ea typeface="Caveat"/>
                <a:cs typeface="Caveat"/>
                <a:sym typeface="Caveat"/>
              </a:rPr>
              <a:t>Trend (1): increasing data size (&gt;200 hours of translated speech)</a:t>
            </a:r>
            <a:endParaRPr sz="2000" b="1">
              <a:solidFill>
                <a:schemeClr val="dk1"/>
              </a:solidFill>
              <a:latin typeface="Caveat"/>
              <a:ea typeface="Caveat"/>
              <a:cs typeface="Caveat"/>
              <a:sym typeface="Caveat"/>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494"/>
        <p:cNvGrpSpPr/>
        <p:nvPr/>
      </p:nvGrpSpPr>
      <p:grpSpPr>
        <a:xfrm>
          <a:off x="0" y="0"/>
          <a:ext cx="0" cy="0"/>
          <a:chOff x="0" y="0"/>
          <a:chExt cx="0" cy="0"/>
        </a:xfrm>
      </p:grpSpPr>
      <p:sp>
        <p:nvSpPr>
          <p:cNvPr id="2495" name="Google Shape;2495;p15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Available data (≥ 20 hrs of speech)</a:t>
            </a:r>
            <a:endParaRPr/>
          </a:p>
        </p:txBody>
      </p:sp>
      <p:sp>
        <p:nvSpPr>
          <p:cNvPr id="2496" name="Google Shape;2496;p15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121</a:t>
            </a:fld>
            <a:endParaRPr/>
          </a:p>
        </p:txBody>
      </p:sp>
      <p:graphicFrame>
        <p:nvGraphicFramePr>
          <p:cNvPr id="2497" name="Google Shape;2497;p150"/>
          <p:cNvGraphicFramePr/>
          <p:nvPr/>
        </p:nvGraphicFramePr>
        <p:xfrm>
          <a:off x="0" y="1061125"/>
          <a:ext cx="3000000" cy="3000000"/>
        </p:xfrm>
        <a:graphic>
          <a:graphicData uri="http://schemas.openxmlformats.org/drawingml/2006/table">
            <a:tbl>
              <a:tblPr>
                <a:noFill/>
                <a:tableStyleId>{187CA67B-AABF-474A-A2C9-0B3E3CD68A78}</a:tableStyleId>
              </a:tblPr>
              <a:tblGrid>
                <a:gridCol w="1573000"/>
                <a:gridCol w="2283500"/>
                <a:gridCol w="3550500"/>
                <a:gridCol w="1737000"/>
              </a:tblGrid>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a:t>
                      </a:r>
                      <a:r>
                        <a:rPr lang="en" i="1">
                          <a:solidFill>
                            <a:schemeClr val="lt2"/>
                          </a:solidFill>
                          <a:latin typeface="Source Sans Pro"/>
                          <a:ea typeface="Source Sans Pro"/>
                          <a:cs typeface="Source Sans Pro"/>
                          <a:sym typeface="Source Sans Pro"/>
                        </a:rPr>
                        <a:t>no name)</a:t>
                      </a:r>
                      <a:endParaRPr i="1">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lnSpc>
                          <a:spcPct val="115000"/>
                        </a:lnSpc>
                        <a:spcBef>
                          <a:spcPts val="0"/>
                        </a:spcBef>
                        <a:spcAft>
                          <a:spcPts val="1600"/>
                        </a:spcAft>
                        <a:buNone/>
                      </a:pPr>
                      <a:r>
                        <a:rPr lang="en">
                          <a:solidFill>
                            <a:schemeClr val="lt2"/>
                          </a:solidFill>
                          <a:latin typeface="Source Sans Pro"/>
                          <a:ea typeface="Source Sans Pro"/>
                          <a:cs typeface="Source Sans Pro"/>
                          <a:sym typeface="Source Sans Pro"/>
                        </a:rPr>
                        <a:t>(Tohyama et al., 2005)</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En↔Jp 182hrs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simult. interpret.</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a:t>
                      </a:r>
                      <a:r>
                        <a:rPr lang="en" i="1">
                          <a:solidFill>
                            <a:schemeClr val="lt2"/>
                          </a:solidFill>
                          <a:latin typeface="Source Sans Pro"/>
                          <a:ea typeface="Source Sans Pro"/>
                          <a:cs typeface="Source Sans Pro"/>
                          <a:sym typeface="Source Sans Pro"/>
                        </a:rPr>
                        <a:t>no name)</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lnSpc>
                          <a:spcPct val="115000"/>
                        </a:lnSpc>
                        <a:spcBef>
                          <a:spcPts val="0"/>
                        </a:spcBef>
                        <a:spcAft>
                          <a:spcPts val="1600"/>
                        </a:spcAft>
                        <a:buNone/>
                      </a:pPr>
                      <a:r>
                        <a:rPr lang="en">
                          <a:solidFill>
                            <a:schemeClr val="lt2"/>
                          </a:solidFill>
                          <a:latin typeface="Source Sans Pro"/>
                          <a:ea typeface="Source Sans Pro"/>
                          <a:cs typeface="Source Sans Pro"/>
                          <a:sym typeface="Source Sans Pro"/>
                        </a:rPr>
                        <a:t>(Paulik and Waibel, 2009)</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En→Es 111 Es→En 105hrs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simult. interpret.</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Fisher</a:t>
                      </a:r>
                      <a:endParaRPr/>
                    </a:p>
                  </a:txBody>
                  <a:tcPr marL="91425" marR="91425" marT="9125" marB="9125"/>
                </a:tc>
                <a:tc>
                  <a:txBody>
                    <a:bodyPr/>
                    <a:lstStyle/>
                    <a:p>
                      <a:pPr marL="0" lvl="0" indent="0" algn="l" rtl="0">
                        <a:lnSpc>
                          <a:spcPct val="115000"/>
                        </a:lnSpc>
                        <a:spcBef>
                          <a:spcPts val="0"/>
                        </a:spcBef>
                        <a:spcAft>
                          <a:spcPts val="1600"/>
                        </a:spcAft>
                        <a:buNone/>
                      </a:pPr>
                      <a:r>
                        <a:rPr lang="en">
                          <a:solidFill>
                            <a:schemeClr val="lt2"/>
                          </a:solidFill>
                          <a:latin typeface="Source Sans Pro"/>
                          <a:ea typeface="Source Sans Pro"/>
                          <a:cs typeface="Source Sans Pro"/>
                          <a:sym typeface="Source Sans Pro"/>
                        </a:rPr>
                        <a:t>(Post 2013)</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Es→En 160hrs </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phone conversations</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STC</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(Shimizu et al., 2014)</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En↔Jp 22hrs </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simult. interpret.</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How2 </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(Sanabria et al., 2018)</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En→Pt 300hrs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instructional videos</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IWSLT 2018</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(Niehues et al., 2018)</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En→De 273hrs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TED talks</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LIBRI-TRANS </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(Kocabiyikoglu et al., 2018)</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En→Fr 236hrs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read audiobooks</a:t>
                      </a:r>
                      <a:endParaRPr/>
                    </a:p>
                  </a:txBody>
                  <a:tcPr marL="91425" marR="91425" marT="9125" marB="9125"/>
                </a:tc>
              </a:tr>
              <a:tr h="231600">
                <a:tc>
                  <a:txBody>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MuST-C</a:t>
                      </a:r>
                      <a:endParaRPr b="1">
                        <a:solidFill>
                          <a:schemeClr val="dk1"/>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(Cattoni et al., 2021)</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En→ 14 lang.</a:t>
                      </a:r>
                      <a:r>
                        <a:rPr lang="en">
                          <a:solidFill>
                            <a:srgbClr val="434343"/>
                          </a:solidFill>
                          <a:latin typeface="Source Sans Pro"/>
                          <a:ea typeface="Source Sans Pro"/>
                          <a:cs typeface="Source Sans Pro"/>
                          <a:sym typeface="Source Sans Pro"/>
                        </a:rPr>
                        <a:t> (237-504hrs)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TED talks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r>
              <a:tr h="231600">
                <a:tc>
                  <a:txBody>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CoVoST </a:t>
                      </a:r>
                      <a:endParaRPr b="1">
                        <a:solidFill>
                          <a:schemeClr val="dk1"/>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(Wang et al., 2020)</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En→15 lang.</a:t>
                      </a:r>
                      <a:r>
                        <a:rPr lang="en">
                          <a:solidFill>
                            <a:srgbClr val="434343"/>
                          </a:solidFill>
                          <a:latin typeface="Source Sans Pro"/>
                          <a:ea typeface="Source Sans Pro"/>
                          <a:cs typeface="Source Sans Pro"/>
                          <a:sym typeface="Source Sans Pro"/>
                        </a:rPr>
                        <a:t> (929hrs),</a:t>
                      </a:r>
                      <a:r>
                        <a:rPr lang="en">
                          <a:solidFill>
                            <a:schemeClr val="dk1"/>
                          </a:solidFill>
                          <a:latin typeface="Source Sans Pro"/>
                          <a:ea typeface="Source Sans Pro"/>
                          <a:cs typeface="Source Sans Pro"/>
                          <a:sym typeface="Source Sans Pro"/>
                        </a:rPr>
                        <a:t> 21 lang.→En</a:t>
                      </a:r>
                      <a:r>
                        <a:rPr lang="en">
                          <a:solidFill>
                            <a:srgbClr val="434343"/>
                          </a:solidFill>
                          <a:latin typeface="Source Sans Pro"/>
                          <a:ea typeface="Source Sans Pro"/>
                          <a:cs typeface="Source Sans Pro"/>
                          <a:sym typeface="Source Sans Pro"/>
                        </a:rPr>
                        <a:t> (30-311hrs)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read, Common Voice</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r>
              <a:tr h="241600">
                <a:tc>
                  <a:txBody>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Europarl-ST</a:t>
                      </a:r>
                      <a:endParaRPr b="1">
                        <a:solidFill>
                          <a:schemeClr val="dk1"/>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(Iranzo-Sanchez et al., 2020)</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9 lang.</a:t>
                      </a:r>
                      <a:r>
                        <a:rPr lang="en">
                          <a:solidFill>
                            <a:srgbClr val="434343"/>
                          </a:solidFill>
                          <a:latin typeface="Source Sans Pro"/>
                          <a:ea typeface="Source Sans Pro"/>
                          <a:cs typeface="Source Sans Pro"/>
                          <a:sym typeface="Source Sans Pro"/>
                        </a:rPr>
                        <a:t> (72 dir., 10-90hrs)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EP proceedings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r>
              <a:tr h="24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LibriVoxDeEn</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(Beilharz et al., 2020)</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De→En 100hrs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read audiobooks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r>
              <a:tr h="231600">
                <a:tc>
                  <a:txBody>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MaSS</a:t>
                      </a:r>
                      <a:endParaRPr b="1">
                        <a:solidFill>
                          <a:schemeClr val="dk1"/>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(Zanon Boito et a., 2020)</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8 lang.</a:t>
                      </a:r>
                      <a:r>
                        <a:rPr lang="en">
                          <a:solidFill>
                            <a:srgbClr val="434343"/>
                          </a:solidFill>
                          <a:latin typeface="Source Sans Pro"/>
                          <a:ea typeface="Source Sans Pro"/>
                          <a:cs typeface="Source Sans Pro"/>
                          <a:sym typeface="Source Sans Pro"/>
                        </a:rPr>
                        <a:t> (56 dir.) 20hrs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Bible readings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BSTC </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(Baidu, 2020)</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Zh→En 50hrs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simult. interpret.</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r>
              <a:tr h="231600">
                <a:tc>
                  <a:txBody>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Multilingual TEDx</a:t>
                      </a:r>
                      <a:endParaRPr b="1">
                        <a:solidFill>
                          <a:schemeClr val="dk1"/>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(Salesky et al., 2021)</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8 lang.→6 lang.</a:t>
                      </a:r>
                      <a:r>
                        <a:rPr lang="en">
                          <a:solidFill>
                            <a:srgbClr val="434343"/>
                          </a:solidFill>
                          <a:latin typeface="Source Sans Pro"/>
                          <a:ea typeface="Source Sans Pro"/>
                          <a:cs typeface="Source Sans Pro"/>
                          <a:sym typeface="Source Sans Pro"/>
                        </a:rPr>
                        <a:t> 11-69hrs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TED talks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r>
            </a:tbl>
          </a:graphicData>
        </a:graphic>
      </p:graphicFrame>
      <p:sp>
        <p:nvSpPr>
          <p:cNvPr id="2498" name="Google Shape;2498;p150"/>
          <p:cNvSpPr txBox="1"/>
          <p:nvPr/>
        </p:nvSpPr>
        <p:spPr>
          <a:xfrm>
            <a:off x="1832100" y="4640050"/>
            <a:ext cx="5479800" cy="442200"/>
          </a:xfrm>
          <a:prstGeom prst="rect">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2000" b="1">
                <a:solidFill>
                  <a:schemeClr val="dk1"/>
                </a:solidFill>
                <a:latin typeface="Caveat"/>
                <a:ea typeface="Caveat"/>
                <a:cs typeface="Caveat"/>
                <a:sym typeface="Caveat"/>
              </a:rPr>
              <a:t>Trend (2): more language directions</a:t>
            </a:r>
            <a:endParaRPr sz="2000" b="1">
              <a:solidFill>
                <a:schemeClr val="dk1"/>
              </a:solidFill>
              <a:latin typeface="Caveat"/>
              <a:ea typeface="Caveat"/>
              <a:cs typeface="Caveat"/>
              <a:sym typeface="Caveat"/>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502"/>
        <p:cNvGrpSpPr/>
        <p:nvPr/>
      </p:nvGrpSpPr>
      <p:grpSpPr>
        <a:xfrm>
          <a:off x="0" y="0"/>
          <a:ext cx="0" cy="0"/>
          <a:chOff x="0" y="0"/>
          <a:chExt cx="0" cy="0"/>
        </a:xfrm>
      </p:grpSpPr>
      <p:sp>
        <p:nvSpPr>
          <p:cNvPr id="2503" name="Google Shape;2503;p15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Available data (≥ 20 hrs of speech)</a:t>
            </a:r>
            <a:endParaRPr/>
          </a:p>
        </p:txBody>
      </p:sp>
      <p:sp>
        <p:nvSpPr>
          <p:cNvPr id="2504" name="Google Shape;2504;p15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122</a:t>
            </a:fld>
            <a:endParaRPr/>
          </a:p>
        </p:txBody>
      </p:sp>
      <p:graphicFrame>
        <p:nvGraphicFramePr>
          <p:cNvPr id="2505" name="Google Shape;2505;p151"/>
          <p:cNvGraphicFramePr/>
          <p:nvPr/>
        </p:nvGraphicFramePr>
        <p:xfrm>
          <a:off x="0" y="1061125"/>
          <a:ext cx="3000000" cy="3000000"/>
        </p:xfrm>
        <a:graphic>
          <a:graphicData uri="http://schemas.openxmlformats.org/drawingml/2006/table">
            <a:tbl>
              <a:tblPr>
                <a:noFill/>
                <a:tableStyleId>{187CA67B-AABF-474A-A2C9-0B3E3CD68A78}</a:tableStyleId>
              </a:tblPr>
              <a:tblGrid>
                <a:gridCol w="1573000"/>
                <a:gridCol w="2283500"/>
                <a:gridCol w="3550500"/>
                <a:gridCol w="1737000"/>
              </a:tblGrid>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a:t>
                      </a:r>
                      <a:r>
                        <a:rPr lang="en" i="1">
                          <a:solidFill>
                            <a:schemeClr val="lt2"/>
                          </a:solidFill>
                          <a:latin typeface="Source Sans Pro"/>
                          <a:ea typeface="Source Sans Pro"/>
                          <a:cs typeface="Source Sans Pro"/>
                          <a:sym typeface="Source Sans Pro"/>
                        </a:rPr>
                        <a:t>no name)</a:t>
                      </a:r>
                      <a:endParaRPr i="1">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lnSpc>
                          <a:spcPct val="115000"/>
                        </a:lnSpc>
                        <a:spcBef>
                          <a:spcPts val="0"/>
                        </a:spcBef>
                        <a:spcAft>
                          <a:spcPts val="1600"/>
                        </a:spcAft>
                        <a:buNone/>
                      </a:pPr>
                      <a:r>
                        <a:rPr lang="en">
                          <a:solidFill>
                            <a:schemeClr val="lt2"/>
                          </a:solidFill>
                          <a:latin typeface="Source Sans Pro"/>
                          <a:ea typeface="Source Sans Pro"/>
                          <a:cs typeface="Source Sans Pro"/>
                          <a:sym typeface="Source Sans Pro"/>
                        </a:rPr>
                        <a:t>(Tohyama et al., 2005)</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En↔Jp 182hrs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simult. interpret.</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a:t>
                      </a:r>
                      <a:r>
                        <a:rPr lang="en" i="1">
                          <a:solidFill>
                            <a:schemeClr val="lt2"/>
                          </a:solidFill>
                          <a:latin typeface="Source Sans Pro"/>
                          <a:ea typeface="Source Sans Pro"/>
                          <a:cs typeface="Source Sans Pro"/>
                          <a:sym typeface="Source Sans Pro"/>
                        </a:rPr>
                        <a:t>no name)</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lnSpc>
                          <a:spcPct val="115000"/>
                        </a:lnSpc>
                        <a:spcBef>
                          <a:spcPts val="0"/>
                        </a:spcBef>
                        <a:spcAft>
                          <a:spcPts val="1600"/>
                        </a:spcAft>
                        <a:buNone/>
                      </a:pPr>
                      <a:r>
                        <a:rPr lang="en">
                          <a:solidFill>
                            <a:schemeClr val="lt2"/>
                          </a:solidFill>
                          <a:latin typeface="Source Sans Pro"/>
                          <a:ea typeface="Source Sans Pro"/>
                          <a:cs typeface="Source Sans Pro"/>
                          <a:sym typeface="Source Sans Pro"/>
                        </a:rPr>
                        <a:t>(Paulik and Waibel, 2009)</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En→Es 111 Es→En 105hrs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simult. interpret.</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Fisher</a:t>
                      </a:r>
                      <a:endParaRPr/>
                    </a:p>
                  </a:txBody>
                  <a:tcPr marL="91425" marR="91425" marT="9125" marB="9125"/>
                </a:tc>
                <a:tc>
                  <a:txBody>
                    <a:bodyPr/>
                    <a:lstStyle/>
                    <a:p>
                      <a:pPr marL="0" lvl="0" indent="0" algn="l" rtl="0">
                        <a:lnSpc>
                          <a:spcPct val="115000"/>
                        </a:lnSpc>
                        <a:spcBef>
                          <a:spcPts val="0"/>
                        </a:spcBef>
                        <a:spcAft>
                          <a:spcPts val="1600"/>
                        </a:spcAft>
                        <a:buNone/>
                      </a:pPr>
                      <a:r>
                        <a:rPr lang="en">
                          <a:solidFill>
                            <a:schemeClr val="lt2"/>
                          </a:solidFill>
                          <a:latin typeface="Source Sans Pro"/>
                          <a:ea typeface="Source Sans Pro"/>
                          <a:cs typeface="Source Sans Pro"/>
                          <a:sym typeface="Source Sans Pro"/>
                        </a:rPr>
                        <a:t>(Post 2013)</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Es→En 160hrs </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phone conversations</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STC</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(Shimizu et al., 2014)</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En↔Jp 22hrs </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simult. interpret.</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How2 </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(Sanabria et al., 2018)</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En→Pt 300hrs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instructional videos</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IWSLT 2018</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(Niehues et al., 2018)</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En→De 273hrs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TED talks</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LIBRI-TRANS </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(Kocabiyikoglu et al., 2018)</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En→Fr 236hrs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read audiobooks</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MuST-C</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(Cattoni et al., 2021)</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 14 lang. (237-504hrs)</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TED talks</a:t>
                      </a:r>
                      <a:endParaRPr>
                        <a:solidFill>
                          <a:schemeClr val="lt2"/>
                        </a:solidFill>
                        <a:latin typeface="Source Sans Pro"/>
                        <a:ea typeface="Source Sans Pro"/>
                        <a:cs typeface="Source Sans Pro"/>
                        <a:sym typeface="Source Sans Pro"/>
                      </a:endParaRPr>
                    </a:p>
                  </a:txBody>
                  <a:tcPr marL="91425" marR="91425" marT="9125" marB="9125"/>
                </a:tc>
              </a:tr>
              <a:tr h="231600">
                <a:tc>
                  <a:txBody>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CoVoST </a:t>
                      </a:r>
                      <a:endParaRPr b="1">
                        <a:solidFill>
                          <a:schemeClr val="dk1"/>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(Wang et al., 2020)</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En→15 lang.</a:t>
                      </a:r>
                      <a:r>
                        <a:rPr lang="en">
                          <a:solidFill>
                            <a:srgbClr val="434343"/>
                          </a:solidFill>
                          <a:latin typeface="Source Sans Pro"/>
                          <a:ea typeface="Source Sans Pro"/>
                          <a:cs typeface="Source Sans Pro"/>
                          <a:sym typeface="Source Sans Pro"/>
                        </a:rPr>
                        <a:t> (929hrs),</a:t>
                      </a:r>
                      <a:r>
                        <a:rPr lang="en">
                          <a:solidFill>
                            <a:schemeClr val="dk1"/>
                          </a:solidFill>
                          <a:latin typeface="Source Sans Pro"/>
                          <a:ea typeface="Source Sans Pro"/>
                          <a:cs typeface="Source Sans Pro"/>
                          <a:sym typeface="Source Sans Pro"/>
                        </a:rPr>
                        <a:t> 21 lang.→En</a:t>
                      </a:r>
                      <a:r>
                        <a:rPr lang="en">
                          <a:solidFill>
                            <a:srgbClr val="434343"/>
                          </a:solidFill>
                          <a:latin typeface="Source Sans Pro"/>
                          <a:ea typeface="Source Sans Pro"/>
                          <a:cs typeface="Source Sans Pro"/>
                          <a:sym typeface="Source Sans Pro"/>
                        </a:rPr>
                        <a:t> (30-311hrs)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read, Common Voice</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r>
              <a:tr h="241600">
                <a:tc>
                  <a:txBody>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Europarl-ST</a:t>
                      </a:r>
                      <a:endParaRPr b="1">
                        <a:solidFill>
                          <a:schemeClr val="dk1"/>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(Iranzo-Sanchez et al., 2020)</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9 lang.</a:t>
                      </a:r>
                      <a:r>
                        <a:rPr lang="en">
                          <a:solidFill>
                            <a:srgbClr val="434343"/>
                          </a:solidFill>
                          <a:latin typeface="Source Sans Pro"/>
                          <a:ea typeface="Source Sans Pro"/>
                          <a:cs typeface="Source Sans Pro"/>
                          <a:sym typeface="Source Sans Pro"/>
                        </a:rPr>
                        <a:t> (72 dir., 10-90hrs)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EP proceedings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r>
              <a:tr h="24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LibriVoxDeEn</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(Beilharz et al., 2020)</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De→En 100hrs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read audiobooks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r>
              <a:tr h="231600">
                <a:tc>
                  <a:txBody>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MaSS</a:t>
                      </a:r>
                      <a:endParaRPr b="1">
                        <a:solidFill>
                          <a:schemeClr val="dk1"/>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(Zanon Boito et a., 2020)</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8 lang.</a:t>
                      </a:r>
                      <a:r>
                        <a:rPr lang="en">
                          <a:solidFill>
                            <a:srgbClr val="434343"/>
                          </a:solidFill>
                          <a:latin typeface="Source Sans Pro"/>
                          <a:ea typeface="Source Sans Pro"/>
                          <a:cs typeface="Source Sans Pro"/>
                          <a:sym typeface="Source Sans Pro"/>
                        </a:rPr>
                        <a:t> (56 dir.) 20hrs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Bible readings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BSTC </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(Baidu, 2020)</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Zh→En 50hrs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simult. interpret.</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r>
              <a:tr h="231600">
                <a:tc>
                  <a:txBody>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Multilingual TEDx</a:t>
                      </a:r>
                      <a:endParaRPr b="1">
                        <a:solidFill>
                          <a:schemeClr val="dk1"/>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(Salesky et al., 2021)</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8 lang.→6 lang.</a:t>
                      </a:r>
                      <a:r>
                        <a:rPr lang="en">
                          <a:solidFill>
                            <a:srgbClr val="434343"/>
                          </a:solidFill>
                          <a:latin typeface="Source Sans Pro"/>
                          <a:ea typeface="Source Sans Pro"/>
                          <a:cs typeface="Source Sans Pro"/>
                          <a:sym typeface="Source Sans Pro"/>
                        </a:rPr>
                        <a:t> 11-69hrs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TED talks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r>
            </a:tbl>
          </a:graphicData>
        </a:graphic>
      </p:graphicFrame>
      <p:sp>
        <p:nvSpPr>
          <p:cNvPr id="2506" name="Google Shape;2506;p151"/>
          <p:cNvSpPr txBox="1"/>
          <p:nvPr/>
        </p:nvSpPr>
        <p:spPr>
          <a:xfrm>
            <a:off x="1896300" y="4640050"/>
            <a:ext cx="5351400" cy="442200"/>
          </a:xfrm>
          <a:prstGeom prst="rect">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2000" b="1">
                <a:solidFill>
                  <a:schemeClr val="dk1"/>
                </a:solidFill>
                <a:latin typeface="Caveat"/>
                <a:ea typeface="Caveat"/>
                <a:cs typeface="Caveat"/>
                <a:sym typeface="Caveat"/>
              </a:rPr>
              <a:t>Trend (3): multilinguality + non-English speech</a:t>
            </a:r>
            <a:r>
              <a:rPr lang="en" sz="1900" b="1">
                <a:solidFill>
                  <a:srgbClr val="CCCCCC"/>
                </a:solidFill>
                <a:latin typeface="Source Sans Pro"/>
                <a:ea typeface="Source Sans Pro"/>
                <a:cs typeface="Source Sans Pro"/>
                <a:sym typeface="Source Sans Pro"/>
              </a:rPr>
              <a:t> </a:t>
            </a:r>
            <a:endParaRPr sz="2000" b="1">
              <a:solidFill>
                <a:schemeClr val="dk1"/>
              </a:solidFill>
              <a:latin typeface="Caveat"/>
              <a:ea typeface="Caveat"/>
              <a:cs typeface="Caveat"/>
              <a:sym typeface="Caveat"/>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510"/>
        <p:cNvGrpSpPr/>
        <p:nvPr/>
      </p:nvGrpSpPr>
      <p:grpSpPr>
        <a:xfrm>
          <a:off x="0" y="0"/>
          <a:ext cx="0" cy="0"/>
          <a:chOff x="0" y="0"/>
          <a:chExt cx="0" cy="0"/>
        </a:xfrm>
      </p:grpSpPr>
      <p:sp>
        <p:nvSpPr>
          <p:cNvPr id="2511" name="Google Shape;2511;p15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Available data (≥ 20 hrs of speech)</a:t>
            </a:r>
            <a:endParaRPr/>
          </a:p>
        </p:txBody>
      </p:sp>
      <p:sp>
        <p:nvSpPr>
          <p:cNvPr id="2512" name="Google Shape;2512;p15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123</a:t>
            </a:fld>
            <a:endParaRPr/>
          </a:p>
        </p:txBody>
      </p:sp>
      <p:graphicFrame>
        <p:nvGraphicFramePr>
          <p:cNvPr id="2513" name="Google Shape;2513;p152"/>
          <p:cNvGraphicFramePr/>
          <p:nvPr/>
        </p:nvGraphicFramePr>
        <p:xfrm>
          <a:off x="0" y="1061125"/>
          <a:ext cx="3000000" cy="3000000"/>
        </p:xfrm>
        <a:graphic>
          <a:graphicData uri="http://schemas.openxmlformats.org/drawingml/2006/table">
            <a:tbl>
              <a:tblPr>
                <a:noFill/>
                <a:tableStyleId>{187CA67B-AABF-474A-A2C9-0B3E3CD68A78}</a:tableStyleId>
              </a:tblPr>
              <a:tblGrid>
                <a:gridCol w="1573000"/>
                <a:gridCol w="2283500"/>
                <a:gridCol w="3550500"/>
                <a:gridCol w="1737000"/>
              </a:tblGrid>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a:t>
                      </a:r>
                      <a:r>
                        <a:rPr lang="en" i="1">
                          <a:solidFill>
                            <a:schemeClr val="lt2"/>
                          </a:solidFill>
                          <a:latin typeface="Source Sans Pro"/>
                          <a:ea typeface="Source Sans Pro"/>
                          <a:cs typeface="Source Sans Pro"/>
                          <a:sym typeface="Source Sans Pro"/>
                        </a:rPr>
                        <a:t>no name)</a:t>
                      </a:r>
                      <a:endParaRPr i="1">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lnSpc>
                          <a:spcPct val="115000"/>
                        </a:lnSpc>
                        <a:spcBef>
                          <a:spcPts val="0"/>
                        </a:spcBef>
                        <a:spcAft>
                          <a:spcPts val="1600"/>
                        </a:spcAft>
                        <a:buNone/>
                      </a:pPr>
                      <a:r>
                        <a:rPr lang="en">
                          <a:solidFill>
                            <a:schemeClr val="lt2"/>
                          </a:solidFill>
                          <a:latin typeface="Source Sans Pro"/>
                          <a:ea typeface="Source Sans Pro"/>
                          <a:cs typeface="Source Sans Pro"/>
                          <a:sym typeface="Source Sans Pro"/>
                        </a:rPr>
                        <a:t>(Tohyama et al., 2005)</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En↔Jp 182hrs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simult. interpret.</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a:t>
                      </a:r>
                      <a:r>
                        <a:rPr lang="en" i="1">
                          <a:solidFill>
                            <a:schemeClr val="lt2"/>
                          </a:solidFill>
                          <a:latin typeface="Source Sans Pro"/>
                          <a:ea typeface="Source Sans Pro"/>
                          <a:cs typeface="Source Sans Pro"/>
                          <a:sym typeface="Source Sans Pro"/>
                        </a:rPr>
                        <a:t>no name)</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lnSpc>
                          <a:spcPct val="115000"/>
                        </a:lnSpc>
                        <a:spcBef>
                          <a:spcPts val="0"/>
                        </a:spcBef>
                        <a:spcAft>
                          <a:spcPts val="1600"/>
                        </a:spcAft>
                        <a:buNone/>
                      </a:pPr>
                      <a:r>
                        <a:rPr lang="en">
                          <a:solidFill>
                            <a:schemeClr val="lt2"/>
                          </a:solidFill>
                          <a:latin typeface="Source Sans Pro"/>
                          <a:ea typeface="Source Sans Pro"/>
                          <a:cs typeface="Source Sans Pro"/>
                          <a:sym typeface="Source Sans Pro"/>
                        </a:rPr>
                        <a:t>(Paulik and Waibel, 2009)</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En→Es 111 Es→En 105hrs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simult. interpret.</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Fisher</a:t>
                      </a:r>
                      <a:endParaRPr/>
                    </a:p>
                  </a:txBody>
                  <a:tcPr marL="91425" marR="91425" marT="9125" marB="9125"/>
                </a:tc>
                <a:tc>
                  <a:txBody>
                    <a:bodyPr/>
                    <a:lstStyle/>
                    <a:p>
                      <a:pPr marL="0" lvl="0" indent="0" algn="l" rtl="0">
                        <a:lnSpc>
                          <a:spcPct val="115000"/>
                        </a:lnSpc>
                        <a:spcBef>
                          <a:spcPts val="0"/>
                        </a:spcBef>
                        <a:spcAft>
                          <a:spcPts val="1600"/>
                        </a:spcAft>
                        <a:buNone/>
                      </a:pPr>
                      <a:r>
                        <a:rPr lang="en">
                          <a:solidFill>
                            <a:schemeClr val="lt2"/>
                          </a:solidFill>
                          <a:latin typeface="Source Sans Pro"/>
                          <a:ea typeface="Source Sans Pro"/>
                          <a:cs typeface="Source Sans Pro"/>
                          <a:sym typeface="Source Sans Pro"/>
                        </a:rPr>
                        <a:t>(Post 2013)</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Es→En 160hrs </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phone conversations</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STC</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(Shimizu et al., 2014)</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En↔Jp 22hrs </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simult. interpret.</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How2 </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(Sanabria et al., 2018)</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En→Pt 300hrs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instructional videos</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IWSLT 2018</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(Niehues et al., 2018)</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En→De 273hrs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TED talks</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LIBRI-TRANS </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(Kocabiyikoglu et al., 2018)</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En→Fr 236hrs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read audiobooks</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MuST-C</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(Cattoni et al., 2021)</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 14 lang. (237-504hrs)</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TED talks</a:t>
                      </a:r>
                      <a:endParaRPr>
                        <a:solidFill>
                          <a:schemeClr val="lt2"/>
                        </a:solidFill>
                        <a:latin typeface="Source Sans Pro"/>
                        <a:ea typeface="Source Sans Pro"/>
                        <a:cs typeface="Source Sans Pro"/>
                        <a:sym typeface="Source Sans Pro"/>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CoVoST </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(Wang et al., 2020)</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En→15 lang. (929hrs), 21 lang.→En (30-311hrs)</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read, Common Voice</a:t>
                      </a:r>
                      <a:endParaRPr>
                        <a:solidFill>
                          <a:schemeClr val="lt2"/>
                        </a:solidFill>
                        <a:latin typeface="Source Sans Pro"/>
                        <a:ea typeface="Source Sans Pro"/>
                        <a:cs typeface="Source Sans Pro"/>
                        <a:sym typeface="Source Sans Pro"/>
                      </a:endParaRPr>
                    </a:p>
                  </a:txBody>
                  <a:tcPr marL="91425" marR="91425" marT="9125" marB="9125"/>
                </a:tc>
              </a:tr>
              <a:tr h="24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Europarl-ST</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(Iranzo-Sanchez et al., 2020)</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9 lang. (72 dir., 10-90hrs)</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EP proceedings</a:t>
                      </a:r>
                      <a:endParaRPr>
                        <a:solidFill>
                          <a:schemeClr val="lt2"/>
                        </a:solidFill>
                        <a:latin typeface="Source Sans Pro"/>
                        <a:ea typeface="Source Sans Pro"/>
                        <a:cs typeface="Source Sans Pro"/>
                        <a:sym typeface="Source Sans Pro"/>
                      </a:endParaRPr>
                    </a:p>
                  </a:txBody>
                  <a:tcPr marL="91425" marR="91425" marT="9125" marB="9125"/>
                </a:tc>
              </a:tr>
              <a:tr h="24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LibriVoxDeEn</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(Beilharz et al., 2020)</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De→En 100hrs</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read audiobooks</a:t>
                      </a:r>
                      <a:endParaRPr>
                        <a:solidFill>
                          <a:schemeClr val="lt2"/>
                        </a:solidFill>
                        <a:latin typeface="Source Sans Pro"/>
                        <a:ea typeface="Source Sans Pro"/>
                        <a:cs typeface="Source Sans Pro"/>
                        <a:sym typeface="Source Sans Pro"/>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MaSS</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(Zanon Boito et a., 2020)</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8 lang. (56 dir.) 20hrs</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Bible readings</a:t>
                      </a:r>
                      <a:endParaRPr>
                        <a:solidFill>
                          <a:schemeClr val="lt2"/>
                        </a:solidFill>
                        <a:latin typeface="Source Sans Pro"/>
                        <a:ea typeface="Source Sans Pro"/>
                        <a:cs typeface="Source Sans Pro"/>
                        <a:sym typeface="Source Sans Pro"/>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BSTC </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(Baidu, 2020)</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Zh→En 50hrs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simult. interpret.</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r>
              <a:tr h="231600">
                <a:tc>
                  <a:txBody>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Multilingual TEDx</a:t>
                      </a:r>
                      <a:endParaRPr b="1">
                        <a:solidFill>
                          <a:schemeClr val="dk1"/>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(Salesky et al., 2021)</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8 lang.→6 lang.</a:t>
                      </a:r>
                      <a:r>
                        <a:rPr lang="en">
                          <a:solidFill>
                            <a:srgbClr val="434343"/>
                          </a:solidFill>
                          <a:latin typeface="Source Sans Pro"/>
                          <a:ea typeface="Source Sans Pro"/>
                          <a:cs typeface="Source Sans Pro"/>
                          <a:sym typeface="Source Sans Pro"/>
                        </a:rPr>
                        <a:t> 11-69hrs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TED talks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r>
            </a:tbl>
          </a:graphicData>
        </a:graphic>
      </p:graphicFrame>
      <p:sp>
        <p:nvSpPr>
          <p:cNvPr id="2514" name="Google Shape;2514;p152"/>
          <p:cNvSpPr txBox="1"/>
          <p:nvPr/>
        </p:nvSpPr>
        <p:spPr>
          <a:xfrm>
            <a:off x="2034600" y="4640050"/>
            <a:ext cx="5074800" cy="442200"/>
          </a:xfrm>
          <a:prstGeom prst="rect">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2000" b="1">
                <a:solidFill>
                  <a:schemeClr val="dk1"/>
                </a:solidFill>
                <a:latin typeface="Caveat"/>
                <a:ea typeface="Caveat"/>
                <a:cs typeface="Caveat"/>
                <a:sym typeface="Caveat"/>
              </a:rPr>
              <a:t>Trend (4): same segmentation across datasets </a:t>
            </a:r>
            <a:endParaRPr sz="2000" b="1">
              <a:solidFill>
                <a:schemeClr val="dk1"/>
              </a:solidFill>
              <a:latin typeface="Caveat"/>
              <a:ea typeface="Caveat"/>
              <a:cs typeface="Caveat"/>
              <a:sym typeface="Caveat"/>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518"/>
        <p:cNvGrpSpPr/>
        <p:nvPr/>
      </p:nvGrpSpPr>
      <p:grpSpPr>
        <a:xfrm>
          <a:off x="0" y="0"/>
          <a:ext cx="0" cy="0"/>
          <a:chOff x="0" y="0"/>
          <a:chExt cx="0" cy="0"/>
        </a:xfrm>
      </p:grpSpPr>
      <p:sp>
        <p:nvSpPr>
          <p:cNvPr id="2519" name="Google Shape;2519;p15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Available data (≥ 20 hrs of speech)</a:t>
            </a:r>
            <a:endParaRPr/>
          </a:p>
        </p:txBody>
      </p:sp>
      <p:sp>
        <p:nvSpPr>
          <p:cNvPr id="2520" name="Google Shape;2520;p15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124</a:t>
            </a:fld>
            <a:endParaRPr/>
          </a:p>
        </p:txBody>
      </p:sp>
      <p:graphicFrame>
        <p:nvGraphicFramePr>
          <p:cNvPr id="2521" name="Google Shape;2521;p153"/>
          <p:cNvGraphicFramePr/>
          <p:nvPr/>
        </p:nvGraphicFramePr>
        <p:xfrm>
          <a:off x="0" y="1061125"/>
          <a:ext cx="3000000" cy="3000000"/>
        </p:xfrm>
        <a:graphic>
          <a:graphicData uri="http://schemas.openxmlformats.org/drawingml/2006/table">
            <a:tbl>
              <a:tblPr>
                <a:noFill/>
                <a:tableStyleId>{187CA67B-AABF-474A-A2C9-0B3E3CD68A78}</a:tableStyleId>
              </a:tblPr>
              <a:tblGrid>
                <a:gridCol w="1573000"/>
                <a:gridCol w="2283500"/>
                <a:gridCol w="3550500"/>
                <a:gridCol w="1737000"/>
              </a:tblGrid>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a:t>
                      </a:r>
                      <a:r>
                        <a:rPr lang="en" i="1">
                          <a:solidFill>
                            <a:schemeClr val="lt2"/>
                          </a:solidFill>
                          <a:latin typeface="Source Sans Pro"/>
                          <a:ea typeface="Source Sans Pro"/>
                          <a:cs typeface="Source Sans Pro"/>
                          <a:sym typeface="Source Sans Pro"/>
                        </a:rPr>
                        <a:t>no name)</a:t>
                      </a:r>
                      <a:endParaRPr i="1">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lnSpc>
                          <a:spcPct val="115000"/>
                        </a:lnSpc>
                        <a:spcBef>
                          <a:spcPts val="0"/>
                        </a:spcBef>
                        <a:spcAft>
                          <a:spcPts val="1600"/>
                        </a:spcAft>
                        <a:buNone/>
                      </a:pPr>
                      <a:r>
                        <a:rPr lang="en">
                          <a:solidFill>
                            <a:schemeClr val="lt2"/>
                          </a:solidFill>
                          <a:latin typeface="Source Sans Pro"/>
                          <a:ea typeface="Source Sans Pro"/>
                          <a:cs typeface="Source Sans Pro"/>
                          <a:sym typeface="Source Sans Pro"/>
                        </a:rPr>
                        <a:t>(Tohyama et al., 2005)</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En↔Jp 182hrs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simult. interpret.</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a:t>
                      </a:r>
                      <a:r>
                        <a:rPr lang="en" i="1">
                          <a:solidFill>
                            <a:schemeClr val="lt2"/>
                          </a:solidFill>
                          <a:latin typeface="Source Sans Pro"/>
                          <a:ea typeface="Source Sans Pro"/>
                          <a:cs typeface="Source Sans Pro"/>
                          <a:sym typeface="Source Sans Pro"/>
                        </a:rPr>
                        <a:t>no name)</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lnSpc>
                          <a:spcPct val="115000"/>
                        </a:lnSpc>
                        <a:spcBef>
                          <a:spcPts val="0"/>
                        </a:spcBef>
                        <a:spcAft>
                          <a:spcPts val="1600"/>
                        </a:spcAft>
                        <a:buNone/>
                      </a:pPr>
                      <a:r>
                        <a:rPr lang="en">
                          <a:solidFill>
                            <a:schemeClr val="lt2"/>
                          </a:solidFill>
                          <a:latin typeface="Source Sans Pro"/>
                          <a:ea typeface="Source Sans Pro"/>
                          <a:cs typeface="Source Sans Pro"/>
                          <a:sym typeface="Source Sans Pro"/>
                        </a:rPr>
                        <a:t>(Paulik and Waibel, 2009)</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En→Es 111 Es→En 105hrs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simult. interpret.</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Fisher</a:t>
                      </a:r>
                      <a:endParaRPr/>
                    </a:p>
                  </a:txBody>
                  <a:tcPr marL="91425" marR="91425" marT="9125" marB="9125"/>
                </a:tc>
                <a:tc>
                  <a:txBody>
                    <a:bodyPr/>
                    <a:lstStyle/>
                    <a:p>
                      <a:pPr marL="0" lvl="0" indent="0" algn="l" rtl="0">
                        <a:lnSpc>
                          <a:spcPct val="115000"/>
                        </a:lnSpc>
                        <a:spcBef>
                          <a:spcPts val="0"/>
                        </a:spcBef>
                        <a:spcAft>
                          <a:spcPts val="1600"/>
                        </a:spcAft>
                        <a:buNone/>
                      </a:pPr>
                      <a:r>
                        <a:rPr lang="en">
                          <a:solidFill>
                            <a:schemeClr val="lt2"/>
                          </a:solidFill>
                          <a:latin typeface="Source Sans Pro"/>
                          <a:ea typeface="Source Sans Pro"/>
                          <a:cs typeface="Source Sans Pro"/>
                          <a:sym typeface="Source Sans Pro"/>
                        </a:rPr>
                        <a:t>(Post 2013)</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Es→En 160hrs </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phone conversations</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STC</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(Shimizu et al., 2014)</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En↔Jp 22hrs </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simult. interpret.</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How2 </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(Sanabria et al., 2018)</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En→Pt 300hrs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instructional videos</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IWSLT 2018</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(Niehues et al., 2018)</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En→De 273hrs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TED talks</a:t>
                      </a:r>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LIBRI-TRANS </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(Kocabiyikoglu et al., 2018)</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En→Fr 236hrs</a:t>
                      </a:r>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read audiobooks</a:t>
                      </a:r>
                      <a:endParaRPr/>
                    </a:p>
                  </a:txBody>
                  <a:tcPr marL="91425" marR="91425" marT="9125" marB="9125"/>
                </a:tc>
              </a:tr>
              <a:tr h="231600">
                <a:tc>
                  <a:txBody>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MuST-C</a:t>
                      </a:r>
                      <a:endParaRPr b="1">
                        <a:solidFill>
                          <a:schemeClr val="dk1"/>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(Cattoni et al., 2021)</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En→ 14 lang.</a:t>
                      </a:r>
                      <a:r>
                        <a:rPr lang="en">
                          <a:solidFill>
                            <a:srgbClr val="434343"/>
                          </a:solidFill>
                          <a:latin typeface="Source Sans Pro"/>
                          <a:ea typeface="Source Sans Pro"/>
                          <a:cs typeface="Source Sans Pro"/>
                          <a:sym typeface="Source Sans Pro"/>
                        </a:rPr>
                        <a:t> (237-504hrs)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TED talks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CoVoST </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(Wang et al., 2020)</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En→15 lang. (929hrs), 21 lang.→En (30-311hrs)</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read, Common Voice</a:t>
                      </a:r>
                      <a:endParaRPr>
                        <a:solidFill>
                          <a:schemeClr val="lt2"/>
                        </a:solidFill>
                        <a:latin typeface="Source Sans Pro"/>
                        <a:ea typeface="Source Sans Pro"/>
                        <a:cs typeface="Source Sans Pro"/>
                        <a:sym typeface="Source Sans Pro"/>
                      </a:endParaRPr>
                    </a:p>
                  </a:txBody>
                  <a:tcPr marL="91425" marR="91425" marT="9125" marB="9125"/>
                </a:tc>
              </a:tr>
              <a:tr h="24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Europarl-ST</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(Iranzo-Sanchez et al., 2020)</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9 lang. (72 dir., 10-90hrs)</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EP proceedings</a:t>
                      </a:r>
                      <a:endParaRPr>
                        <a:solidFill>
                          <a:schemeClr val="lt2"/>
                        </a:solidFill>
                        <a:latin typeface="Source Sans Pro"/>
                        <a:ea typeface="Source Sans Pro"/>
                        <a:cs typeface="Source Sans Pro"/>
                        <a:sym typeface="Source Sans Pro"/>
                      </a:endParaRPr>
                    </a:p>
                  </a:txBody>
                  <a:tcPr marL="91425" marR="91425" marT="9125" marB="9125"/>
                </a:tc>
              </a:tr>
              <a:tr h="24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LibriVoxDeEn</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(Beilharz et al., 2020)</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De→En 100hrs</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read audiobooks</a:t>
                      </a:r>
                      <a:endParaRPr>
                        <a:solidFill>
                          <a:schemeClr val="lt2"/>
                        </a:solidFill>
                        <a:latin typeface="Source Sans Pro"/>
                        <a:ea typeface="Source Sans Pro"/>
                        <a:cs typeface="Source Sans Pro"/>
                        <a:sym typeface="Source Sans Pro"/>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MaSS</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(Zanon Boito et a., 2020)</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8 lang. (56 dir.) 20hrs</a:t>
                      </a:r>
                      <a:endParaRPr>
                        <a:solidFill>
                          <a:schemeClr val="lt2"/>
                        </a:solidFill>
                        <a:latin typeface="Source Sans Pro"/>
                        <a:ea typeface="Source Sans Pro"/>
                        <a:cs typeface="Source Sans Pro"/>
                        <a:sym typeface="Source Sans Pro"/>
                      </a:endParaRPr>
                    </a:p>
                  </a:txBody>
                  <a:tcPr marL="91425" marR="91425" marT="9125" marB="9125"/>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Bible readings</a:t>
                      </a:r>
                      <a:endParaRPr>
                        <a:solidFill>
                          <a:schemeClr val="lt2"/>
                        </a:solidFill>
                        <a:latin typeface="Source Sans Pro"/>
                        <a:ea typeface="Source Sans Pro"/>
                        <a:cs typeface="Source Sans Pro"/>
                        <a:sym typeface="Source Sans Pro"/>
                      </a:endParaRPr>
                    </a:p>
                  </a:txBody>
                  <a:tcPr marL="91425" marR="91425" marT="9125" marB="9125"/>
                </a:tc>
              </a:tr>
              <a:tr h="231600">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BSTC </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(Baidu, 2020)</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Zh→En 50hrs</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c>
                  <a:txBody>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simult. interpret.</a:t>
                      </a:r>
                      <a:endParaRPr>
                        <a:solidFill>
                          <a:schemeClr val="lt2"/>
                        </a:solidFill>
                        <a:latin typeface="Source Sans Pro"/>
                        <a:ea typeface="Source Sans Pro"/>
                        <a:cs typeface="Source Sans Pro"/>
                        <a:sym typeface="Source Sans Pro"/>
                      </a:endParaRPr>
                    </a:p>
                  </a:txBody>
                  <a:tcPr marL="91425" marR="91425" marT="9125" marB="9125">
                    <a:solidFill>
                      <a:srgbClr val="FFFFFF"/>
                    </a:solidFill>
                  </a:tcPr>
                </a:tc>
              </a:tr>
              <a:tr h="231600">
                <a:tc>
                  <a:txBody>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Multilingual TEDx</a:t>
                      </a:r>
                      <a:endParaRPr b="1">
                        <a:solidFill>
                          <a:schemeClr val="dk1"/>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(Salesky et al., 2021)</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8 lang.→6 lang.</a:t>
                      </a:r>
                      <a:r>
                        <a:rPr lang="en">
                          <a:solidFill>
                            <a:srgbClr val="434343"/>
                          </a:solidFill>
                          <a:latin typeface="Source Sans Pro"/>
                          <a:ea typeface="Source Sans Pro"/>
                          <a:cs typeface="Source Sans Pro"/>
                          <a:sym typeface="Source Sans Pro"/>
                        </a:rPr>
                        <a:t> 11-69hrs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c>
                  <a:txBody>
                    <a:bodyPr/>
                    <a:lstStyle/>
                    <a:p>
                      <a:pPr marL="0" lvl="0" indent="0" algn="l" rtl="0">
                        <a:spcBef>
                          <a:spcPts val="0"/>
                        </a:spcBef>
                        <a:spcAft>
                          <a:spcPts val="0"/>
                        </a:spcAft>
                        <a:buNone/>
                      </a:pPr>
                      <a:r>
                        <a:rPr lang="en">
                          <a:solidFill>
                            <a:srgbClr val="434343"/>
                          </a:solidFill>
                          <a:latin typeface="Source Sans Pro"/>
                          <a:ea typeface="Source Sans Pro"/>
                          <a:cs typeface="Source Sans Pro"/>
                          <a:sym typeface="Source Sans Pro"/>
                        </a:rPr>
                        <a:t>TED talks</a:t>
                      </a:r>
                      <a:endParaRPr>
                        <a:solidFill>
                          <a:srgbClr val="434343"/>
                        </a:solidFill>
                        <a:latin typeface="Source Sans Pro"/>
                        <a:ea typeface="Source Sans Pro"/>
                        <a:cs typeface="Source Sans Pro"/>
                        <a:sym typeface="Source Sans Pro"/>
                      </a:endParaRPr>
                    </a:p>
                  </a:txBody>
                  <a:tcPr marL="91425" marR="91425" marT="9125" marB="9125">
                    <a:solidFill>
                      <a:srgbClr val="D9D2E9"/>
                    </a:solidFill>
                  </a:tcPr>
                </a:tc>
              </a:tr>
            </a:tbl>
          </a:graphicData>
        </a:graphic>
      </p:graphicFrame>
      <p:sp>
        <p:nvSpPr>
          <p:cNvPr id="2522" name="Google Shape;2522;p153"/>
          <p:cNvSpPr txBox="1"/>
          <p:nvPr/>
        </p:nvSpPr>
        <p:spPr>
          <a:xfrm>
            <a:off x="2048100" y="4640050"/>
            <a:ext cx="5047800" cy="442200"/>
          </a:xfrm>
          <a:prstGeom prst="rect">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2000" b="1">
                <a:solidFill>
                  <a:schemeClr val="dk1"/>
                </a:solidFill>
                <a:latin typeface="Caveat"/>
                <a:ea typeface="Caveat"/>
                <a:cs typeface="Caveat"/>
                <a:sym typeface="Caveat"/>
              </a:rPr>
              <a:t>Trend (5): common test data across language pairs </a:t>
            </a:r>
            <a:endParaRPr sz="2000" b="1">
              <a:solidFill>
                <a:schemeClr val="dk1"/>
              </a:solidFill>
              <a:latin typeface="Caveat"/>
              <a:ea typeface="Caveat"/>
              <a:cs typeface="Caveat"/>
              <a:sym typeface="Caveat"/>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526"/>
        <p:cNvGrpSpPr/>
        <p:nvPr/>
      </p:nvGrpSpPr>
      <p:grpSpPr>
        <a:xfrm>
          <a:off x="0" y="0"/>
          <a:ext cx="0" cy="0"/>
          <a:chOff x="0" y="0"/>
          <a:chExt cx="0" cy="0"/>
        </a:xfrm>
      </p:grpSpPr>
      <p:sp>
        <p:nvSpPr>
          <p:cNvPr id="2527" name="Google Shape;2527;p154"/>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600" b="0">
                <a:solidFill>
                  <a:srgbClr val="CFE2F3"/>
                </a:solidFill>
                <a:latin typeface="Caveat"/>
                <a:ea typeface="Caveat"/>
                <a:cs typeface="Caveat"/>
                <a:sym typeface="Caveat"/>
              </a:rPr>
              <a:t>Sec 3.2</a:t>
            </a:r>
            <a:endParaRPr sz="3600" b="0">
              <a:solidFill>
                <a:srgbClr val="CFE2F3"/>
              </a:solidFill>
              <a:latin typeface="Source Sans Pro"/>
              <a:ea typeface="Source Sans Pro"/>
              <a:cs typeface="Source Sans Pro"/>
              <a:sym typeface="Source Sans Pro"/>
            </a:endParaRPr>
          </a:p>
          <a:p>
            <a:pPr marL="0" lvl="0" indent="0" algn="l" rtl="0">
              <a:spcBef>
                <a:spcPts val="0"/>
              </a:spcBef>
              <a:spcAft>
                <a:spcPts val="0"/>
              </a:spcAft>
              <a:buNone/>
            </a:pPr>
            <a:r>
              <a:rPr lang="en"/>
              <a:t>Techniques</a:t>
            </a:r>
            <a:endParaRPr/>
          </a:p>
        </p:txBody>
      </p:sp>
      <p:sp>
        <p:nvSpPr>
          <p:cNvPr id="2528" name="Google Shape;2528;p15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125</a:t>
            </a:fld>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532"/>
        <p:cNvGrpSpPr/>
        <p:nvPr/>
      </p:nvGrpSpPr>
      <p:grpSpPr>
        <a:xfrm>
          <a:off x="0" y="0"/>
          <a:ext cx="0" cy="0"/>
          <a:chOff x="0" y="0"/>
          <a:chExt cx="0" cy="0"/>
        </a:xfrm>
      </p:grpSpPr>
      <p:grpSp>
        <p:nvGrpSpPr>
          <p:cNvPr id="2533" name="Google Shape;2533;p155"/>
          <p:cNvGrpSpPr/>
          <p:nvPr/>
        </p:nvGrpSpPr>
        <p:grpSpPr>
          <a:xfrm>
            <a:off x="844924" y="1042107"/>
            <a:ext cx="4117480" cy="3424170"/>
            <a:chOff x="1530724" y="1423167"/>
            <a:chExt cx="4117480" cy="3802521"/>
          </a:xfrm>
        </p:grpSpPr>
        <p:grpSp>
          <p:nvGrpSpPr>
            <p:cNvPr id="2534" name="Google Shape;2534;p155"/>
            <p:cNvGrpSpPr/>
            <p:nvPr/>
          </p:nvGrpSpPr>
          <p:grpSpPr>
            <a:xfrm>
              <a:off x="1530724" y="1423167"/>
              <a:ext cx="3854959" cy="3417846"/>
              <a:chOff x="1225924" y="1423167"/>
              <a:chExt cx="3854959" cy="3417846"/>
            </a:xfrm>
          </p:grpSpPr>
          <p:sp>
            <p:nvSpPr>
              <p:cNvPr id="2535" name="Google Shape;2535;p155"/>
              <p:cNvSpPr/>
              <p:nvPr/>
            </p:nvSpPr>
            <p:spPr>
              <a:xfrm>
                <a:off x="1225924" y="1423167"/>
                <a:ext cx="3837600" cy="3396300"/>
              </a:xfrm>
              <a:prstGeom prst="triangle">
                <a:avLst>
                  <a:gd name="adj" fmla="val 50000"/>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6" name="Google Shape;2536;p155"/>
              <p:cNvGrpSpPr/>
              <p:nvPr/>
            </p:nvGrpSpPr>
            <p:grpSpPr>
              <a:xfrm>
                <a:off x="2468025" y="1434001"/>
                <a:ext cx="2612859" cy="3407011"/>
                <a:chOff x="2468025" y="1434001"/>
                <a:chExt cx="2612859" cy="3407011"/>
              </a:xfrm>
            </p:grpSpPr>
            <p:sp>
              <p:nvSpPr>
                <p:cNvPr id="2537" name="Google Shape;2537;p155"/>
                <p:cNvSpPr/>
                <p:nvPr/>
              </p:nvSpPr>
              <p:spPr>
                <a:xfrm>
                  <a:off x="2658510" y="1434001"/>
                  <a:ext cx="1015840" cy="1481775"/>
                </a:xfrm>
                <a:custGeom>
                  <a:avLst/>
                  <a:gdLst/>
                  <a:ahLst/>
                  <a:cxnLst/>
                  <a:rect l="l" t="t" r="r" b="b"/>
                  <a:pathLst>
                    <a:path w="52444" h="61408" extrusionOk="0">
                      <a:moveTo>
                        <a:pt x="10758" y="29583"/>
                      </a:moveTo>
                      <a:lnTo>
                        <a:pt x="15688" y="61408"/>
                      </a:lnTo>
                      <a:lnTo>
                        <a:pt x="21964" y="48857"/>
                      </a:lnTo>
                      <a:lnTo>
                        <a:pt x="29584" y="56477"/>
                      </a:lnTo>
                      <a:lnTo>
                        <a:pt x="39893" y="41685"/>
                      </a:lnTo>
                      <a:lnTo>
                        <a:pt x="49306" y="49754"/>
                      </a:lnTo>
                      <a:lnTo>
                        <a:pt x="52444" y="38100"/>
                      </a:lnTo>
                      <a:lnTo>
                        <a:pt x="25549" y="0"/>
                      </a:lnTo>
                      <a:lnTo>
                        <a:pt x="0" y="34514"/>
                      </a:lnTo>
                      <a:close/>
                    </a:path>
                  </a:pathLst>
                </a:custGeom>
                <a:solidFill>
                  <a:srgbClr val="D9D9D9"/>
                </a:solidFill>
                <a:ln w="9525" cap="flat" cmpd="sng">
                  <a:solidFill>
                    <a:schemeClr val="dk2"/>
                  </a:solidFill>
                  <a:prstDash val="solid"/>
                  <a:round/>
                  <a:headEnd type="none" w="med" len="med"/>
                  <a:tailEnd type="none" w="med" len="med"/>
                </a:ln>
              </p:spPr>
            </p:sp>
            <p:sp>
              <p:nvSpPr>
                <p:cNvPr id="2538" name="Google Shape;2538;p155"/>
                <p:cNvSpPr/>
                <p:nvPr/>
              </p:nvSpPr>
              <p:spPr>
                <a:xfrm>
                  <a:off x="2788754" y="3716144"/>
                  <a:ext cx="2292130" cy="1124868"/>
                </a:xfrm>
                <a:custGeom>
                  <a:avLst/>
                  <a:gdLst/>
                  <a:ahLst/>
                  <a:cxnLst/>
                  <a:rect l="l" t="t" r="r" b="b"/>
                  <a:pathLst>
                    <a:path w="118334" h="46617" extrusionOk="0">
                      <a:moveTo>
                        <a:pt x="0" y="45720"/>
                      </a:moveTo>
                      <a:lnTo>
                        <a:pt x="28238" y="29584"/>
                      </a:lnTo>
                      <a:lnTo>
                        <a:pt x="33617" y="36307"/>
                      </a:lnTo>
                      <a:lnTo>
                        <a:pt x="48409" y="23308"/>
                      </a:lnTo>
                      <a:lnTo>
                        <a:pt x="55581" y="25550"/>
                      </a:lnTo>
                      <a:lnTo>
                        <a:pt x="72165" y="9413"/>
                      </a:lnTo>
                      <a:lnTo>
                        <a:pt x="76200" y="12103"/>
                      </a:lnTo>
                      <a:lnTo>
                        <a:pt x="85612" y="0"/>
                      </a:lnTo>
                      <a:lnTo>
                        <a:pt x="118334" y="46617"/>
                      </a:lnTo>
                      <a:close/>
                    </a:path>
                  </a:pathLst>
                </a:custGeom>
                <a:solidFill>
                  <a:srgbClr val="45818E"/>
                </a:solidFill>
                <a:ln w="9525" cap="flat" cmpd="sng">
                  <a:solidFill>
                    <a:schemeClr val="dk2"/>
                  </a:solidFill>
                  <a:prstDash val="solid"/>
                  <a:round/>
                  <a:headEnd type="none" w="med" len="med"/>
                  <a:tailEnd type="none" w="med" len="med"/>
                </a:ln>
              </p:spPr>
            </p:sp>
            <p:sp>
              <p:nvSpPr>
                <p:cNvPr id="2539" name="Google Shape;2539;p155"/>
                <p:cNvSpPr txBox="1"/>
                <p:nvPr/>
              </p:nvSpPr>
              <p:spPr>
                <a:xfrm>
                  <a:off x="2468025" y="2810350"/>
                  <a:ext cx="1501500" cy="119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b="1">
                      <a:latin typeface="Source Sans Pro"/>
                      <a:ea typeface="Source Sans Pro"/>
                      <a:cs typeface="Source Sans Pro"/>
                      <a:sym typeface="Source Sans Pro"/>
                    </a:rPr>
                    <a:t>ASR</a:t>
                  </a:r>
                  <a:endParaRPr sz="2900" b="1">
                    <a:latin typeface="Source Sans Pro"/>
                    <a:ea typeface="Source Sans Pro"/>
                    <a:cs typeface="Source Sans Pro"/>
                    <a:sym typeface="Source Sans Pro"/>
                  </a:endParaRPr>
                </a:p>
                <a:p>
                  <a:pPr marL="0" lvl="0" indent="0" algn="ctr" rtl="0">
                    <a:spcBef>
                      <a:spcPts val="0"/>
                    </a:spcBef>
                    <a:spcAft>
                      <a:spcPts val="0"/>
                    </a:spcAft>
                    <a:buNone/>
                  </a:pPr>
                  <a:endParaRPr sz="2900" b="1">
                    <a:latin typeface="Source Sans Pro"/>
                    <a:ea typeface="Source Sans Pro"/>
                    <a:cs typeface="Source Sans Pro"/>
                    <a:sym typeface="Source Sans Pro"/>
                  </a:endParaRPr>
                </a:p>
              </p:txBody>
            </p:sp>
          </p:grpSp>
        </p:grpSp>
        <p:sp>
          <p:nvSpPr>
            <p:cNvPr id="2540" name="Google Shape;2540;p155"/>
            <p:cNvSpPr txBox="1"/>
            <p:nvPr/>
          </p:nvSpPr>
          <p:spPr>
            <a:xfrm>
              <a:off x="3706604" y="4781388"/>
              <a:ext cx="1941600" cy="44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grpSp>
      <p:sp>
        <p:nvSpPr>
          <p:cNvPr id="2541" name="Google Shape;2541;p15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Recap: Available data</a:t>
            </a:r>
            <a:endParaRPr/>
          </a:p>
        </p:txBody>
      </p:sp>
      <p:sp>
        <p:nvSpPr>
          <p:cNvPr id="2542" name="Google Shape;2542;p155"/>
          <p:cNvSpPr/>
          <p:nvPr/>
        </p:nvSpPr>
        <p:spPr>
          <a:xfrm>
            <a:off x="289100" y="1423150"/>
            <a:ext cx="862920" cy="313848"/>
          </a:xfrm>
          <a:prstGeom prst="cloud">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155"/>
          <p:cNvSpPr/>
          <p:nvPr/>
        </p:nvSpPr>
        <p:spPr>
          <a:xfrm>
            <a:off x="1912925" y="1123563"/>
            <a:ext cx="862920" cy="313848"/>
          </a:xfrm>
          <a:prstGeom prst="cloud">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4" name="Google Shape;2544;p155"/>
          <p:cNvGrpSpPr/>
          <p:nvPr/>
        </p:nvGrpSpPr>
        <p:grpSpPr>
          <a:xfrm>
            <a:off x="-750800" y="1193370"/>
            <a:ext cx="3850475" cy="3272907"/>
            <a:chOff x="-65000" y="1591143"/>
            <a:chExt cx="3850475" cy="3634545"/>
          </a:xfrm>
        </p:grpSpPr>
        <p:grpSp>
          <p:nvGrpSpPr>
            <p:cNvPr id="2545" name="Google Shape;2545;p155"/>
            <p:cNvGrpSpPr/>
            <p:nvPr/>
          </p:nvGrpSpPr>
          <p:grpSpPr>
            <a:xfrm>
              <a:off x="-65000" y="1591143"/>
              <a:ext cx="3850475" cy="3249807"/>
              <a:chOff x="-369800" y="1591143"/>
              <a:chExt cx="3850475" cy="3249807"/>
            </a:xfrm>
          </p:grpSpPr>
          <p:sp>
            <p:nvSpPr>
              <p:cNvPr id="2546" name="Google Shape;2546;p155"/>
              <p:cNvSpPr/>
              <p:nvPr/>
            </p:nvSpPr>
            <p:spPr>
              <a:xfrm flipH="1">
                <a:off x="-356925" y="1591143"/>
                <a:ext cx="3837600" cy="3229200"/>
              </a:xfrm>
              <a:prstGeom prst="triangle">
                <a:avLst>
                  <a:gd name="adj" fmla="val 50000"/>
                </a:avLst>
              </a:prstGeom>
              <a:solidFill>
                <a:srgbClr val="76A5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155"/>
              <p:cNvSpPr/>
              <p:nvPr/>
            </p:nvSpPr>
            <p:spPr>
              <a:xfrm>
                <a:off x="930100" y="1602450"/>
                <a:ext cx="1367100" cy="1624850"/>
              </a:xfrm>
              <a:custGeom>
                <a:avLst/>
                <a:gdLst/>
                <a:ahLst/>
                <a:cxnLst/>
                <a:rect l="l" t="t" r="r" b="b"/>
                <a:pathLst>
                  <a:path w="54684" h="64994" extrusionOk="0">
                    <a:moveTo>
                      <a:pt x="0" y="42134"/>
                    </a:moveTo>
                    <a:lnTo>
                      <a:pt x="7171" y="58718"/>
                    </a:lnTo>
                    <a:lnTo>
                      <a:pt x="15240" y="33169"/>
                    </a:lnTo>
                    <a:lnTo>
                      <a:pt x="18825" y="39444"/>
                    </a:lnTo>
                    <a:lnTo>
                      <a:pt x="24204" y="46168"/>
                    </a:lnTo>
                    <a:lnTo>
                      <a:pt x="27790" y="41237"/>
                    </a:lnTo>
                    <a:lnTo>
                      <a:pt x="34962" y="53340"/>
                    </a:lnTo>
                    <a:lnTo>
                      <a:pt x="41685" y="64994"/>
                    </a:lnTo>
                    <a:lnTo>
                      <a:pt x="45271" y="58718"/>
                    </a:lnTo>
                    <a:lnTo>
                      <a:pt x="53340" y="64546"/>
                    </a:lnTo>
                    <a:lnTo>
                      <a:pt x="54684" y="47961"/>
                    </a:lnTo>
                    <a:lnTo>
                      <a:pt x="25101" y="0"/>
                    </a:lnTo>
                    <a:close/>
                  </a:path>
                </a:pathLst>
              </a:custGeom>
              <a:solidFill>
                <a:srgbClr val="D9D9D9"/>
              </a:solidFill>
              <a:ln w="9525" cap="flat" cmpd="sng">
                <a:solidFill>
                  <a:schemeClr val="dk2"/>
                </a:solidFill>
                <a:prstDash val="solid"/>
                <a:round/>
                <a:headEnd type="none" w="med" len="med"/>
                <a:tailEnd type="none" w="med" len="med"/>
              </a:ln>
            </p:spPr>
          </p:sp>
          <p:sp>
            <p:nvSpPr>
              <p:cNvPr id="2548" name="Google Shape;2548;p155"/>
              <p:cNvSpPr/>
              <p:nvPr/>
            </p:nvSpPr>
            <p:spPr>
              <a:xfrm>
                <a:off x="-369800" y="3877225"/>
                <a:ext cx="2980775" cy="963725"/>
              </a:xfrm>
              <a:custGeom>
                <a:avLst/>
                <a:gdLst/>
                <a:ahLst/>
                <a:cxnLst/>
                <a:rect l="l" t="t" r="r" b="b"/>
                <a:pathLst>
                  <a:path w="119231" h="38549" extrusionOk="0">
                    <a:moveTo>
                      <a:pt x="20171" y="5379"/>
                    </a:moveTo>
                    <a:lnTo>
                      <a:pt x="0" y="38100"/>
                    </a:lnTo>
                    <a:lnTo>
                      <a:pt x="119231" y="36756"/>
                    </a:lnTo>
                    <a:lnTo>
                      <a:pt x="94578" y="27791"/>
                    </a:lnTo>
                    <a:lnTo>
                      <a:pt x="85613" y="16585"/>
                    </a:lnTo>
                    <a:lnTo>
                      <a:pt x="48858" y="3586"/>
                    </a:lnTo>
                    <a:lnTo>
                      <a:pt x="24653" y="16137"/>
                    </a:lnTo>
                    <a:lnTo>
                      <a:pt x="22412" y="0"/>
                    </a:lnTo>
                    <a:lnTo>
                      <a:pt x="0" y="38549"/>
                    </a:lnTo>
                  </a:path>
                </a:pathLst>
              </a:custGeom>
              <a:solidFill>
                <a:srgbClr val="134F5C"/>
              </a:solidFill>
              <a:ln w="9525" cap="flat" cmpd="sng">
                <a:solidFill>
                  <a:schemeClr val="dk2"/>
                </a:solidFill>
                <a:prstDash val="solid"/>
                <a:round/>
                <a:headEnd type="none" w="med" len="med"/>
                <a:tailEnd type="none" w="med" len="med"/>
              </a:ln>
            </p:spPr>
          </p:sp>
        </p:grpSp>
        <p:sp>
          <p:nvSpPr>
            <p:cNvPr id="2549" name="Google Shape;2549;p155"/>
            <p:cNvSpPr txBox="1"/>
            <p:nvPr/>
          </p:nvSpPr>
          <p:spPr>
            <a:xfrm>
              <a:off x="1061338" y="3025600"/>
              <a:ext cx="1501500" cy="119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b="1">
                  <a:latin typeface="Source Sans Pro"/>
                  <a:ea typeface="Source Sans Pro"/>
                  <a:cs typeface="Source Sans Pro"/>
                  <a:sym typeface="Source Sans Pro"/>
                </a:rPr>
                <a:t>MT</a:t>
              </a:r>
              <a:endParaRPr sz="2900" b="1">
                <a:latin typeface="Source Sans Pro"/>
                <a:ea typeface="Source Sans Pro"/>
                <a:cs typeface="Source Sans Pro"/>
                <a:sym typeface="Source Sans Pro"/>
              </a:endParaRPr>
            </a:p>
            <a:p>
              <a:pPr marL="0" lvl="0" indent="0" algn="ctr" rtl="0">
                <a:spcBef>
                  <a:spcPts val="0"/>
                </a:spcBef>
                <a:spcAft>
                  <a:spcPts val="0"/>
                </a:spcAft>
                <a:buNone/>
              </a:pPr>
              <a:endParaRPr sz="2900" b="1">
                <a:latin typeface="Source Sans Pro"/>
                <a:ea typeface="Source Sans Pro"/>
                <a:cs typeface="Source Sans Pro"/>
                <a:sym typeface="Source Sans Pro"/>
              </a:endParaRPr>
            </a:p>
          </p:txBody>
        </p:sp>
        <p:sp>
          <p:nvSpPr>
            <p:cNvPr id="2550" name="Google Shape;2550;p155"/>
            <p:cNvSpPr txBox="1"/>
            <p:nvPr/>
          </p:nvSpPr>
          <p:spPr>
            <a:xfrm>
              <a:off x="402387" y="4781388"/>
              <a:ext cx="1086900" cy="44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grpSp>
      <p:sp>
        <p:nvSpPr>
          <p:cNvPr id="2551" name="Google Shape;2551;p155"/>
          <p:cNvSpPr txBox="1"/>
          <p:nvPr/>
        </p:nvSpPr>
        <p:spPr>
          <a:xfrm>
            <a:off x="6328774" y="4002750"/>
            <a:ext cx="265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grpSp>
        <p:nvGrpSpPr>
          <p:cNvPr id="2552" name="Google Shape;2552;p155"/>
          <p:cNvGrpSpPr/>
          <p:nvPr/>
        </p:nvGrpSpPr>
        <p:grpSpPr>
          <a:xfrm>
            <a:off x="7157169" y="3765155"/>
            <a:ext cx="997008" cy="313818"/>
            <a:chOff x="5082974" y="1497142"/>
            <a:chExt cx="3837600" cy="3396300"/>
          </a:xfrm>
        </p:grpSpPr>
        <p:sp>
          <p:nvSpPr>
            <p:cNvPr id="2553" name="Google Shape;2553;p155"/>
            <p:cNvSpPr/>
            <p:nvPr/>
          </p:nvSpPr>
          <p:spPr>
            <a:xfrm>
              <a:off x="5082974" y="1497142"/>
              <a:ext cx="3837600" cy="3396300"/>
            </a:xfrm>
            <a:prstGeom prst="triangle">
              <a:avLst>
                <a:gd name="adj" fmla="val 50342"/>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155"/>
            <p:cNvSpPr/>
            <p:nvPr/>
          </p:nvSpPr>
          <p:spPr>
            <a:xfrm>
              <a:off x="5356411" y="3438115"/>
              <a:ext cx="2835100" cy="1448060"/>
            </a:xfrm>
            <a:custGeom>
              <a:avLst/>
              <a:gdLst/>
              <a:ahLst/>
              <a:cxnLst/>
              <a:rect l="l" t="t" r="r" b="b"/>
              <a:pathLst>
                <a:path w="113404" h="17033" extrusionOk="0">
                  <a:moveTo>
                    <a:pt x="0" y="17033"/>
                  </a:moveTo>
                  <a:lnTo>
                    <a:pt x="39445" y="8964"/>
                  </a:lnTo>
                  <a:lnTo>
                    <a:pt x="52892" y="12998"/>
                  </a:lnTo>
                  <a:lnTo>
                    <a:pt x="69029" y="9413"/>
                  </a:lnTo>
                  <a:lnTo>
                    <a:pt x="79786" y="8068"/>
                  </a:lnTo>
                  <a:lnTo>
                    <a:pt x="82476" y="0"/>
                  </a:lnTo>
                  <a:lnTo>
                    <a:pt x="101302" y="13895"/>
                  </a:lnTo>
                  <a:lnTo>
                    <a:pt x="113404" y="16136"/>
                  </a:lnTo>
                </a:path>
              </a:pathLst>
            </a:custGeom>
            <a:solidFill>
              <a:srgbClr val="134F5C"/>
            </a:solidFill>
            <a:ln w="9525" cap="flat" cmpd="sng">
              <a:solidFill>
                <a:schemeClr val="dk2"/>
              </a:solidFill>
              <a:prstDash val="solid"/>
              <a:round/>
              <a:headEnd type="none" w="med" len="med"/>
              <a:tailEnd type="none" w="med" len="med"/>
            </a:ln>
          </p:spPr>
        </p:sp>
      </p:grpSp>
      <p:sp>
        <p:nvSpPr>
          <p:cNvPr id="2555" name="Google Shape;2555;p155"/>
          <p:cNvSpPr txBox="1"/>
          <p:nvPr/>
        </p:nvSpPr>
        <p:spPr>
          <a:xfrm>
            <a:off x="6904925" y="3153250"/>
            <a:ext cx="1501500" cy="62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900" b="1">
                <a:latin typeface="Source Sans Pro"/>
                <a:ea typeface="Source Sans Pro"/>
                <a:cs typeface="Source Sans Pro"/>
                <a:sym typeface="Source Sans Pro"/>
              </a:rPr>
              <a:t>ST</a:t>
            </a:r>
            <a:endParaRPr sz="2900" b="1">
              <a:latin typeface="Source Sans Pro"/>
              <a:ea typeface="Source Sans Pro"/>
              <a:cs typeface="Source Sans Pro"/>
              <a:sym typeface="Source Sans Pro"/>
            </a:endParaRPr>
          </a:p>
          <a:p>
            <a:pPr marL="0" lvl="0" indent="0" algn="ctr" rtl="0">
              <a:spcBef>
                <a:spcPts val="0"/>
              </a:spcBef>
              <a:spcAft>
                <a:spcPts val="0"/>
              </a:spcAft>
              <a:buNone/>
            </a:pPr>
            <a:endParaRPr sz="2900" b="1">
              <a:latin typeface="Source Sans Pro"/>
              <a:ea typeface="Source Sans Pro"/>
              <a:cs typeface="Source Sans Pro"/>
              <a:sym typeface="Source Sans Pro"/>
            </a:endParaRPr>
          </a:p>
        </p:txBody>
      </p:sp>
      <p:sp>
        <p:nvSpPr>
          <p:cNvPr id="2556" name="Google Shape;2556;p155"/>
          <p:cNvSpPr txBox="1"/>
          <p:nvPr/>
        </p:nvSpPr>
        <p:spPr>
          <a:xfrm>
            <a:off x="3249401" y="4087275"/>
            <a:ext cx="159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(audio, transcript)</a:t>
            </a:r>
            <a:endParaRPr>
              <a:latin typeface="Source Sans Pro"/>
              <a:ea typeface="Source Sans Pro"/>
              <a:cs typeface="Source Sans Pro"/>
              <a:sym typeface="Source Sans Pro"/>
            </a:endParaRPr>
          </a:p>
        </p:txBody>
      </p:sp>
      <p:sp>
        <p:nvSpPr>
          <p:cNvPr id="2557" name="Google Shape;2557;p155"/>
          <p:cNvSpPr txBox="1"/>
          <p:nvPr/>
        </p:nvSpPr>
        <p:spPr>
          <a:xfrm>
            <a:off x="21366" y="4087275"/>
            <a:ext cx="188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(text, translation)</a:t>
            </a:r>
            <a:endParaRPr>
              <a:latin typeface="Source Sans Pro"/>
              <a:ea typeface="Source Sans Pro"/>
              <a:cs typeface="Source Sans Pro"/>
              <a:sym typeface="Source Sans Pro"/>
            </a:endParaRPr>
          </a:p>
        </p:txBody>
      </p:sp>
      <p:sp>
        <p:nvSpPr>
          <p:cNvPr id="2558" name="Google Shape;2558;p155"/>
          <p:cNvSpPr txBox="1"/>
          <p:nvPr/>
        </p:nvSpPr>
        <p:spPr>
          <a:xfrm>
            <a:off x="6328774" y="4087269"/>
            <a:ext cx="265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(audio, </a:t>
            </a:r>
            <a:r>
              <a:rPr lang="en">
                <a:solidFill>
                  <a:srgbClr val="999999"/>
                </a:solidFill>
                <a:latin typeface="Source Sans Pro"/>
                <a:ea typeface="Source Sans Pro"/>
                <a:cs typeface="Source Sans Pro"/>
                <a:sym typeface="Source Sans Pro"/>
              </a:rPr>
              <a:t>transcript</a:t>
            </a:r>
            <a:r>
              <a:rPr lang="en">
                <a:latin typeface="Source Sans Pro"/>
                <a:ea typeface="Source Sans Pro"/>
                <a:cs typeface="Source Sans Pro"/>
                <a:sym typeface="Source Sans Pro"/>
              </a:rPr>
              <a:t>, translation)</a:t>
            </a:r>
            <a:endParaRPr>
              <a:latin typeface="Source Sans Pro"/>
              <a:ea typeface="Source Sans Pro"/>
              <a:cs typeface="Source Sans Pro"/>
              <a:sym typeface="Source Sans Pro"/>
            </a:endParaRPr>
          </a:p>
        </p:txBody>
      </p:sp>
      <p:sp>
        <p:nvSpPr>
          <p:cNvPr id="2559" name="Google Shape;2559;p15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126</a:t>
            </a:fld>
            <a:endParaRPr/>
          </a:p>
        </p:txBody>
      </p:sp>
      <p:sp>
        <p:nvSpPr>
          <p:cNvPr id="2560" name="Google Shape;2560;p155"/>
          <p:cNvSpPr txBox="1"/>
          <p:nvPr/>
        </p:nvSpPr>
        <p:spPr>
          <a:xfrm>
            <a:off x="5950325" y="1829550"/>
            <a:ext cx="272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Can we make use of this large amount of data?</a:t>
            </a:r>
            <a:endParaRPr>
              <a:latin typeface="Source Sans Pro"/>
              <a:ea typeface="Source Sans Pro"/>
              <a:cs typeface="Source Sans Pro"/>
              <a:sym typeface="Source Sans Pro"/>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564"/>
        <p:cNvGrpSpPr/>
        <p:nvPr/>
      </p:nvGrpSpPr>
      <p:grpSpPr>
        <a:xfrm>
          <a:off x="0" y="0"/>
          <a:ext cx="0" cy="0"/>
          <a:chOff x="0" y="0"/>
          <a:chExt cx="0" cy="0"/>
        </a:xfrm>
      </p:grpSpPr>
      <p:sp>
        <p:nvSpPr>
          <p:cNvPr id="2565" name="Google Shape;2565;p15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Multi-task learning</a:t>
            </a:r>
            <a:endParaRPr/>
          </a:p>
        </p:txBody>
      </p:sp>
      <p:sp>
        <p:nvSpPr>
          <p:cNvPr id="2566" name="Google Shape;2566;p156"/>
          <p:cNvSpPr txBox="1">
            <a:spLocks noGrp="1"/>
          </p:cNvSpPr>
          <p:nvPr>
            <p:ph type="body" idx="1"/>
          </p:nvPr>
        </p:nvSpPr>
        <p:spPr>
          <a:xfrm>
            <a:off x="311700" y="1152475"/>
            <a:ext cx="8520600" cy="380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Definition:</a:t>
            </a:r>
            <a:endParaRPr/>
          </a:p>
          <a:p>
            <a:pPr marL="0" lvl="0" indent="0" algn="l" rtl="0">
              <a:spcBef>
                <a:spcPts val="1600"/>
              </a:spcBef>
              <a:spcAft>
                <a:spcPts val="0"/>
              </a:spcAft>
              <a:buNone/>
            </a:pPr>
            <a:r>
              <a:rPr lang="en" sz="1450" i="1">
                <a:solidFill>
                  <a:srgbClr val="555555"/>
                </a:solidFill>
                <a:highlight>
                  <a:srgbClr val="FFFFFF"/>
                </a:highlight>
                <a:latin typeface="Helvetica Neue"/>
                <a:ea typeface="Helvetica Neue"/>
                <a:cs typeface="Helvetica Neue"/>
                <a:sym typeface="Helvetica Neue"/>
              </a:rPr>
              <a:t>“Multi-task learning improves generalization by leveraging the domain-specific information contained in the training signals of related tasks” </a:t>
            </a:r>
            <a:endParaRPr sz="1450" i="1">
              <a:solidFill>
                <a:srgbClr val="555555"/>
              </a:solidFill>
              <a:highlight>
                <a:srgbClr val="FFFFFF"/>
              </a:highlight>
              <a:latin typeface="Helvetica Neue"/>
              <a:ea typeface="Helvetica Neue"/>
              <a:cs typeface="Helvetica Neue"/>
              <a:sym typeface="Helvetica Neue"/>
            </a:endParaRPr>
          </a:p>
          <a:p>
            <a:pPr marL="0" lvl="0" indent="0" algn="l" rtl="0">
              <a:spcBef>
                <a:spcPts val="1600"/>
              </a:spcBef>
              <a:spcAft>
                <a:spcPts val="0"/>
              </a:spcAft>
              <a:buNone/>
            </a:pPr>
            <a:r>
              <a:rPr lang="en" sz="1450">
                <a:solidFill>
                  <a:srgbClr val="555555"/>
                </a:solidFill>
                <a:highlight>
                  <a:srgbClr val="FFFFFF"/>
                </a:highlight>
                <a:latin typeface="Helvetica Neue"/>
                <a:ea typeface="Helvetica Neue"/>
                <a:cs typeface="Helvetica Neue"/>
                <a:sym typeface="Helvetica Neue"/>
              </a:rPr>
              <a:t>— Caruana, R. (1998)</a:t>
            </a:r>
            <a:endParaRPr sz="1450">
              <a:solidFill>
                <a:srgbClr val="555555"/>
              </a:solidFill>
              <a:highlight>
                <a:srgbClr val="FFFFFF"/>
              </a:highlight>
              <a:latin typeface="Helvetica Neue"/>
              <a:ea typeface="Helvetica Neue"/>
              <a:cs typeface="Helvetica Neue"/>
              <a:sym typeface="Helvetica Neue"/>
            </a:endParaRPr>
          </a:p>
          <a:p>
            <a:pPr marL="0" lvl="0" indent="0" algn="l" rtl="0">
              <a:spcBef>
                <a:spcPts val="1600"/>
              </a:spcBef>
              <a:spcAft>
                <a:spcPts val="1600"/>
              </a:spcAft>
              <a:buNone/>
            </a:pPr>
            <a:endParaRPr/>
          </a:p>
        </p:txBody>
      </p:sp>
      <p:sp>
        <p:nvSpPr>
          <p:cNvPr id="2567" name="Google Shape;2567;p15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127</a:t>
            </a:fld>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571"/>
        <p:cNvGrpSpPr/>
        <p:nvPr/>
      </p:nvGrpSpPr>
      <p:grpSpPr>
        <a:xfrm>
          <a:off x="0" y="0"/>
          <a:ext cx="0" cy="0"/>
          <a:chOff x="0" y="0"/>
          <a:chExt cx="0" cy="0"/>
        </a:xfrm>
      </p:grpSpPr>
      <p:sp>
        <p:nvSpPr>
          <p:cNvPr id="2572" name="Google Shape;2572;p15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Transfer Learning</a:t>
            </a:r>
            <a:endParaRPr/>
          </a:p>
        </p:txBody>
      </p:sp>
      <p:sp>
        <p:nvSpPr>
          <p:cNvPr id="2573" name="Google Shape;2573;p157"/>
          <p:cNvSpPr txBox="1">
            <a:spLocks noGrp="1"/>
          </p:cNvSpPr>
          <p:nvPr>
            <p:ph type="body" idx="1"/>
          </p:nvPr>
        </p:nvSpPr>
        <p:spPr>
          <a:xfrm>
            <a:off x="311700" y="1152475"/>
            <a:ext cx="8520600" cy="380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Definition:</a:t>
            </a:r>
            <a:endParaRPr/>
          </a:p>
          <a:p>
            <a:pPr marL="0" lvl="0" indent="0" algn="l" rtl="0">
              <a:spcBef>
                <a:spcPts val="1600"/>
              </a:spcBef>
              <a:spcAft>
                <a:spcPts val="0"/>
              </a:spcAft>
              <a:buNone/>
            </a:pPr>
            <a:r>
              <a:rPr lang="en" sz="1450" i="1">
                <a:solidFill>
                  <a:srgbClr val="555555"/>
                </a:solidFill>
                <a:highlight>
                  <a:srgbClr val="FFFFFF"/>
                </a:highlight>
                <a:latin typeface="Helvetica Neue"/>
                <a:ea typeface="Helvetica Neue"/>
                <a:cs typeface="Helvetica Neue"/>
                <a:sym typeface="Helvetica Neue"/>
              </a:rPr>
              <a:t>“Transfer learning and domain adaptation refer to the situation where what has been learned in one setting … is exploited to improve generalization in another setting” </a:t>
            </a:r>
            <a:endParaRPr sz="1450" i="1">
              <a:solidFill>
                <a:srgbClr val="555555"/>
              </a:solidFill>
              <a:highlight>
                <a:srgbClr val="FFFFFF"/>
              </a:highlight>
              <a:latin typeface="Helvetica Neue"/>
              <a:ea typeface="Helvetica Neue"/>
              <a:cs typeface="Helvetica Neue"/>
              <a:sym typeface="Helvetica Neue"/>
            </a:endParaRPr>
          </a:p>
          <a:p>
            <a:pPr marL="0" lvl="0" indent="0" algn="l" rtl="0">
              <a:spcBef>
                <a:spcPts val="1600"/>
              </a:spcBef>
              <a:spcAft>
                <a:spcPts val="0"/>
              </a:spcAft>
              <a:buNone/>
            </a:pPr>
            <a:r>
              <a:rPr lang="en" sz="1450">
                <a:solidFill>
                  <a:srgbClr val="555555"/>
                </a:solidFill>
                <a:highlight>
                  <a:srgbClr val="FFFFFF"/>
                </a:highlight>
                <a:latin typeface="Helvetica Neue"/>
                <a:ea typeface="Helvetica Neue"/>
                <a:cs typeface="Helvetica Neue"/>
                <a:sym typeface="Helvetica Neue"/>
              </a:rPr>
              <a:t>— Page 526, </a:t>
            </a:r>
            <a:r>
              <a:rPr lang="en" sz="1450">
                <a:solidFill>
                  <a:srgbClr val="428BCA"/>
                </a:solidFill>
                <a:uFill>
                  <a:noFill/>
                </a:uFill>
                <a:latin typeface="Helvetica Neue"/>
                <a:ea typeface="Helvetica Neue"/>
                <a:cs typeface="Helvetica Neue"/>
                <a:sym typeface="Helvetica Neue"/>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Deep Learning</a:t>
            </a:r>
            <a:r>
              <a:rPr lang="en" sz="1450">
                <a:solidFill>
                  <a:srgbClr val="555555"/>
                </a:solidFill>
                <a:highlight>
                  <a:srgbClr val="FFFFFF"/>
                </a:highlight>
                <a:latin typeface="Helvetica Neue"/>
                <a:ea typeface="Helvetica Neue"/>
                <a:cs typeface="Helvetica Neue"/>
                <a:sym typeface="Helvetica Neue"/>
              </a:rPr>
              <a:t>, 2016.</a:t>
            </a:r>
            <a:endParaRPr sz="1450">
              <a:solidFill>
                <a:srgbClr val="555555"/>
              </a:solidFill>
              <a:highlight>
                <a:srgbClr val="FFFFFF"/>
              </a:highlight>
              <a:latin typeface="Helvetica Neue"/>
              <a:ea typeface="Helvetica Neue"/>
              <a:cs typeface="Helvetica Neue"/>
              <a:sym typeface="Helvetica Neue"/>
            </a:endParaRPr>
          </a:p>
          <a:p>
            <a:pPr marL="0" lvl="0" indent="0" algn="l" rtl="0">
              <a:spcBef>
                <a:spcPts val="1600"/>
              </a:spcBef>
              <a:spcAft>
                <a:spcPts val="1600"/>
              </a:spcAft>
              <a:buNone/>
            </a:pPr>
            <a:endParaRPr/>
          </a:p>
        </p:txBody>
      </p:sp>
      <p:sp>
        <p:nvSpPr>
          <p:cNvPr id="2574" name="Google Shape;2574;p15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128</a:t>
            </a:fld>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592"/>
        <p:cNvGrpSpPr/>
        <p:nvPr/>
      </p:nvGrpSpPr>
      <p:grpSpPr>
        <a:xfrm>
          <a:off x="0" y="0"/>
          <a:ext cx="0" cy="0"/>
          <a:chOff x="0" y="0"/>
          <a:chExt cx="0" cy="0"/>
        </a:xfrm>
      </p:grpSpPr>
      <p:sp>
        <p:nvSpPr>
          <p:cNvPr id="2593" name="Google Shape;2593;p160"/>
          <p:cNvSpPr/>
          <p:nvPr/>
        </p:nvSpPr>
        <p:spPr>
          <a:xfrm>
            <a:off x="5168063" y="1876825"/>
            <a:ext cx="1640400" cy="2344800"/>
          </a:xfrm>
          <a:prstGeom prst="roundRect">
            <a:avLst>
              <a:gd name="adj" fmla="val 16667"/>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60"/>
          <p:cNvSpPr/>
          <p:nvPr/>
        </p:nvSpPr>
        <p:spPr>
          <a:xfrm>
            <a:off x="3193050" y="1876825"/>
            <a:ext cx="1640400" cy="2344800"/>
          </a:xfrm>
          <a:prstGeom prst="roundRect">
            <a:avLst>
              <a:gd name="adj" fmla="val 16667"/>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60"/>
          <p:cNvSpPr txBox="1">
            <a:spLocks noGrp="1"/>
          </p:cNvSpPr>
          <p:nvPr>
            <p:ph type="title"/>
          </p:nvPr>
        </p:nvSpPr>
        <p:spPr>
          <a:xfrm>
            <a:off x="323528" y="0"/>
            <a:ext cx="6336000" cy="735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3600"/>
              <a:buFont typeface="Calibri"/>
              <a:buNone/>
            </a:pPr>
            <a:r>
              <a:rPr lang="en"/>
              <a:t>Setting</a:t>
            </a:r>
            <a:endParaRPr/>
          </a:p>
        </p:txBody>
      </p:sp>
      <p:sp>
        <p:nvSpPr>
          <p:cNvPr id="2596" name="Google Shape;2596;p160"/>
          <p:cNvSpPr txBox="1">
            <a:spLocks noGrp="1"/>
          </p:cNvSpPr>
          <p:nvPr>
            <p:ph type="body" idx="1"/>
          </p:nvPr>
        </p:nvSpPr>
        <p:spPr>
          <a:xfrm>
            <a:off x="392113" y="898922"/>
            <a:ext cx="8356500" cy="3670800"/>
          </a:xfrm>
          <a:prstGeom prst="rect">
            <a:avLst/>
          </a:prstGeom>
          <a:noFill/>
          <a:ln>
            <a:noFill/>
          </a:ln>
        </p:spPr>
        <p:txBody>
          <a:bodyPr spcFirstLastPara="1" wrap="square" lIns="0" tIns="0" rIns="0" bIns="0" anchor="t" anchorCtr="0">
            <a:noAutofit/>
          </a:bodyPr>
          <a:lstStyle/>
          <a:p>
            <a:pPr marL="457200" lvl="0" indent="0" algn="l" rtl="0">
              <a:lnSpc>
                <a:spcPct val="100000"/>
              </a:lnSpc>
              <a:spcBef>
                <a:spcPts val="0"/>
              </a:spcBef>
              <a:spcAft>
                <a:spcPts val="0"/>
              </a:spcAft>
              <a:buNone/>
            </a:pPr>
            <a:endParaRPr/>
          </a:p>
          <a:p>
            <a:pPr marL="1073150" lvl="2" indent="-230187" algn="l" rtl="0">
              <a:lnSpc>
                <a:spcPct val="100000"/>
              </a:lnSpc>
              <a:spcBef>
                <a:spcPts val="0"/>
              </a:spcBef>
              <a:spcAft>
                <a:spcPts val="0"/>
              </a:spcAft>
              <a:buClr>
                <a:schemeClr val="dk1"/>
              </a:buClr>
              <a:buSzPts val="2000"/>
              <a:buNone/>
            </a:pPr>
            <a:endParaRPr/>
          </a:p>
          <a:p>
            <a:pPr marL="717550" lvl="1" indent="-231775" algn="l" rtl="0">
              <a:lnSpc>
                <a:spcPct val="100000"/>
              </a:lnSpc>
              <a:spcBef>
                <a:spcPts val="0"/>
              </a:spcBef>
              <a:spcAft>
                <a:spcPts val="0"/>
              </a:spcAft>
              <a:buClr>
                <a:schemeClr val="dk1"/>
              </a:buClr>
              <a:buSzPts val="2000"/>
              <a:buNone/>
            </a:pPr>
            <a:endParaRPr/>
          </a:p>
          <a:p>
            <a:pPr marL="717550" lvl="1" indent="-231775" algn="l" rtl="0">
              <a:lnSpc>
                <a:spcPct val="100000"/>
              </a:lnSpc>
              <a:spcBef>
                <a:spcPts val="0"/>
              </a:spcBef>
              <a:spcAft>
                <a:spcPts val="0"/>
              </a:spcAft>
              <a:buClr>
                <a:schemeClr val="dk1"/>
              </a:buClr>
              <a:buSzPts val="2000"/>
              <a:buNone/>
            </a:pPr>
            <a:endParaRPr/>
          </a:p>
          <a:p>
            <a:pPr marL="717550" lvl="1" indent="-231775" algn="l" rtl="0">
              <a:lnSpc>
                <a:spcPct val="100000"/>
              </a:lnSpc>
              <a:spcBef>
                <a:spcPts val="0"/>
              </a:spcBef>
              <a:spcAft>
                <a:spcPts val="0"/>
              </a:spcAft>
              <a:buClr>
                <a:schemeClr val="dk1"/>
              </a:buClr>
              <a:buSzPts val="20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342900" algn="l" rtl="0">
              <a:lnSpc>
                <a:spcPct val="100000"/>
              </a:lnSpc>
              <a:spcBef>
                <a:spcPts val="0"/>
              </a:spcBef>
              <a:spcAft>
                <a:spcPts val="0"/>
              </a:spcAft>
              <a:buClr>
                <a:schemeClr val="dk1"/>
              </a:buClr>
              <a:buSzPts val="2400"/>
              <a:buFont typeface="Calibri"/>
              <a:buNone/>
            </a:pPr>
            <a:endParaRPr/>
          </a:p>
        </p:txBody>
      </p:sp>
      <p:sp>
        <p:nvSpPr>
          <p:cNvPr id="2597" name="Google Shape;2597;p16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129</a:t>
            </a:fld>
            <a:endParaRPr/>
          </a:p>
        </p:txBody>
      </p:sp>
      <p:pic>
        <p:nvPicPr>
          <p:cNvPr id="2598" name="Google Shape;2598;p160"/>
          <p:cNvPicPr preferRelativeResize="0"/>
          <p:nvPr/>
        </p:nvPicPr>
        <p:blipFill>
          <a:blip r:embed="rId3">
            <a:alphaModFix amt="34000"/>
          </a:blip>
          <a:stretch>
            <a:fillRect/>
          </a:stretch>
        </p:blipFill>
        <p:spPr>
          <a:xfrm>
            <a:off x="3454485" y="3286448"/>
            <a:ext cx="1117526" cy="588444"/>
          </a:xfrm>
          <a:prstGeom prst="rect">
            <a:avLst/>
          </a:prstGeom>
          <a:noFill/>
          <a:ln>
            <a:noFill/>
          </a:ln>
        </p:spPr>
      </p:pic>
      <p:pic>
        <p:nvPicPr>
          <p:cNvPr id="2599" name="Google Shape;2599;p160"/>
          <p:cNvPicPr preferRelativeResize="0"/>
          <p:nvPr/>
        </p:nvPicPr>
        <p:blipFill>
          <a:blip r:embed="rId4">
            <a:alphaModFix amt="29000"/>
          </a:blip>
          <a:stretch>
            <a:fillRect/>
          </a:stretch>
        </p:blipFill>
        <p:spPr>
          <a:xfrm>
            <a:off x="5430475" y="3288063"/>
            <a:ext cx="1115568" cy="585216"/>
          </a:xfrm>
          <a:prstGeom prst="rect">
            <a:avLst/>
          </a:prstGeom>
          <a:noFill/>
          <a:ln>
            <a:noFill/>
          </a:ln>
        </p:spPr>
      </p:pic>
      <p:sp>
        <p:nvSpPr>
          <p:cNvPr id="2600" name="Google Shape;2600;p160"/>
          <p:cNvSpPr txBox="1"/>
          <p:nvPr/>
        </p:nvSpPr>
        <p:spPr>
          <a:xfrm>
            <a:off x="3341988" y="3380575"/>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Audio Encoder</a:t>
            </a:r>
            <a:endParaRPr>
              <a:latin typeface="Source Sans Pro"/>
              <a:ea typeface="Source Sans Pro"/>
              <a:cs typeface="Source Sans Pro"/>
              <a:sym typeface="Source Sans Pro"/>
            </a:endParaRPr>
          </a:p>
        </p:txBody>
      </p:sp>
      <p:pic>
        <p:nvPicPr>
          <p:cNvPr id="2601" name="Google Shape;2601;p160"/>
          <p:cNvPicPr preferRelativeResize="0"/>
          <p:nvPr/>
        </p:nvPicPr>
        <p:blipFill>
          <a:blip r:embed="rId3">
            <a:alphaModFix amt="34000"/>
          </a:blip>
          <a:stretch>
            <a:fillRect/>
          </a:stretch>
        </p:blipFill>
        <p:spPr>
          <a:xfrm>
            <a:off x="3454485" y="2277523"/>
            <a:ext cx="1117526" cy="588444"/>
          </a:xfrm>
          <a:prstGeom prst="rect">
            <a:avLst/>
          </a:prstGeom>
          <a:noFill/>
          <a:ln>
            <a:noFill/>
          </a:ln>
        </p:spPr>
      </p:pic>
      <p:sp>
        <p:nvSpPr>
          <p:cNvPr id="2602" name="Google Shape;2602;p160"/>
          <p:cNvSpPr txBox="1"/>
          <p:nvPr/>
        </p:nvSpPr>
        <p:spPr>
          <a:xfrm>
            <a:off x="3341988" y="2371650"/>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Text Decoder</a:t>
            </a:r>
            <a:endParaRPr>
              <a:latin typeface="Source Sans Pro"/>
              <a:ea typeface="Source Sans Pro"/>
              <a:cs typeface="Source Sans Pro"/>
              <a:sym typeface="Source Sans Pro"/>
            </a:endParaRPr>
          </a:p>
        </p:txBody>
      </p:sp>
      <p:pic>
        <p:nvPicPr>
          <p:cNvPr id="2603" name="Google Shape;2603;p160"/>
          <p:cNvPicPr preferRelativeResize="0"/>
          <p:nvPr/>
        </p:nvPicPr>
        <p:blipFill>
          <a:blip r:embed="rId3">
            <a:alphaModFix amt="34000"/>
          </a:blip>
          <a:stretch>
            <a:fillRect/>
          </a:stretch>
        </p:blipFill>
        <p:spPr>
          <a:xfrm>
            <a:off x="5429510" y="2277523"/>
            <a:ext cx="1117526" cy="588444"/>
          </a:xfrm>
          <a:prstGeom prst="rect">
            <a:avLst/>
          </a:prstGeom>
          <a:noFill/>
          <a:ln>
            <a:noFill/>
          </a:ln>
        </p:spPr>
      </p:pic>
      <p:sp>
        <p:nvSpPr>
          <p:cNvPr id="2604" name="Google Shape;2604;p160"/>
          <p:cNvSpPr txBox="1"/>
          <p:nvPr/>
        </p:nvSpPr>
        <p:spPr>
          <a:xfrm>
            <a:off x="5317013" y="2371650"/>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Text Encoder</a:t>
            </a:r>
            <a:endParaRPr>
              <a:latin typeface="Source Sans Pro"/>
              <a:ea typeface="Source Sans Pro"/>
              <a:cs typeface="Source Sans Pro"/>
              <a:sym typeface="Source Sans Pro"/>
            </a:endParaRPr>
          </a:p>
        </p:txBody>
      </p:sp>
      <p:sp>
        <p:nvSpPr>
          <p:cNvPr id="2605" name="Google Shape;2605;p160"/>
          <p:cNvSpPr txBox="1"/>
          <p:nvPr/>
        </p:nvSpPr>
        <p:spPr>
          <a:xfrm>
            <a:off x="5317013" y="3380575"/>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Text Decoder</a:t>
            </a:r>
            <a:endParaRPr>
              <a:latin typeface="Source Sans Pro"/>
              <a:ea typeface="Source Sans Pro"/>
              <a:cs typeface="Source Sans Pro"/>
              <a:sym typeface="Source Sans Pro"/>
            </a:endParaRPr>
          </a:p>
        </p:txBody>
      </p:sp>
      <p:sp>
        <p:nvSpPr>
          <p:cNvPr id="2606" name="Google Shape;2606;p160"/>
          <p:cNvSpPr txBox="1"/>
          <p:nvPr/>
        </p:nvSpPr>
        <p:spPr>
          <a:xfrm>
            <a:off x="3623250" y="1413525"/>
            <a:ext cx="78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ASR</a:t>
            </a:r>
            <a:endParaRPr>
              <a:latin typeface="Source Sans Pro"/>
              <a:ea typeface="Source Sans Pro"/>
              <a:cs typeface="Source Sans Pro"/>
              <a:sym typeface="Source Sans Pro"/>
            </a:endParaRPr>
          </a:p>
        </p:txBody>
      </p:sp>
      <p:sp>
        <p:nvSpPr>
          <p:cNvPr id="2607" name="Google Shape;2607;p160"/>
          <p:cNvSpPr txBox="1"/>
          <p:nvPr/>
        </p:nvSpPr>
        <p:spPr>
          <a:xfrm>
            <a:off x="5598263" y="1413525"/>
            <a:ext cx="78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MT</a:t>
            </a:r>
            <a:endParaRPr>
              <a:latin typeface="Source Sans Pro"/>
              <a:ea typeface="Source Sans Pro"/>
              <a:cs typeface="Source Sans Pro"/>
              <a:sym typeface="Source Sans Pro"/>
            </a:endParaRPr>
          </a:p>
        </p:txBody>
      </p:sp>
      <p:cxnSp>
        <p:nvCxnSpPr>
          <p:cNvPr id="2608" name="Google Shape;2608;p160"/>
          <p:cNvCxnSpPr>
            <a:endCxn id="2601" idx="2"/>
          </p:cNvCxnSpPr>
          <p:nvPr/>
        </p:nvCxnSpPr>
        <p:spPr>
          <a:xfrm rot="10800000">
            <a:off x="4013248" y="2865967"/>
            <a:ext cx="0" cy="420600"/>
          </a:xfrm>
          <a:prstGeom prst="straightConnector1">
            <a:avLst/>
          </a:prstGeom>
          <a:noFill/>
          <a:ln w="9525" cap="flat" cmpd="sng">
            <a:solidFill>
              <a:srgbClr val="0000FF"/>
            </a:solidFill>
            <a:prstDash val="solid"/>
            <a:round/>
            <a:headEnd type="none" w="med" len="med"/>
            <a:tailEnd type="triangle" w="med" len="med"/>
          </a:ln>
        </p:spPr>
      </p:cxnSp>
      <p:cxnSp>
        <p:nvCxnSpPr>
          <p:cNvPr id="2609" name="Google Shape;2609;p160"/>
          <p:cNvCxnSpPr>
            <a:stCxn id="2603" idx="2"/>
            <a:endCxn id="2599" idx="0"/>
          </p:cNvCxnSpPr>
          <p:nvPr/>
        </p:nvCxnSpPr>
        <p:spPr>
          <a:xfrm>
            <a:off x="5988273" y="2865967"/>
            <a:ext cx="0" cy="422100"/>
          </a:xfrm>
          <a:prstGeom prst="straightConnector1">
            <a:avLst/>
          </a:prstGeom>
          <a:noFill/>
          <a:ln w="9525" cap="flat" cmpd="sng">
            <a:solidFill>
              <a:srgbClr val="0000FF"/>
            </a:solidFill>
            <a:prstDash val="solid"/>
            <a:round/>
            <a:headEnd type="none" w="med" len="med"/>
            <a:tailEnd type="triangle" w="med" len="med"/>
          </a:ln>
        </p:spPr>
      </p:cxnSp>
      <p:cxnSp>
        <p:nvCxnSpPr>
          <p:cNvPr id="2610" name="Google Shape;2610;p160"/>
          <p:cNvCxnSpPr>
            <a:endCxn id="2605" idx="1"/>
          </p:cNvCxnSpPr>
          <p:nvPr/>
        </p:nvCxnSpPr>
        <p:spPr>
          <a:xfrm>
            <a:off x="4684613" y="3580675"/>
            <a:ext cx="632400" cy="0"/>
          </a:xfrm>
          <a:prstGeom prst="straightConnector1">
            <a:avLst/>
          </a:prstGeom>
          <a:noFill/>
          <a:ln w="9525" cap="flat" cmpd="sng">
            <a:solidFill>
              <a:srgbClr val="FF0000"/>
            </a:solidFill>
            <a:prstDash val="solid"/>
            <a:round/>
            <a:headEnd type="none" w="med" len="med"/>
            <a:tailEnd type="triangle" w="med" len="med"/>
          </a:ln>
        </p:spPr>
      </p:cxnSp>
      <p:sp>
        <p:nvSpPr>
          <p:cNvPr id="2611" name="Google Shape;2611;p160"/>
          <p:cNvSpPr/>
          <p:nvPr/>
        </p:nvSpPr>
        <p:spPr>
          <a:xfrm>
            <a:off x="2888475" y="2961325"/>
            <a:ext cx="4188600" cy="12387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160"/>
          <p:cNvSpPr txBox="1"/>
          <p:nvPr/>
        </p:nvSpPr>
        <p:spPr>
          <a:xfrm>
            <a:off x="1975700" y="3380575"/>
            <a:ext cx="272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ST</a:t>
            </a:r>
            <a:endParaRPr>
              <a:latin typeface="Source Sans Pro"/>
              <a:ea typeface="Source Sans Pro"/>
              <a:cs typeface="Source Sans Pro"/>
              <a:sym typeface="Source Sans Pr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grpSp>
        <p:nvGrpSpPr>
          <p:cNvPr id="314" name="Google Shape;314;p40"/>
          <p:cNvGrpSpPr/>
          <p:nvPr/>
        </p:nvGrpSpPr>
        <p:grpSpPr>
          <a:xfrm>
            <a:off x="968000" y="4077637"/>
            <a:ext cx="7769900" cy="446400"/>
            <a:chOff x="968000" y="2669603"/>
            <a:chExt cx="7769900" cy="446400"/>
          </a:xfrm>
        </p:grpSpPr>
        <p:sp>
          <p:nvSpPr>
            <p:cNvPr id="315" name="Google Shape;315;p40"/>
            <p:cNvSpPr txBox="1"/>
            <p:nvPr/>
          </p:nvSpPr>
          <p:spPr>
            <a:xfrm>
              <a:off x="968000" y="2669603"/>
              <a:ext cx="22344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Unconstrained</a:t>
              </a:r>
              <a:endParaRPr sz="1700" b="1">
                <a:solidFill>
                  <a:srgbClr val="EFEFEF"/>
                </a:solidFill>
                <a:latin typeface="Source Sans Pro"/>
                <a:ea typeface="Source Sans Pro"/>
                <a:cs typeface="Source Sans Pro"/>
                <a:sym typeface="Source Sans Pro"/>
              </a:endParaRPr>
            </a:p>
          </p:txBody>
        </p:sp>
        <p:sp>
          <p:nvSpPr>
            <p:cNvPr id="316" name="Google Shape;316;p40"/>
            <p:cNvSpPr txBox="1"/>
            <p:nvPr/>
          </p:nvSpPr>
          <p:spPr>
            <a:xfrm>
              <a:off x="5732500" y="2669603"/>
              <a:ext cx="30054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Constrained (e.g. subtitling)</a:t>
              </a:r>
              <a:endParaRPr sz="1700" b="1">
                <a:solidFill>
                  <a:srgbClr val="EFEFEF"/>
                </a:solidFill>
                <a:latin typeface="Source Sans Pro"/>
                <a:ea typeface="Source Sans Pro"/>
                <a:cs typeface="Source Sans Pro"/>
                <a:sym typeface="Source Sans Pro"/>
              </a:endParaRPr>
            </a:p>
          </p:txBody>
        </p:sp>
      </p:grpSp>
      <p:grpSp>
        <p:nvGrpSpPr>
          <p:cNvPr id="317" name="Google Shape;317;p40"/>
          <p:cNvGrpSpPr/>
          <p:nvPr/>
        </p:nvGrpSpPr>
        <p:grpSpPr>
          <a:xfrm>
            <a:off x="235100" y="2616596"/>
            <a:ext cx="8850200" cy="446400"/>
            <a:chOff x="235100" y="2688368"/>
            <a:chExt cx="8850200" cy="446400"/>
          </a:xfrm>
        </p:grpSpPr>
        <p:sp>
          <p:nvSpPr>
            <p:cNvPr id="318" name="Google Shape;318;p40"/>
            <p:cNvSpPr txBox="1"/>
            <p:nvPr/>
          </p:nvSpPr>
          <p:spPr>
            <a:xfrm>
              <a:off x="235100" y="2688368"/>
              <a:ext cx="37002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Restricted domain </a:t>
              </a:r>
              <a:endParaRPr sz="1700" b="1">
                <a:solidFill>
                  <a:srgbClr val="EFEFEF"/>
                </a:solidFill>
                <a:latin typeface="Source Sans Pro"/>
                <a:ea typeface="Source Sans Pro"/>
                <a:cs typeface="Source Sans Pro"/>
                <a:sym typeface="Source Sans Pro"/>
              </a:endParaRPr>
            </a:p>
          </p:txBody>
        </p:sp>
        <p:sp>
          <p:nvSpPr>
            <p:cNvPr id="319" name="Google Shape;319;p40"/>
            <p:cNvSpPr txBox="1"/>
            <p:nvPr/>
          </p:nvSpPr>
          <p:spPr>
            <a:xfrm>
              <a:off x="5385100" y="2688368"/>
              <a:ext cx="37002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Open domain </a:t>
              </a:r>
              <a:endParaRPr sz="1700" b="1">
                <a:solidFill>
                  <a:srgbClr val="EFEFEF"/>
                </a:solidFill>
                <a:latin typeface="Source Sans Pro"/>
                <a:ea typeface="Source Sans Pro"/>
                <a:cs typeface="Source Sans Pro"/>
                <a:sym typeface="Source Sans Pro"/>
              </a:endParaRPr>
            </a:p>
          </p:txBody>
        </p:sp>
      </p:grpSp>
      <p:sp>
        <p:nvSpPr>
          <p:cNvPr id="320" name="Google Shape;320;p4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Speech Translation - a Multi-faceted Problem</a:t>
            </a:r>
            <a:endParaRPr/>
          </a:p>
        </p:txBody>
      </p:sp>
      <p:grpSp>
        <p:nvGrpSpPr>
          <p:cNvPr id="321" name="Google Shape;321;p40"/>
          <p:cNvGrpSpPr/>
          <p:nvPr/>
        </p:nvGrpSpPr>
        <p:grpSpPr>
          <a:xfrm>
            <a:off x="1631300" y="1155556"/>
            <a:ext cx="6508250" cy="446400"/>
            <a:chOff x="1631300" y="1155556"/>
            <a:chExt cx="6508250" cy="446400"/>
          </a:xfrm>
        </p:grpSpPr>
        <p:sp>
          <p:nvSpPr>
            <p:cNvPr id="322" name="Google Shape;322;p40"/>
            <p:cNvSpPr txBox="1"/>
            <p:nvPr/>
          </p:nvSpPr>
          <p:spPr>
            <a:xfrm>
              <a:off x="1631300" y="1155556"/>
              <a:ext cx="9078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Offline</a:t>
              </a:r>
              <a:endParaRPr sz="1700" b="1">
                <a:solidFill>
                  <a:srgbClr val="999999"/>
                </a:solidFill>
                <a:latin typeface="Source Sans Pro"/>
                <a:ea typeface="Source Sans Pro"/>
                <a:cs typeface="Source Sans Pro"/>
                <a:sym typeface="Source Sans Pro"/>
              </a:endParaRPr>
            </a:p>
          </p:txBody>
        </p:sp>
        <p:sp>
          <p:nvSpPr>
            <p:cNvPr id="323" name="Google Shape;323;p40"/>
            <p:cNvSpPr txBox="1"/>
            <p:nvPr/>
          </p:nvSpPr>
          <p:spPr>
            <a:xfrm>
              <a:off x="6330850" y="1155556"/>
              <a:ext cx="18087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Simultaneous</a:t>
              </a:r>
              <a:endParaRPr sz="1700" b="1">
                <a:solidFill>
                  <a:srgbClr val="999999"/>
                </a:solidFill>
                <a:latin typeface="Source Sans Pro"/>
                <a:ea typeface="Source Sans Pro"/>
                <a:cs typeface="Source Sans Pro"/>
                <a:sym typeface="Source Sans Pro"/>
              </a:endParaRPr>
            </a:p>
          </p:txBody>
        </p:sp>
      </p:grpSp>
      <p:grpSp>
        <p:nvGrpSpPr>
          <p:cNvPr id="324" name="Google Shape;324;p40"/>
          <p:cNvGrpSpPr/>
          <p:nvPr/>
        </p:nvGrpSpPr>
        <p:grpSpPr>
          <a:xfrm>
            <a:off x="1180850" y="1642570"/>
            <a:ext cx="6958700" cy="446400"/>
            <a:chOff x="1180850" y="1660239"/>
            <a:chExt cx="6958700" cy="446400"/>
          </a:xfrm>
        </p:grpSpPr>
        <p:sp>
          <p:nvSpPr>
            <p:cNvPr id="325" name="Google Shape;325;p40"/>
            <p:cNvSpPr txBox="1"/>
            <p:nvPr/>
          </p:nvSpPr>
          <p:spPr>
            <a:xfrm>
              <a:off x="6330850" y="1660239"/>
              <a:ext cx="18087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dk1"/>
                  </a:solidFill>
                  <a:latin typeface="Source Sans Pro"/>
                  <a:ea typeface="Source Sans Pro"/>
                  <a:cs typeface="Source Sans Pro"/>
                  <a:sym typeface="Source Sans Pro"/>
                </a:rPr>
                <a:t>Multi-speaker</a:t>
              </a:r>
              <a:endParaRPr sz="1700" b="1">
                <a:solidFill>
                  <a:schemeClr val="dk1"/>
                </a:solidFill>
                <a:latin typeface="Source Sans Pro"/>
                <a:ea typeface="Source Sans Pro"/>
                <a:cs typeface="Source Sans Pro"/>
                <a:sym typeface="Source Sans Pro"/>
              </a:endParaRPr>
            </a:p>
          </p:txBody>
        </p:sp>
        <p:sp>
          <p:nvSpPr>
            <p:cNvPr id="326" name="Google Shape;326;p40"/>
            <p:cNvSpPr txBox="1"/>
            <p:nvPr/>
          </p:nvSpPr>
          <p:spPr>
            <a:xfrm>
              <a:off x="1180850" y="1660239"/>
              <a:ext cx="18087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dk1"/>
                  </a:solidFill>
                  <a:latin typeface="Source Sans Pro"/>
                  <a:ea typeface="Source Sans Pro"/>
                  <a:cs typeface="Source Sans Pro"/>
                  <a:sym typeface="Source Sans Pro"/>
                </a:rPr>
                <a:t>Single-speaker</a:t>
              </a:r>
              <a:endParaRPr sz="1700" b="1">
                <a:solidFill>
                  <a:schemeClr val="dk1"/>
                </a:solidFill>
                <a:latin typeface="Source Sans Pro"/>
                <a:ea typeface="Source Sans Pro"/>
                <a:cs typeface="Source Sans Pro"/>
                <a:sym typeface="Source Sans Pro"/>
              </a:endParaRPr>
            </a:p>
          </p:txBody>
        </p:sp>
      </p:grpSp>
      <p:grpSp>
        <p:nvGrpSpPr>
          <p:cNvPr id="327" name="Google Shape;327;p40"/>
          <p:cNvGrpSpPr/>
          <p:nvPr/>
        </p:nvGrpSpPr>
        <p:grpSpPr>
          <a:xfrm>
            <a:off x="802100" y="3103610"/>
            <a:ext cx="7935800" cy="446400"/>
            <a:chOff x="802100" y="3174285"/>
            <a:chExt cx="7935800" cy="446400"/>
          </a:xfrm>
        </p:grpSpPr>
        <p:sp>
          <p:nvSpPr>
            <p:cNvPr id="328" name="Google Shape;328;p40"/>
            <p:cNvSpPr txBox="1"/>
            <p:nvPr/>
          </p:nvSpPr>
          <p:spPr>
            <a:xfrm>
              <a:off x="802100" y="3174285"/>
              <a:ext cx="25662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EFEFEF"/>
                  </a:solidFill>
                  <a:latin typeface="Source Sans Pro"/>
                  <a:ea typeface="Source Sans Pro"/>
                  <a:cs typeface="Source Sans Pro"/>
                  <a:sym typeface="Source Sans Pro"/>
                </a:rPr>
                <a:t>Resource-rich languages</a:t>
              </a:r>
              <a:endParaRPr sz="1700" b="1">
                <a:solidFill>
                  <a:srgbClr val="EFEFEF"/>
                </a:solidFill>
                <a:latin typeface="Source Sans Pro"/>
                <a:ea typeface="Source Sans Pro"/>
                <a:cs typeface="Source Sans Pro"/>
                <a:sym typeface="Source Sans Pro"/>
              </a:endParaRPr>
            </a:p>
          </p:txBody>
        </p:sp>
        <p:sp>
          <p:nvSpPr>
            <p:cNvPr id="329" name="Google Shape;329;p40"/>
            <p:cNvSpPr txBox="1"/>
            <p:nvPr/>
          </p:nvSpPr>
          <p:spPr>
            <a:xfrm>
              <a:off x="5732500" y="3174285"/>
              <a:ext cx="30054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EFEFEF"/>
                  </a:solidFill>
                  <a:latin typeface="Source Sans Pro"/>
                  <a:ea typeface="Source Sans Pro"/>
                  <a:cs typeface="Source Sans Pro"/>
                  <a:sym typeface="Source Sans Pro"/>
                </a:rPr>
                <a:t>Under-resourced languages</a:t>
              </a:r>
              <a:endParaRPr sz="1700" b="1">
                <a:solidFill>
                  <a:srgbClr val="EFEFEF"/>
                </a:solidFill>
                <a:latin typeface="Source Sans Pro"/>
                <a:ea typeface="Source Sans Pro"/>
                <a:cs typeface="Source Sans Pro"/>
                <a:sym typeface="Source Sans Pro"/>
              </a:endParaRPr>
            </a:p>
          </p:txBody>
        </p:sp>
      </p:grpSp>
      <p:sp>
        <p:nvSpPr>
          <p:cNvPr id="330" name="Google Shape;330;p40"/>
          <p:cNvSpPr/>
          <p:nvPr/>
        </p:nvSpPr>
        <p:spPr>
          <a:xfrm>
            <a:off x="3287270" y="1591948"/>
            <a:ext cx="2701800" cy="1984200"/>
          </a:xfrm>
          <a:prstGeom prst="rightArrow">
            <a:avLst>
              <a:gd name="adj1" fmla="val 50000"/>
              <a:gd name="adj2" fmla="val 50000"/>
            </a:avLst>
          </a:prstGeom>
          <a:solidFill>
            <a:srgbClr val="F6B26B"/>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chemeClr val="dk2"/>
                </a:solidFill>
              </a:rPr>
              <a:t>difficulty</a:t>
            </a:r>
            <a:endParaRPr sz="2600">
              <a:solidFill>
                <a:schemeClr val="dk2"/>
              </a:solidFill>
            </a:endParaRPr>
          </a:p>
        </p:txBody>
      </p:sp>
      <p:grpSp>
        <p:nvGrpSpPr>
          <p:cNvPr id="331" name="Google Shape;331;p40"/>
          <p:cNvGrpSpPr/>
          <p:nvPr/>
        </p:nvGrpSpPr>
        <p:grpSpPr>
          <a:xfrm>
            <a:off x="802100" y="2129583"/>
            <a:ext cx="7716200" cy="446400"/>
            <a:chOff x="802100" y="2164921"/>
            <a:chExt cx="7716200" cy="446400"/>
          </a:xfrm>
        </p:grpSpPr>
        <p:sp>
          <p:nvSpPr>
            <p:cNvPr id="332" name="Google Shape;332;p40"/>
            <p:cNvSpPr txBox="1"/>
            <p:nvPr/>
          </p:nvSpPr>
          <p:spPr>
            <a:xfrm>
              <a:off x="802100" y="2164921"/>
              <a:ext cx="25662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EFEFEF"/>
                  </a:solidFill>
                  <a:latin typeface="Source Sans Pro"/>
                  <a:ea typeface="Source Sans Pro"/>
                  <a:cs typeface="Source Sans Pro"/>
                  <a:sym typeface="Source Sans Pro"/>
                </a:rPr>
                <a:t>Clean audio</a:t>
              </a:r>
              <a:endParaRPr sz="1700" b="1">
                <a:solidFill>
                  <a:srgbClr val="EFEFEF"/>
                </a:solidFill>
                <a:latin typeface="Source Sans Pro"/>
                <a:ea typeface="Source Sans Pro"/>
                <a:cs typeface="Source Sans Pro"/>
                <a:sym typeface="Source Sans Pro"/>
              </a:endParaRPr>
            </a:p>
          </p:txBody>
        </p:sp>
        <p:sp>
          <p:nvSpPr>
            <p:cNvPr id="333" name="Google Shape;333;p40"/>
            <p:cNvSpPr txBox="1"/>
            <p:nvPr/>
          </p:nvSpPr>
          <p:spPr>
            <a:xfrm>
              <a:off x="5952100" y="2164921"/>
              <a:ext cx="25662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EFEFEF"/>
                  </a:solidFill>
                  <a:latin typeface="Source Sans Pro"/>
                  <a:ea typeface="Source Sans Pro"/>
                  <a:cs typeface="Source Sans Pro"/>
                  <a:sym typeface="Source Sans Pro"/>
                </a:rPr>
                <a:t>Noisy conditions</a:t>
              </a:r>
              <a:endParaRPr sz="1700" b="1">
                <a:solidFill>
                  <a:srgbClr val="EFEFEF"/>
                </a:solidFill>
                <a:latin typeface="Source Sans Pro"/>
                <a:ea typeface="Source Sans Pro"/>
                <a:cs typeface="Source Sans Pro"/>
                <a:sym typeface="Source Sans Pro"/>
              </a:endParaRPr>
            </a:p>
          </p:txBody>
        </p:sp>
      </p:grpSp>
      <p:grpSp>
        <p:nvGrpSpPr>
          <p:cNvPr id="334" name="Google Shape;334;p40"/>
          <p:cNvGrpSpPr/>
          <p:nvPr/>
        </p:nvGrpSpPr>
        <p:grpSpPr>
          <a:xfrm>
            <a:off x="77300" y="3590623"/>
            <a:ext cx="9165800" cy="446400"/>
            <a:chOff x="77300" y="4183650"/>
            <a:chExt cx="9165800" cy="446400"/>
          </a:xfrm>
        </p:grpSpPr>
        <p:sp>
          <p:nvSpPr>
            <p:cNvPr id="335" name="Google Shape;335;p40"/>
            <p:cNvSpPr txBox="1"/>
            <p:nvPr/>
          </p:nvSpPr>
          <p:spPr>
            <a:xfrm>
              <a:off x="77300" y="4183650"/>
              <a:ext cx="40158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Low speaker variety (gender, accent, ...)</a:t>
              </a:r>
              <a:endParaRPr sz="1700" b="1">
                <a:solidFill>
                  <a:srgbClr val="EFEFEF"/>
                </a:solidFill>
                <a:latin typeface="Source Sans Pro"/>
                <a:ea typeface="Source Sans Pro"/>
                <a:cs typeface="Source Sans Pro"/>
                <a:sym typeface="Source Sans Pro"/>
              </a:endParaRPr>
            </a:p>
          </p:txBody>
        </p:sp>
        <p:sp>
          <p:nvSpPr>
            <p:cNvPr id="336" name="Google Shape;336;p40"/>
            <p:cNvSpPr txBox="1"/>
            <p:nvPr/>
          </p:nvSpPr>
          <p:spPr>
            <a:xfrm>
              <a:off x="5227300" y="4183650"/>
              <a:ext cx="40158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High speaker variety </a:t>
              </a:r>
              <a:endParaRPr sz="1700" b="1">
                <a:solidFill>
                  <a:srgbClr val="EFEFEF"/>
                </a:solidFill>
                <a:latin typeface="Source Sans Pro"/>
                <a:ea typeface="Source Sans Pro"/>
                <a:cs typeface="Source Sans Pro"/>
                <a:sym typeface="Source Sans Pro"/>
              </a:endParaRPr>
            </a:p>
          </p:txBody>
        </p:sp>
      </p:grpSp>
      <p:grpSp>
        <p:nvGrpSpPr>
          <p:cNvPr id="337" name="Google Shape;337;p40"/>
          <p:cNvGrpSpPr/>
          <p:nvPr/>
        </p:nvGrpSpPr>
        <p:grpSpPr>
          <a:xfrm>
            <a:off x="77300" y="4564650"/>
            <a:ext cx="9165800" cy="446400"/>
            <a:chOff x="77300" y="4564650"/>
            <a:chExt cx="9165800" cy="446400"/>
          </a:xfrm>
        </p:grpSpPr>
        <p:sp>
          <p:nvSpPr>
            <p:cNvPr id="338" name="Google Shape;338;p40"/>
            <p:cNvSpPr txBox="1"/>
            <p:nvPr/>
          </p:nvSpPr>
          <p:spPr>
            <a:xfrm>
              <a:off x="77300" y="4564650"/>
              <a:ext cx="40158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a:t>
              </a:r>
              <a:endParaRPr sz="1700" b="1">
                <a:solidFill>
                  <a:srgbClr val="EFEFEF"/>
                </a:solidFill>
                <a:latin typeface="Source Sans Pro"/>
                <a:ea typeface="Source Sans Pro"/>
                <a:cs typeface="Source Sans Pro"/>
                <a:sym typeface="Source Sans Pro"/>
              </a:endParaRPr>
            </a:p>
          </p:txBody>
        </p:sp>
        <p:sp>
          <p:nvSpPr>
            <p:cNvPr id="339" name="Google Shape;339;p40"/>
            <p:cNvSpPr txBox="1"/>
            <p:nvPr/>
          </p:nvSpPr>
          <p:spPr>
            <a:xfrm>
              <a:off x="5227300" y="4564650"/>
              <a:ext cx="40158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a:t>
              </a:r>
              <a:endParaRPr sz="1700" b="1">
                <a:solidFill>
                  <a:srgbClr val="EFEFEF"/>
                </a:solidFill>
                <a:latin typeface="Source Sans Pro"/>
                <a:ea typeface="Source Sans Pro"/>
                <a:cs typeface="Source Sans Pro"/>
                <a:sym typeface="Source Sans Pro"/>
              </a:endParaRPr>
            </a:p>
          </p:txBody>
        </p:sp>
      </p:grpSp>
      <p:sp>
        <p:nvSpPr>
          <p:cNvPr id="340" name="Google Shape;340;p4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616"/>
        <p:cNvGrpSpPr/>
        <p:nvPr/>
      </p:nvGrpSpPr>
      <p:grpSpPr>
        <a:xfrm>
          <a:off x="0" y="0"/>
          <a:ext cx="0" cy="0"/>
          <a:chOff x="0" y="0"/>
          <a:chExt cx="0" cy="0"/>
        </a:xfrm>
      </p:grpSpPr>
      <p:sp>
        <p:nvSpPr>
          <p:cNvPr id="2617" name="Google Shape;2617;p161"/>
          <p:cNvSpPr/>
          <p:nvPr/>
        </p:nvSpPr>
        <p:spPr>
          <a:xfrm>
            <a:off x="6898313" y="1876825"/>
            <a:ext cx="1640400" cy="2344800"/>
          </a:xfrm>
          <a:prstGeom prst="roundRect">
            <a:avLst>
              <a:gd name="adj" fmla="val 16667"/>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61"/>
          <p:cNvSpPr/>
          <p:nvPr/>
        </p:nvSpPr>
        <p:spPr>
          <a:xfrm>
            <a:off x="4923300" y="1876825"/>
            <a:ext cx="1640400" cy="2344800"/>
          </a:xfrm>
          <a:prstGeom prst="roundRect">
            <a:avLst>
              <a:gd name="adj" fmla="val 16667"/>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61"/>
          <p:cNvSpPr txBox="1">
            <a:spLocks noGrp="1"/>
          </p:cNvSpPr>
          <p:nvPr>
            <p:ph type="title"/>
          </p:nvPr>
        </p:nvSpPr>
        <p:spPr>
          <a:xfrm>
            <a:off x="323528" y="0"/>
            <a:ext cx="6336000" cy="735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3600"/>
              <a:buFont typeface="Calibri"/>
              <a:buNone/>
            </a:pPr>
            <a:r>
              <a:rPr lang="en"/>
              <a:t>Setting</a:t>
            </a:r>
            <a:endParaRPr/>
          </a:p>
        </p:txBody>
      </p:sp>
      <p:sp>
        <p:nvSpPr>
          <p:cNvPr id="2620" name="Google Shape;2620;p161"/>
          <p:cNvSpPr txBox="1">
            <a:spLocks noGrp="1"/>
          </p:cNvSpPr>
          <p:nvPr>
            <p:ph type="body" idx="1"/>
          </p:nvPr>
        </p:nvSpPr>
        <p:spPr>
          <a:xfrm>
            <a:off x="392113" y="898922"/>
            <a:ext cx="8356500" cy="3670800"/>
          </a:xfrm>
          <a:prstGeom prst="rect">
            <a:avLst/>
          </a:prstGeom>
          <a:noFill/>
          <a:ln>
            <a:noFill/>
          </a:ln>
        </p:spPr>
        <p:txBody>
          <a:bodyPr spcFirstLastPara="1" wrap="square" lIns="0" tIns="0" rIns="0" bIns="0" anchor="t" anchorCtr="0">
            <a:noAutofit/>
          </a:bodyPr>
          <a:lstStyle/>
          <a:p>
            <a:pPr marL="457200" lvl="0" indent="-342900" algn="l" rtl="0">
              <a:lnSpc>
                <a:spcPct val="100000"/>
              </a:lnSpc>
              <a:spcBef>
                <a:spcPts val="0"/>
              </a:spcBef>
              <a:spcAft>
                <a:spcPts val="0"/>
              </a:spcAft>
              <a:buSzPts val="1800"/>
              <a:buChar char="•"/>
            </a:pPr>
            <a:r>
              <a:rPr lang="en"/>
              <a:t>Multi-task</a:t>
            </a:r>
            <a:endParaRPr/>
          </a:p>
          <a:p>
            <a:pPr marL="1371600" lvl="1" indent="-342900" algn="l" rtl="0">
              <a:lnSpc>
                <a:spcPct val="100000"/>
              </a:lnSpc>
              <a:spcBef>
                <a:spcPts val="0"/>
              </a:spcBef>
              <a:spcAft>
                <a:spcPts val="0"/>
              </a:spcAft>
              <a:buSzPts val="1800"/>
              <a:buChar char="-"/>
            </a:pPr>
            <a:r>
              <a:rPr lang="en"/>
              <a:t>Train all three tasks jointly</a:t>
            </a:r>
            <a:endParaRPr/>
          </a:p>
          <a:p>
            <a:pPr marL="1073150" lvl="2" indent="-230187" algn="l" rtl="0">
              <a:lnSpc>
                <a:spcPct val="100000"/>
              </a:lnSpc>
              <a:spcBef>
                <a:spcPts val="0"/>
              </a:spcBef>
              <a:spcAft>
                <a:spcPts val="0"/>
              </a:spcAft>
              <a:buClr>
                <a:schemeClr val="dk1"/>
              </a:buClr>
              <a:buSzPts val="2000"/>
              <a:buNone/>
            </a:pPr>
            <a:endParaRPr/>
          </a:p>
          <a:p>
            <a:pPr marL="717550" lvl="1" indent="-231775" algn="l" rtl="0">
              <a:lnSpc>
                <a:spcPct val="100000"/>
              </a:lnSpc>
              <a:spcBef>
                <a:spcPts val="0"/>
              </a:spcBef>
              <a:spcAft>
                <a:spcPts val="0"/>
              </a:spcAft>
              <a:buClr>
                <a:schemeClr val="dk1"/>
              </a:buClr>
              <a:buSzPts val="2000"/>
              <a:buNone/>
            </a:pPr>
            <a:endParaRPr/>
          </a:p>
          <a:p>
            <a:pPr marL="717550" lvl="1" indent="-231775" algn="l" rtl="0">
              <a:lnSpc>
                <a:spcPct val="100000"/>
              </a:lnSpc>
              <a:spcBef>
                <a:spcPts val="0"/>
              </a:spcBef>
              <a:spcAft>
                <a:spcPts val="0"/>
              </a:spcAft>
              <a:buClr>
                <a:schemeClr val="dk1"/>
              </a:buClr>
              <a:buSzPts val="2000"/>
              <a:buNone/>
            </a:pPr>
            <a:endParaRPr/>
          </a:p>
          <a:p>
            <a:pPr marL="717550" lvl="1" indent="-231775" algn="l" rtl="0">
              <a:lnSpc>
                <a:spcPct val="100000"/>
              </a:lnSpc>
              <a:spcBef>
                <a:spcPts val="0"/>
              </a:spcBef>
              <a:spcAft>
                <a:spcPts val="0"/>
              </a:spcAft>
              <a:buClr>
                <a:schemeClr val="dk1"/>
              </a:buClr>
              <a:buSzPts val="20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342900" algn="l" rtl="0">
              <a:lnSpc>
                <a:spcPct val="100000"/>
              </a:lnSpc>
              <a:spcBef>
                <a:spcPts val="0"/>
              </a:spcBef>
              <a:spcAft>
                <a:spcPts val="0"/>
              </a:spcAft>
              <a:buClr>
                <a:schemeClr val="dk1"/>
              </a:buClr>
              <a:buSzPts val="2400"/>
              <a:buFont typeface="Calibri"/>
              <a:buNone/>
            </a:pPr>
            <a:endParaRPr/>
          </a:p>
        </p:txBody>
      </p:sp>
      <p:sp>
        <p:nvSpPr>
          <p:cNvPr id="2621" name="Google Shape;2621;p16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130</a:t>
            </a:fld>
            <a:endParaRPr/>
          </a:p>
        </p:txBody>
      </p:sp>
      <p:pic>
        <p:nvPicPr>
          <p:cNvPr id="2622" name="Google Shape;2622;p161"/>
          <p:cNvPicPr preferRelativeResize="0"/>
          <p:nvPr/>
        </p:nvPicPr>
        <p:blipFill>
          <a:blip r:embed="rId3">
            <a:alphaModFix amt="34000"/>
          </a:blip>
          <a:stretch>
            <a:fillRect/>
          </a:stretch>
        </p:blipFill>
        <p:spPr>
          <a:xfrm>
            <a:off x="5184735" y="3286448"/>
            <a:ext cx="1117526" cy="588444"/>
          </a:xfrm>
          <a:prstGeom prst="rect">
            <a:avLst/>
          </a:prstGeom>
          <a:noFill/>
          <a:ln>
            <a:noFill/>
          </a:ln>
        </p:spPr>
      </p:pic>
      <p:pic>
        <p:nvPicPr>
          <p:cNvPr id="2623" name="Google Shape;2623;p161"/>
          <p:cNvPicPr preferRelativeResize="0"/>
          <p:nvPr/>
        </p:nvPicPr>
        <p:blipFill>
          <a:blip r:embed="rId4">
            <a:alphaModFix amt="29000"/>
          </a:blip>
          <a:stretch>
            <a:fillRect/>
          </a:stretch>
        </p:blipFill>
        <p:spPr>
          <a:xfrm>
            <a:off x="7160725" y="3288063"/>
            <a:ext cx="1115568" cy="585216"/>
          </a:xfrm>
          <a:prstGeom prst="rect">
            <a:avLst/>
          </a:prstGeom>
          <a:noFill/>
          <a:ln>
            <a:noFill/>
          </a:ln>
        </p:spPr>
      </p:pic>
      <p:sp>
        <p:nvSpPr>
          <p:cNvPr id="2624" name="Google Shape;2624;p161"/>
          <p:cNvSpPr txBox="1"/>
          <p:nvPr/>
        </p:nvSpPr>
        <p:spPr>
          <a:xfrm>
            <a:off x="5072238" y="3380575"/>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Audio Encoder</a:t>
            </a:r>
            <a:endParaRPr>
              <a:latin typeface="Source Sans Pro"/>
              <a:ea typeface="Source Sans Pro"/>
              <a:cs typeface="Source Sans Pro"/>
              <a:sym typeface="Source Sans Pro"/>
            </a:endParaRPr>
          </a:p>
        </p:txBody>
      </p:sp>
      <p:pic>
        <p:nvPicPr>
          <p:cNvPr id="2625" name="Google Shape;2625;p161"/>
          <p:cNvPicPr preferRelativeResize="0"/>
          <p:nvPr/>
        </p:nvPicPr>
        <p:blipFill>
          <a:blip r:embed="rId3">
            <a:alphaModFix amt="34000"/>
          </a:blip>
          <a:stretch>
            <a:fillRect/>
          </a:stretch>
        </p:blipFill>
        <p:spPr>
          <a:xfrm>
            <a:off x="5184735" y="2277523"/>
            <a:ext cx="1117526" cy="588444"/>
          </a:xfrm>
          <a:prstGeom prst="rect">
            <a:avLst/>
          </a:prstGeom>
          <a:noFill/>
          <a:ln>
            <a:noFill/>
          </a:ln>
        </p:spPr>
      </p:pic>
      <p:sp>
        <p:nvSpPr>
          <p:cNvPr id="2626" name="Google Shape;2626;p161"/>
          <p:cNvSpPr txBox="1"/>
          <p:nvPr/>
        </p:nvSpPr>
        <p:spPr>
          <a:xfrm>
            <a:off x="5072238" y="2371650"/>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Text Decoder</a:t>
            </a:r>
            <a:endParaRPr>
              <a:latin typeface="Source Sans Pro"/>
              <a:ea typeface="Source Sans Pro"/>
              <a:cs typeface="Source Sans Pro"/>
              <a:sym typeface="Source Sans Pro"/>
            </a:endParaRPr>
          </a:p>
        </p:txBody>
      </p:sp>
      <p:pic>
        <p:nvPicPr>
          <p:cNvPr id="2627" name="Google Shape;2627;p161"/>
          <p:cNvPicPr preferRelativeResize="0"/>
          <p:nvPr/>
        </p:nvPicPr>
        <p:blipFill>
          <a:blip r:embed="rId3">
            <a:alphaModFix amt="34000"/>
          </a:blip>
          <a:stretch>
            <a:fillRect/>
          </a:stretch>
        </p:blipFill>
        <p:spPr>
          <a:xfrm>
            <a:off x="7159760" y="2277523"/>
            <a:ext cx="1117526" cy="588444"/>
          </a:xfrm>
          <a:prstGeom prst="rect">
            <a:avLst/>
          </a:prstGeom>
          <a:noFill/>
          <a:ln>
            <a:noFill/>
          </a:ln>
        </p:spPr>
      </p:pic>
      <p:sp>
        <p:nvSpPr>
          <p:cNvPr id="2628" name="Google Shape;2628;p161"/>
          <p:cNvSpPr txBox="1"/>
          <p:nvPr/>
        </p:nvSpPr>
        <p:spPr>
          <a:xfrm>
            <a:off x="7047263" y="2371650"/>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Text Encoder</a:t>
            </a:r>
            <a:endParaRPr>
              <a:latin typeface="Source Sans Pro"/>
              <a:ea typeface="Source Sans Pro"/>
              <a:cs typeface="Source Sans Pro"/>
              <a:sym typeface="Source Sans Pro"/>
            </a:endParaRPr>
          </a:p>
        </p:txBody>
      </p:sp>
      <p:sp>
        <p:nvSpPr>
          <p:cNvPr id="2629" name="Google Shape;2629;p161"/>
          <p:cNvSpPr txBox="1"/>
          <p:nvPr/>
        </p:nvSpPr>
        <p:spPr>
          <a:xfrm>
            <a:off x="7047263" y="3380575"/>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Text Decoder</a:t>
            </a:r>
            <a:endParaRPr>
              <a:latin typeface="Source Sans Pro"/>
              <a:ea typeface="Source Sans Pro"/>
              <a:cs typeface="Source Sans Pro"/>
              <a:sym typeface="Source Sans Pro"/>
            </a:endParaRPr>
          </a:p>
        </p:txBody>
      </p:sp>
      <p:sp>
        <p:nvSpPr>
          <p:cNvPr id="2630" name="Google Shape;2630;p161"/>
          <p:cNvSpPr txBox="1"/>
          <p:nvPr/>
        </p:nvSpPr>
        <p:spPr>
          <a:xfrm>
            <a:off x="5353500" y="1413525"/>
            <a:ext cx="78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ASR</a:t>
            </a:r>
            <a:endParaRPr>
              <a:latin typeface="Source Sans Pro"/>
              <a:ea typeface="Source Sans Pro"/>
              <a:cs typeface="Source Sans Pro"/>
              <a:sym typeface="Source Sans Pro"/>
            </a:endParaRPr>
          </a:p>
        </p:txBody>
      </p:sp>
      <p:sp>
        <p:nvSpPr>
          <p:cNvPr id="2631" name="Google Shape;2631;p161"/>
          <p:cNvSpPr txBox="1"/>
          <p:nvPr/>
        </p:nvSpPr>
        <p:spPr>
          <a:xfrm>
            <a:off x="7328513" y="1413525"/>
            <a:ext cx="78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MT</a:t>
            </a:r>
            <a:endParaRPr>
              <a:latin typeface="Source Sans Pro"/>
              <a:ea typeface="Source Sans Pro"/>
              <a:cs typeface="Source Sans Pro"/>
              <a:sym typeface="Source Sans Pro"/>
            </a:endParaRPr>
          </a:p>
        </p:txBody>
      </p:sp>
      <p:cxnSp>
        <p:nvCxnSpPr>
          <p:cNvPr id="2632" name="Google Shape;2632;p161"/>
          <p:cNvCxnSpPr>
            <a:endCxn id="2625" idx="2"/>
          </p:cNvCxnSpPr>
          <p:nvPr/>
        </p:nvCxnSpPr>
        <p:spPr>
          <a:xfrm rot="10800000">
            <a:off x="5743498" y="2865967"/>
            <a:ext cx="0" cy="420600"/>
          </a:xfrm>
          <a:prstGeom prst="straightConnector1">
            <a:avLst/>
          </a:prstGeom>
          <a:noFill/>
          <a:ln w="9525" cap="flat" cmpd="sng">
            <a:solidFill>
              <a:srgbClr val="0000FF"/>
            </a:solidFill>
            <a:prstDash val="solid"/>
            <a:round/>
            <a:headEnd type="none" w="med" len="med"/>
            <a:tailEnd type="triangle" w="med" len="med"/>
          </a:ln>
        </p:spPr>
      </p:cxnSp>
      <p:cxnSp>
        <p:nvCxnSpPr>
          <p:cNvPr id="2633" name="Google Shape;2633;p161"/>
          <p:cNvCxnSpPr>
            <a:stCxn id="2627" idx="2"/>
            <a:endCxn id="2623" idx="0"/>
          </p:cNvCxnSpPr>
          <p:nvPr/>
        </p:nvCxnSpPr>
        <p:spPr>
          <a:xfrm>
            <a:off x="7718523" y="2865967"/>
            <a:ext cx="0" cy="422100"/>
          </a:xfrm>
          <a:prstGeom prst="straightConnector1">
            <a:avLst/>
          </a:prstGeom>
          <a:noFill/>
          <a:ln w="9525" cap="flat" cmpd="sng">
            <a:solidFill>
              <a:srgbClr val="0000FF"/>
            </a:solidFill>
            <a:prstDash val="solid"/>
            <a:round/>
            <a:headEnd type="none" w="med" len="med"/>
            <a:tailEnd type="triangle" w="med" len="med"/>
          </a:ln>
        </p:spPr>
      </p:cxnSp>
      <p:cxnSp>
        <p:nvCxnSpPr>
          <p:cNvPr id="2634" name="Google Shape;2634;p161"/>
          <p:cNvCxnSpPr>
            <a:endCxn id="2629" idx="1"/>
          </p:cNvCxnSpPr>
          <p:nvPr/>
        </p:nvCxnSpPr>
        <p:spPr>
          <a:xfrm>
            <a:off x="6414863" y="3580675"/>
            <a:ext cx="632400" cy="0"/>
          </a:xfrm>
          <a:prstGeom prst="straightConnector1">
            <a:avLst/>
          </a:prstGeom>
          <a:noFill/>
          <a:ln w="9525" cap="flat" cmpd="sng">
            <a:solidFill>
              <a:srgbClr val="FF0000"/>
            </a:solidFill>
            <a:prstDash val="solid"/>
            <a:round/>
            <a:headEnd type="none" w="med" len="med"/>
            <a:tailEnd type="triangle" w="med" len="med"/>
          </a:ln>
        </p:spPr>
      </p:cxnSp>
      <p:sp>
        <p:nvSpPr>
          <p:cNvPr id="2635" name="Google Shape;2635;p161"/>
          <p:cNvSpPr/>
          <p:nvPr/>
        </p:nvSpPr>
        <p:spPr>
          <a:xfrm>
            <a:off x="4618725" y="2961325"/>
            <a:ext cx="4188600" cy="12387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61"/>
          <p:cNvSpPr txBox="1"/>
          <p:nvPr/>
        </p:nvSpPr>
        <p:spPr>
          <a:xfrm>
            <a:off x="3705950" y="3380575"/>
            <a:ext cx="272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ST</a:t>
            </a:r>
            <a:endParaRPr>
              <a:latin typeface="Source Sans Pro"/>
              <a:ea typeface="Source Sans Pro"/>
              <a:cs typeface="Source Sans Pro"/>
              <a:sym typeface="Source Sans Pro"/>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640"/>
        <p:cNvGrpSpPr/>
        <p:nvPr/>
      </p:nvGrpSpPr>
      <p:grpSpPr>
        <a:xfrm>
          <a:off x="0" y="0"/>
          <a:ext cx="0" cy="0"/>
          <a:chOff x="0" y="0"/>
          <a:chExt cx="0" cy="0"/>
        </a:xfrm>
      </p:grpSpPr>
      <p:sp>
        <p:nvSpPr>
          <p:cNvPr id="2641" name="Google Shape;2641;p162"/>
          <p:cNvSpPr/>
          <p:nvPr/>
        </p:nvSpPr>
        <p:spPr>
          <a:xfrm>
            <a:off x="6898313" y="1876825"/>
            <a:ext cx="1640400" cy="2344800"/>
          </a:xfrm>
          <a:prstGeom prst="roundRect">
            <a:avLst>
              <a:gd name="adj" fmla="val 16667"/>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62"/>
          <p:cNvSpPr/>
          <p:nvPr/>
        </p:nvSpPr>
        <p:spPr>
          <a:xfrm>
            <a:off x="4923300" y="1876825"/>
            <a:ext cx="1640400" cy="2344800"/>
          </a:xfrm>
          <a:prstGeom prst="roundRect">
            <a:avLst>
              <a:gd name="adj" fmla="val 16667"/>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62"/>
          <p:cNvSpPr txBox="1">
            <a:spLocks noGrp="1"/>
          </p:cNvSpPr>
          <p:nvPr>
            <p:ph type="title"/>
          </p:nvPr>
        </p:nvSpPr>
        <p:spPr>
          <a:xfrm>
            <a:off x="323528" y="0"/>
            <a:ext cx="6336000" cy="735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3600"/>
              <a:buFont typeface="Calibri"/>
              <a:buNone/>
            </a:pPr>
            <a:r>
              <a:rPr lang="en"/>
              <a:t>Setting</a:t>
            </a:r>
            <a:endParaRPr/>
          </a:p>
        </p:txBody>
      </p:sp>
      <p:sp>
        <p:nvSpPr>
          <p:cNvPr id="2644" name="Google Shape;2644;p162"/>
          <p:cNvSpPr txBox="1">
            <a:spLocks noGrp="1"/>
          </p:cNvSpPr>
          <p:nvPr>
            <p:ph type="body" idx="1"/>
          </p:nvPr>
        </p:nvSpPr>
        <p:spPr>
          <a:xfrm>
            <a:off x="392113" y="898922"/>
            <a:ext cx="8356500" cy="3670800"/>
          </a:xfrm>
          <a:prstGeom prst="rect">
            <a:avLst/>
          </a:prstGeom>
          <a:noFill/>
          <a:ln>
            <a:noFill/>
          </a:ln>
        </p:spPr>
        <p:txBody>
          <a:bodyPr spcFirstLastPara="1" wrap="square" lIns="0" tIns="0" rIns="0" bIns="0" anchor="t" anchorCtr="0">
            <a:noAutofit/>
          </a:bodyPr>
          <a:lstStyle/>
          <a:p>
            <a:pPr marL="457200" lvl="0" indent="-342900" algn="l" rtl="0">
              <a:lnSpc>
                <a:spcPct val="100000"/>
              </a:lnSpc>
              <a:spcBef>
                <a:spcPts val="0"/>
              </a:spcBef>
              <a:spcAft>
                <a:spcPts val="0"/>
              </a:spcAft>
              <a:buSzPts val="1800"/>
              <a:buChar char="•"/>
            </a:pPr>
            <a:r>
              <a:rPr lang="en"/>
              <a:t>Multi-task</a:t>
            </a:r>
            <a:endParaRPr/>
          </a:p>
          <a:p>
            <a:pPr marL="457200" lvl="0" indent="-342900" algn="l" rtl="0">
              <a:lnSpc>
                <a:spcPct val="100000"/>
              </a:lnSpc>
              <a:spcBef>
                <a:spcPts val="0"/>
              </a:spcBef>
              <a:spcAft>
                <a:spcPts val="0"/>
              </a:spcAft>
              <a:buSzPts val="1800"/>
              <a:buChar char="•"/>
            </a:pPr>
            <a:r>
              <a:rPr lang="en"/>
              <a:t>Pre-training</a:t>
            </a:r>
            <a:endParaRPr/>
          </a:p>
          <a:p>
            <a:pPr marL="1371600" lvl="1" indent="-342900" algn="l" rtl="0">
              <a:lnSpc>
                <a:spcPct val="100000"/>
              </a:lnSpc>
              <a:spcBef>
                <a:spcPts val="0"/>
              </a:spcBef>
              <a:spcAft>
                <a:spcPts val="0"/>
              </a:spcAft>
              <a:buSzPts val="1800"/>
              <a:buChar char="-"/>
            </a:pPr>
            <a:r>
              <a:rPr lang="en"/>
              <a:t>Train ASR and MT</a:t>
            </a:r>
            <a:endParaRPr/>
          </a:p>
          <a:p>
            <a:pPr marL="1371600" lvl="1" indent="-342900" algn="l" rtl="0">
              <a:lnSpc>
                <a:spcPct val="100000"/>
              </a:lnSpc>
              <a:spcBef>
                <a:spcPts val="0"/>
              </a:spcBef>
              <a:spcAft>
                <a:spcPts val="0"/>
              </a:spcAft>
              <a:buSzPts val="1800"/>
              <a:buChar char="-"/>
            </a:pPr>
            <a:r>
              <a:rPr lang="en"/>
              <a:t>Reuse part of the model for ST</a:t>
            </a:r>
            <a:endParaRPr/>
          </a:p>
          <a:p>
            <a:pPr marL="1073150" lvl="2" indent="-230187" algn="l" rtl="0">
              <a:lnSpc>
                <a:spcPct val="100000"/>
              </a:lnSpc>
              <a:spcBef>
                <a:spcPts val="0"/>
              </a:spcBef>
              <a:spcAft>
                <a:spcPts val="0"/>
              </a:spcAft>
              <a:buClr>
                <a:schemeClr val="dk1"/>
              </a:buClr>
              <a:buSzPts val="2000"/>
              <a:buNone/>
            </a:pPr>
            <a:endParaRPr/>
          </a:p>
          <a:p>
            <a:pPr marL="717550" lvl="1" indent="-231775" algn="l" rtl="0">
              <a:lnSpc>
                <a:spcPct val="100000"/>
              </a:lnSpc>
              <a:spcBef>
                <a:spcPts val="0"/>
              </a:spcBef>
              <a:spcAft>
                <a:spcPts val="0"/>
              </a:spcAft>
              <a:buClr>
                <a:schemeClr val="dk1"/>
              </a:buClr>
              <a:buSzPts val="2000"/>
              <a:buNone/>
            </a:pPr>
            <a:endParaRPr/>
          </a:p>
          <a:p>
            <a:pPr marL="717550" lvl="1" indent="-231775" algn="l" rtl="0">
              <a:lnSpc>
                <a:spcPct val="100000"/>
              </a:lnSpc>
              <a:spcBef>
                <a:spcPts val="0"/>
              </a:spcBef>
              <a:spcAft>
                <a:spcPts val="0"/>
              </a:spcAft>
              <a:buClr>
                <a:schemeClr val="dk1"/>
              </a:buClr>
              <a:buSzPts val="2000"/>
              <a:buNone/>
            </a:pPr>
            <a:endParaRPr/>
          </a:p>
          <a:p>
            <a:pPr marL="717550" lvl="1" indent="-231775" algn="l" rtl="0">
              <a:lnSpc>
                <a:spcPct val="100000"/>
              </a:lnSpc>
              <a:spcBef>
                <a:spcPts val="0"/>
              </a:spcBef>
              <a:spcAft>
                <a:spcPts val="0"/>
              </a:spcAft>
              <a:buClr>
                <a:schemeClr val="dk1"/>
              </a:buClr>
              <a:buSzPts val="20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342900" algn="l" rtl="0">
              <a:lnSpc>
                <a:spcPct val="100000"/>
              </a:lnSpc>
              <a:spcBef>
                <a:spcPts val="0"/>
              </a:spcBef>
              <a:spcAft>
                <a:spcPts val="0"/>
              </a:spcAft>
              <a:buClr>
                <a:schemeClr val="dk1"/>
              </a:buClr>
              <a:buSzPts val="2400"/>
              <a:buFont typeface="Calibri"/>
              <a:buNone/>
            </a:pPr>
            <a:endParaRPr/>
          </a:p>
        </p:txBody>
      </p:sp>
      <p:sp>
        <p:nvSpPr>
          <p:cNvPr id="2645" name="Google Shape;2645;p16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131</a:t>
            </a:fld>
            <a:endParaRPr/>
          </a:p>
        </p:txBody>
      </p:sp>
      <p:pic>
        <p:nvPicPr>
          <p:cNvPr id="2646" name="Google Shape;2646;p162"/>
          <p:cNvPicPr preferRelativeResize="0"/>
          <p:nvPr/>
        </p:nvPicPr>
        <p:blipFill>
          <a:blip r:embed="rId3">
            <a:alphaModFix amt="34000"/>
          </a:blip>
          <a:stretch>
            <a:fillRect/>
          </a:stretch>
        </p:blipFill>
        <p:spPr>
          <a:xfrm>
            <a:off x="5184735" y="3286448"/>
            <a:ext cx="1117526" cy="588444"/>
          </a:xfrm>
          <a:prstGeom prst="rect">
            <a:avLst/>
          </a:prstGeom>
          <a:noFill/>
          <a:ln>
            <a:noFill/>
          </a:ln>
        </p:spPr>
      </p:pic>
      <p:pic>
        <p:nvPicPr>
          <p:cNvPr id="2647" name="Google Shape;2647;p162"/>
          <p:cNvPicPr preferRelativeResize="0"/>
          <p:nvPr/>
        </p:nvPicPr>
        <p:blipFill>
          <a:blip r:embed="rId4">
            <a:alphaModFix amt="29000"/>
          </a:blip>
          <a:stretch>
            <a:fillRect/>
          </a:stretch>
        </p:blipFill>
        <p:spPr>
          <a:xfrm>
            <a:off x="7160725" y="3288063"/>
            <a:ext cx="1115568" cy="585216"/>
          </a:xfrm>
          <a:prstGeom prst="rect">
            <a:avLst/>
          </a:prstGeom>
          <a:noFill/>
          <a:ln>
            <a:noFill/>
          </a:ln>
        </p:spPr>
      </p:pic>
      <p:sp>
        <p:nvSpPr>
          <p:cNvPr id="2648" name="Google Shape;2648;p162"/>
          <p:cNvSpPr txBox="1"/>
          <p:nvPr/>
        </p:nvSpPr>
        <p:spPr>
          <a:xfrm>
            <a:off x="5072238" y="3380575"/>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Audio Encoder</a:t>
            </a:r>
            <a:endParaRPr>
              <a:latin typeface="Source Sans Pro"/>
              <a:ea typeface="Source Sans Pro"/>
              <a:cs typeface="Source Sans Pro"/>
              <a:sym typeface="Source Sans Pro"/>
            </a:endParaRPr>
          </a:p>
        </p:txBody>
      </p:sp>
      <p:pic>
        <p:nvPicPr>
          <p:cNvPr id="2649" name="Google Shape;2649;p162"/>
          <p:cNvPicPr preferRelativeResize="0"/>
          <p:nvPr/>
        </p:nvPicPr>
        <p:blipFill>
          <a:blip r:embed="rId3">
            <a:alphaModFix amt="34000"/>
          </a:blip>
          <a:stretch>
            <a:fillRect/>
          </a:stretch>
        </p:blipFill>
        <p:spPr>
          <a:xfrm>
            <a:off x="5184735" y="2277523"/>
            <a:ext cx="1117526" cy="588444"/>
          </a:xfrm>
          <a:prstGeom prst="rect">
            <a:avLst/>
          </a:prstGeom>
          <a:noFill/>
          <a:ln>
            <a:noFill/>
          </a:ln>
        </p:spPr>
      </p:pic>
      <p:sp>
        <p:nvSpPr>
          <p:cNvPr id="2650" name="Google Shape;2650;p162"/>
          <p:cNvSpPr txBox="1"/>
          <p:nvPr/>
        </p:nvSpPr>
        <p:spPr>
          <a:xfrm>
            <a:off x="5072238" y="2371650"/>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Text Decoder</a:t>
            </a:r>
            <a:endParaRPr>
              <a:latin typeface="Source Sans Pro"/>
              <a:ea typeface="Source Sans Pro"/>
              <a:cs typeface="Source Sans Pro"/>
              <a:sym typeface="Source Sans Pro"/>
            </a:endParaRPr>
          </a:p>
        </p:txBody>
      </p:sp>
      <p:pic>
        <p:nvPicPr>
          <p:cNvPr id="2651" name="Google Shape;2651;p162"/>
          <p:cNvPicPr preferRelativeResize="0"/>
          <p:nvPr/>
        </p:nvPicPr>
        <p:blipFill>
          <a:blip r:embed="rId3">
            <a:alphaModFix amt="34000"/>
          </a:blip>
          <a:stretch>
            <a:fillRect/>
          </a:stretch>
        </p:blipFill>
        <p:spPr>
          <a:xfrm>
            <a:off x="7159760" y="2277523"/>
            <a:ext cx="1117526" cy="588444"/>
          </a:xfrm>
          <a:prstGeom prst="rect">
            <a:avLst/>
          </a:prstGeom>
          <a:noFill/>
          <a:ln>
            <a:noFill/>
          </a:ln>
        </p:spPr>
      </p:pic>
      <p:sp>
        <p:nvSpPr>
          <p:cNvPr id="2652" name="Google Shape;2652;p162"/>
          <p:cNvSpPr txBox="1"/>
          <p:nvPr/>
        </p:nvSpPr>
        <p:spPr>
          <a:xfrm>
            <a:off x="7047263" y="2371650"/>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Text Encoder</a:t>
            </a:r>
            <a:endParaRPr>
              <a:latin typeface="Source Sans Pro"/>
              <a:ea typeface="Source Sans Pro"/>
              <a:cs typeface="Source Sans Pro"/>
              <a:sym typeface="Source Sans Pro"/>
            </a:endParaRPr>
          </a:p>
        </p:txBody>
      </p:sp>
      <p:sp>
        <p:nvSpPr>
          <p:cNvPr id="2653" name="Google Shape;2653;p162"/>
          <p:cNvSpPr txBox="1"/>
          <p:nvPr/>
        </p:nvSpPr>
        <p:spPr>
          <a:xfrm>
            <a:off x="7047263" y="3380575"/>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Text Decoder</a:t>
            </a:r>
            <a:endParaRPr>
              <a:latin typeface="Source Sans Pro"/>
              <a:ea typeface="Source Sans Pro"/>
              <a:cs typeface="Source Sans Pro"/>
              <a:sym typeface="Source Sans Pro"/>
            </a:endParaRPr>
          </a:p>
        </p:txBody>
      </p:sp>
      <p:sp>
        <p:nvSpPr>
          <p:cNvPr id="2654" name="Google Shape;2654;p162"/>
          <p:cNvSpPr txBox="1"/>
          <p:nvPr/>
        </p:nvSpPr>
        <p:spPr>
          <a:xfrm>
            <a:off x="5353500" y="1413525"/>
            <a:ext cx="78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ASR</a:t>
            </a:r>
            <a:endParaRPr>
              <a:latin typeface="Source Sans Pro"/>
              <a:ea typeface="Source Sans Pro"/>
              <a:cs typeface="Source Sans Pro"/>
              <a:sym typeface="Source Sans Pro"/>
            </a:endParaRPr>
          </a:p>
        </p:txBody>
      </p:sp>
      <p:sp>
        <p:nvSpPr>
          <p:cNvPr id="2655" name="Google Shape;2655;p162"/>
          <p:cNvSpPr txBox="1"/>
          <p:nvPr/>
        </p:nvSpPr>
        <p:spPr>
          <a:xfrm>
            <a:off x="7328513" y="1413525"/>
            <a:ext cx="78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MT</a:t>
            </a:r>
            <a:endParaRPr>
              <a:latin typeface="Source Sans Pro"/>
              <a:ea typeface="Source Sans Pro"/>
              <a:cs typeface="Source Sans Pro"/>
              <a:sym typeface="Source Sans Pro"/>
            </a:endParaRPr>
          </a:p>
        </p:txBody>
      </p:sp>
      <p:cxnSp>
        <p:nvCxnSpPr>
          <p:cNvPr id="2656" name="Google Shape;2656;p162"/>
          <p:cNvCxnSpPr>
            <a:endCxn id="2649" idx="2"/>
          </p:cNvCxnSpPr>
          <p:nvPr/>
        </p:nvCxnSpPr>
        <p:spPr>
          <a:xfrm rot="10800000">
            <a:off x="5743498" y="2865967"/>
            <a:ext cx="0" cy="420600"/>
          </a:xfrm>
          <a:prstGeom prst="straightConnector1">
            <a:avLst/>
          </a:prstGeom>
          <a:noFill/>
          <a:ln w="9525" cap="flat" cmpd="sng">
            <a:solidFill>
              <a:srgbClr val="0000FF"/>
            </a:solidFill>
            <a:prstDash val="solid"/>
            <a:round/>
            <a:headEnd type="none" w="med" len="med"/>
            <a:tailEnd type="triangle" w="med" len="med"/>
          </a:ln>
        </p:spPr>
      </p:cxnSp>
      <p:cxnSp>
        <p:nvCxnSpPr>
          <p:cNvPr id="2657" name="Google Shape;2657;p162"/>
          <p:cNvCxnSpPr>
            <a:stCxn id="2651" idx="2"/>
            <a:endCxn id="2647" idx="0"/>
          </p:cNvCxnSpPr>
          <p:nvPr/>
        </p:nvCxnSpPr>
        <p:spPr>
          <a:xfrm>
            <a:off x="7718523" y="2865967"/>
            <a:ext cx="0" cy="422100"/>
          </a:xfrm>
          <a:prstGeom prst="straightConnector1">
            <a:avLst/>
          </a:prstGeom>
          <a:noFill/>
          <a:ln w="9525" cap="flat" cmpd="sng">
            <a:solidFill>
              <a:srgbClr val="0000FF"/>
            </a:solidFill>
            <a:prstDash val="solid"/>
            <a:round/>
            <a:headEnd type="none" w="med" len="med"/>
            <a:tailEnd type="triangle" w="med" len="med"/>
          </a:ln>
        </p:spPr>
      </p:cxnSp>
      <p:cxnSp>
        <p:nvCxnSpPr>
          <p:cNvPr id="2658" name="Google Shape;2658;p162"/>
          <p:cNvCxnSpPr>
            <a:endCxn id="2653" idx="1"/>
          </p:cNvCxnSpPr>
          <p:nvPr/>
        </p:nvCxnSpPr>
        <p:spPr>
          <a:xfrm>
            <a:off x="6414863" y="3580675"/>
            <a:ext cx="632400" cy="0"/>
          </a:xfrm>
          <a:prstGeom prst="straightConnector1">
            <a:avLst/>
          </a:prstGeom>
          <a:noFill/>
          <a:ln w="9525" cap="flat" cmpd="sng">
            <a:solidFill>
              <a:srgbClr val="FF0000"/>
            </a:solidFill>
            <a:prstDash val="solid"/>
            <a:round/>
            <a:headEnd type="none" w="med" len="med"/>
            <a:tailEnd type="triangle" w="med" len="med"/>
          </a:ln>
        </p:spPr>
      </p:cxnSp>
      <p:sp>
        <p:nvSpPr>
          <p:cNvPr id="2659" name="Google Shape;2659;p162"/>
          <p:cNvSpPr/>
          <p:nvPr/>
        </p:nvSpPr>
        <p:spPr>
          <a:xfrm>
            <a:off x="4618725" y="2961325"/>
            <a:ext cx="4188600" cy="12387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62"/>
          <p:cNvSpPr txBox="1"/>
          <p:nvPr/>
        </p:nvSpPr>
        <p:spPr>
          <a:xfrm>
            <a:off x="3705950" y="3380575"/>
            <a:ext cx="272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ST</a:t>
            </a:r>
            <a:endParaRPr>
              <a:latin typeface="Source Sans Pro"/>
              <a:ea typeface="Source Sans Pro"/>
              <a:cs typeface="Source Sans Pro"/>
              <a:sym typeface="Source Sans Pro"/>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664"/>
        <p:cNvGrpSpPr/>
        <p:nvPr/>
      </p:nvGrpSpPr>
      <p:grpSpPr>
        <a:xfrm>
          <a:off x="0" y="0"/>
          <a:ext cx="0" cy="0"/>
          <a:chOff x="0" y="0"/>
          <a:chExt cx="0" cy="0"/>
        </a:xfrm>
      </p:grpSpPr>
      <p:sp>
        <p:nvSpPr>
          <p:cNvPr id="2665" name="Google Shape;2665;p163"/>
          <p:cNvSpPr/>
          <p:nvPr/>
        </p:nvSpPr>
        <p:spPr>
          <a:xfrm>
            <a:off x="6898313" y="1876825"/>
            <a:ext cx="1640400" cy="2344800"/>
          </a:xfrm>
          <a:prstGeom prst="roundRect">
            <a:avLst>
              <a:gd name="adj" fmla="val 16667"/>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63"/>
          <p:cNvSpPr/>
          <p:nvPr/>
        </p:nvSpPr>
        <p:spPr>
          <a:xfrm>
            <a:off x="4923300" y="1876825"/>
            <a:ext cx="1640400" cy="2344800"/>
          </a:xfrm>
          <a:prstGeom prst="roundRect">
            <a:avLst>
              <a:gd name="adj" fmla="val 16667"/>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63"/>
          <p:cNvSpPr txBox="1">
            <a:spLocks noGrp="1"/>
          </p:cNvSpPr>
          <p:nvPr>
            <p:ph type="title"/>
          </p:nvPr>
        </p:nvSpPr>
        <p:spPr>
          <a:xfrm>
            <a:off x="323528" y="0"/>
            <a:ext cx="6336000" cy="735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3600"/>
              <a:buFont typeface="Calibri"/>
              <a:buNone/>
            </a:pPr>
            <a:r>
              <a:rPr lang="en"/>
              <a:t>Setting</a:t>
            </a:r>
            <a:endParaRPr/>
          </a:p>
        </p:txBody>
      </p:sp>
      <p:sp>
        <p:nvSpPr>
          <p:cNvPr id="2668" name="Google Shape;2668;p163"/>
          <p:cNvSpPr txBox="1">
            <a:spLocks noGrp="1"/>
          </p:cNvSpPr>
          <p:nvPr>
            <p:ph type="body" idx="1"/>
          </p:nvPr>
        </p:nvSpPr>
        <p:spPr>
          <a:xfrm>
            <a:off x="392113" y="898922"/>
            <a:ext cx="8356500" cy="3670800"/>
          </a:xfrm>
          <a:prstGeom prst="rect">
            <a:avLst/>
          </a:prstGeom>
          <a:noFill/>
          <a:ln>
            <a:noFill/>
          </a:ln>
        </p:spPr>
        <p:txBody>
          <a:bodyPr spcFirstLastPara="1" wrap="square" lIns="0" tIns="0" rIns="0" bIns="0" anchor="t" anchorCtr="0">
            <a:noAutofit/>
          </a:bodyPr>
          <a:lstStyle/>
          <a:p>
            <a:pPr marL="457200" lvl="0" indent="-342900" algn="l" rtl="0">
              <a:lnSpc>
                <a:spcPct val="100000"/>
              </a:lnSpc>
              <a:spcBef>
                <a:spcPts val="0"/>
              </a:spcBef>
              <a:spcAft>
                <a:spcPts val="0"/>
              </a:spcAft>
              <a:buSzPts val="1800"/>
              <a:buChar char="•"/>
            </a:pPr>
            <a:r>
              <a:rPr lang="en"/>
              <a:t>Multi-task</a:t>
            </a:r>
            <a:endParaRPr/>
          </a:p>
          <a:p>
            <a:pPr marL="457200" lvl="0" indent="-342900" algn="l" rtl="0">
              <a:lnSpc>
                <a:spcPct val="100000"/>
              </a:lnSpc>
              <a:spcBef>
                <a:spcPts val="0"/>
              </a:spcBef>
              <a:spcAft>
                <a:spcPts val="0"/>
              </a:spcAft>
              <a:buSzPts val="1800"/>
              <a:buChar char="•"/>
            </a:pPr>
            <a:r>
              <a:rPr lang="en"/>
              <a:t>Pre-training</a:t>
            </a:r>
            <a:endParaRPr/>
          </a:p>
          <a:p>
            <a:pPr marL="457200" lvl="0" indent="-342900" algn="l" rtl="0">
              <a:lnSpc>
                <a:spcPct val="100000"/>
              </a:lnSpc>
              <a:spcBef>
                <a:spcPts val="0"/>
              </a:spcBef>
              <a:spcAft>
                <a:spcPts val="0"/>
              </a:spcAft>
              <a:buSzPts val="1800"/>
              <a:buChar char="•"/>
            </a:pPr>
            <a:r>
              <a:rPr lang="en"/>
              <a:t>Knowledge distillation</a:t>
            </a:r>
            <a:endParaRPr/>
          </a:p>
          <a:p>
            <a:pPr marL="1371600" lvl="1" indent="-342900" algn="l" rtl="0">
              <a:lnSpc>
                <a:spcPct val="100000"/>
              </a:lnSpc>
              <a:spcBef>
                <a:spcPts val="0"/>
              </a:spcBef>
              <a:spcAft>
                <a:spcPts val="0"/>
              </a:spcAft>
              <a:buSzPts val="1800"/>
              <a:buChar char="-"/>
            </a:pPr>
            <a:r>
              <a:rPr lang="en"/>
              <a:t>Take MT model</a:t>
            </a:r>
            <a:endParaRPr/>
          </a:p>
          <a:p>
            <a:pPr marL="1371600" lvl="1" indent="-342900" algn="l" rtl="0">
              <a:lnSpc>
                <a:spcPct val="100000"/>
              </a:lnSpc>
              <a:spcBef>
                <a:spcPts val="0"/>
              </a:spcBef>
              <a:spcAft>
                <a:spcPts val="0"/>
              </a:spcAft>
              <a:buSzPts val="1800"/>
              <a:buChar char="-"/>
            </a:pPr>
            <a:r>
              <a:rPr lang="en"/>
              <a:t>Train ST based on training signal from</a:t>
            </a:r>
            <a:br>
              <a:rPr lang="en"/>
            </a:br>
            <a:r>
              <a:rPr lang="en"/>
              <a:t>MT</a:t>
            </a:r>
            <a:endParaRPr/>
          </a:p>
          <a:p>
            <a:pPr marL="1073150" lvl="2" indent="-230187" algn="l" rtl="0">
              <a:lnSpc>
                <a:spcPct val="100000"/>
              </a:lnSpc>
              <a:spcBef>
                <a:spcPts val="0"/>
              </a:spcBef>
              <a:spcAft>
                <a:spcPts val="0"/>
              </a:spcAft>
              <a:buClr>
                <a:schemeClr val="dk1"/>
              </a:buClr>
              <a:buSzPts val="2000"/>
              <a:buNone/>
            </a:pPr>
            <a:endParaRPr/>
          </a:p>
          <a:p>
            <a:pPr marL="717550" lvl="1" indent="-231775" algn="l" rtl="0">
              <a:lnSpc>
                <a:spcPct val="100000"/>
              </a:lnSpc>
              <a:spcBef>
                <a:spcPts val="0"/>
              </a:spcBef>
              <a:spcAft>
                <a:spcPts val="0"/>
              </a:spcAft>
              <a:buClr>
                <a:schemeClr val="dk1"/>
              </a:buClr>
              <a:buSzPts val="2000"/>
              <a:buNone/>
            </a:pPr>
            <a:endParaRPr/>
          </a:p>
          <a:p>
            <a:pPr marL="717550" lvl="1" indent="-231775" algn="l" rtl="0">
              <a:lnSpc>
                <a:spcPct val="100000"/>
              </a:lnSpc>
              <a:spcBef>
                <a:spcPts val="0"/>
              </a:spcBef>
              <a:spcAft>
                <a:spcPts val="0"/>
              </a:spcAft>
              <a:buClr>
                <a:schemeClr val="dk1"/>
              </a:buClr>
              <a:buSzPts val="2000"/>
              <a:buNone/>
            </a:pPr>
            <a:endParaRPr/>
          </a:p>
          <a:p>
            <a:pPr marL="717550" lvl="1" indent="-231775" algn="l" rtl="0">
              <a:lnSpc>
                <a:spcPct val="100000"/>
              </a:lnSpc>
              <a:spcBef>
                <a:spcPts val="0"/>
              </a:spcBef>
              <a:spcAft>
                <a:spcPts val="0"/>
              </a:spcAft>
              <a:buClr>
                <a:schemeClr val="dk1"/>
              </a:buClr>
              <a:buSzPts val="20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342900" algn="l" rtl="0">
              <a:lnSpc>
                <a:spcPct val="100000"/>
              </a:lnSpc>
              <a:spcBef>
                <a:spcPts val="0"/>
              </a:spcBef>
              <a:spcAft>
                <a:spcPts val="0"/>
              </a:spcAft>
              <a:buClr>
                <a:schemeClr val="dk1"/>
              </a:buClr>
              <a:buSzPts val="2400"/>
              <a:buFont typeface="Calibri"/>
              <a:buNone/>
            </a:pPr>
            <a:endParaRPr/>
          </a:p>
        </p:txBody>
      </p:sp>
      <p:sp>
        <p:nvSpPr>
          <p:cNvPr id="2669" name="Google Shape;2669;p16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132</a:t>
            </a:fld>
            <a:endParaRPr/>
          </a:p>
        </p:txBody>
      </p:sp>
      <p:pic>
        <p:nvPicPr>
          <p:cNvPr id="2670" name="Google Shape;2670;p163"/>
          <p:cNvPicPr preferRelativeResize="0"/>
          <p:nvPr/>
        </p:nvPicPr>
        <p:blipFill>
          <a:blip r:embed="rId3">
            <a:alphaModFix amt="34000"/>
          </a:blip>
          <a:stretch>
            <a:fillRect/>
          </a:stretch>
        </p:blipFill>
        <p:spPr>
          <a:xfrm>
            <a:off x="5184735" y="3286448"/>
            <a:ext cx="1117526" cy="588444"/>
          </a:xfrm>
          <a:prstGeom prst="rect">
            <a:avLst/>
          </a:prstGeom>
          <a:noFill/>
          <a:ln>
            <a:noFill/>
          </a:ln>
        </p:spPr>
      </p:pic>
      <p:pic>
        <p:nvPicPr>
          <p:cNvPr id="2671" name="Google Shape;2671;p163"/>
          <p:cNvPicPr preferRelativeResize="0"/>
          <p:nvPr/>
        </p:nvPicPr>
        <p:blipFill>
          <a:blip r:embed="rId4">
            <a:alphaModFix amt="29000"/>
          </a:blip>
          <a:stretch>
            <a:fillRect/>
          </a:stretch>
        </p:blipFill>
        <p:spPr>
          <a:xfrm>
            <a:off x="7160725" y="3288063"/>
            <a:ext cx="1115568" cy="585216"/>
          </a:xfrm>
          <a:prstGeom prst="rect">
            <a:avLst/>
          </a:prstGeom>
          <a:noFill/>
          <a:ln>
            <a:noFill/>
          </a:ln>
        </p:spPr>
      </p:pic>
      <p:sp>
        <p:nvSpPr>
          <p:cNvPr id="2672" name="Google Shape;2672;p163"/>
          <p:cNvSpPr txBox="1"/>
          <p:nvPr/>
        </p:nvSpPr>
        <p:spPr>
          <a:xfrm>
            <a:off x="5072238" y="3380575"/>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Audio Encoder</a:t>
            </a:r>
            <a:endParaRPr>
              <a:latin typeface="Source Sans Pro"/>
              <a:ea typeface="Source Sans Pro"/>
              <a:cs typeface="Source Sans Pro"/>
              <a:sym typeface="Source Sans Pro"/>
            </a:endParaRPr>
          </a:p>
        </p:txBody>
      </p:sp>
      <p:pic>
        <p:nvPicPr>
          <p:cNvPr id="2673" name="Google Shape;2673;p163"/>
          <p:cNvPicPr preferRelativeResize="0"/>
          <p:nvPr/>
        </p:nvPicPr>
        <p:blipFill>
          <a:blip r:embed="rId3">
            <a:alphaModFix amt="34000"/>
          </a:blip>
          <a:stretch>
            <a:fillRect/>
          </a:stretch>
        </p:blipFill>
        <p:spPr>
          <a:xfrm>
            <a:off x="5184735" y="2277523"/>
            <a:ext cx="1117526" cy="588444"/>
          </a:xfrm>
          <a:prstGeom prst="rect">
            <a:avLst/>
          </a:prstGeom>
          <a:noFill/>
          <a:ln>
            <a:noFill/>
          </a:ln>
        </p:spPr>
      </p:pic>
      <p:sp>
        <p:nvSpPr>
          <p:cNvPr id="2674" name="Google Shape;2674;p163"/>
          <p:cNvSpPr txBox="1"/>
          <p:nvPr/>
        </p:nvSpPr>
        <p:spPr>
          <a:xfrm>
            <a:off x="5072238" y="2371650"/>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Text Decoder</a:t>
            </a:r>
            <a:endParaRPr>
              <a:latin typeface="Source Sans Pro"/>
              <a:ea typeface="Source Sans Pro"/>
              <a:cs typeface="Source Sans Pro"/>
              <a:sym typeface="Source Sans Pro"/>
            </a:endParaRPr>
          </a:p>
        </p:txBody>
      </p:sp>
      <p:pic>
        <p:nvPicPr>
          <p:cNvPr id="2675" name="Google Shape;2675;p163"/>
          <p:cNvPicPr preferRelativeResize="0"/>
          <p:nvPr/>
        </p:nvPicPr>
        <p:blipFill>
          <a:blip r:embed="rId3">
            <a:alphaModFix amt="34000"/>
          </a:blip>
          <a:stretch>
            <a:fillRect/>
          </a:stretch>
        </p:blipFill>
        <p:spPr>
          <a:xfrm>
            <a:off x="7159760" y="2277523"/>
            <a:ext cx="1117526" cy="588444"/>
          </a:xfrm>
          <a:prstGeom prst="rect">
            <a:avLst/>
          </a:prstGeom>
          <a:noFill/>
          <a:ln>
            <a:noFill/>
          </a:ln>
        </p:spPr>
      </p:pic>
      <p:sp>
        <p:nvSpPr>
          <p:cNvPr id="2676" name="Google Shape;2676;p163"/>
          <p:cNvSpPr txBox="1"/>
          <p:nvPr/>
        </p:nvSpPr>
        <p:spPr>
          <a:xfrm>
            <a:off x="7047263" y="2371650"/>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Text Encoder</a:t>
            </a:r>
            <a:endParaRPr>
              <a:latin typeface="Source Sans Pro"/>
              <a:ea typeface="Source Sans Pro"/>
              <a:cs typeface="Source Sans Pro"/>
              <a:sym typeface="Source Sans Pro"/>
            </a:endParaRPr>
          </a:p>
        </p:txBody>
      </p:sp>
      <p:sp>
        <p:nvSpPr>
          <p:cNvPr id="2677" name="Google Shape;2677;p163"/>
          <p:cNvSpPr txBox="1"/>
          <p:nvPr/>
        </p:nvSpPr>
        <p:spPr>
          <a:xfrm>
            <a:off x="7047263" y="3380575"/>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Text Decoder</a:t>
            </a:r>
            <a:endParaRPr>
              <a:latin typeface="Source Sans Pro"/>
              <a:ea typeface="Source Sans Pro"/>
              <a:cs typeface="Source Sans Pro"/>
              <a:sym typeface="Source Sans Pro"/>
            </a:endParaRPr>
          </a:p>
        </p:txBody>
      </p:sp>
      <p:sp>
        <p:nvSpPr>
          <p:cNvPr id="2678" name="Google Shape;2678;p163"/>
          <p:cNvSpPr txBox="1"/>
          <p:nvPr/>
        </p:nvSpPr>
        <p:spPr>
          <a:xfrm>
            <a:off x="5353500" y="1413525"/>
            <a:ext cx="78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ASR</a:t>
            </a:r>
            <a:endParaRPr>
              <a:latin typeface="Source Sans Pro"/>
              <a:ea typeface="Source Sans Pro"/>
              <a:cs typeface="Source Sans Pro"/>
              <a:sym typeface="Source Sans Pro"/>
            </a:endParaRPr>
          </a:p>
        </p:txBody>
      </p:sp>
      <p:sp>
        <p:nvSpPr>
          <p:cNvPr id="2679" name="Google Shape;2679;p163"/>
          <p:cNvSpPr txBox="1"/>
          <p:nvPr/>
        </p:nvSpPr>
        <p:spPr>
          <a:xfrm>
            <a:off x="7328513" y="1413525"/>
            <a:ext cx="78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MT</a:t>
            </a:r>
            <a:endParaRPr>
              <a:latin typeface="Source Sans Pro"/>
              <a:ea typeface="Source Sans Pro"/>
              <a:cs typeface="Source Sans Pro"/>
              <a:sym typeface="Source Sans Pro"/>
            </a:endParaRPr>
          </a:p>
        </p:txBody>
      </p:sp>
      <p:cxnSp>
        <p:nvCxnSpPr>
          <p:cNvPr id="2680" name="Google Shape;2680;p163"/>
          <p:cNvCxnSpPr>
            <a:endCxn id="2673" idx="2"/>
          </p:cNvCxnSpPr>
          <p:nvPr/>
        </p:nvCxnSpPr>
        <p:spPr>
          <a:xfrm rot="10800000">
            <a:off x="5743498" y="2865967"/>
            <a:ext cx="0" cy="420600"/>
          </a:xfrm>
          <a:prstGeom prst="straightConnector1">
            <a:avLst/>
          </a:prstGeom>
          <a:noFill/>
          <a:ln w="9525" cap="flat" cmpd="sng">
            <a:solidFill>
              <a:srgbClr val="0000FF"/>
            </a:solidFill>
            <a:prstDash val="solid"/>
            <a:round/>
            <a:headEnd type="none" w="med" len="med"/>
            <a:tailEnd type="triangle" w="med" len="med"/>
          </a:ln>
        </p:spPr>
      </p:cxnSp>
      <p:cxnSp>
        <p:nvCxnSpPr>
          <p:cNvPr id="2681" name="Google Shape;2681;p163"/>
          <p:cNvCxnSpPr>
            <a:stCxn id="2675" idx="2"/>
            <a:endCxn id="2671" idx="0"/>
          </p:cNvCxnSpPr>
          <p:nvPr/>
        </p:nvCxnSpPr>
        <p:spPr>
          <a:xfrm>
            <a:off x="7718523" y="2865967"/>
            <a:ext cx="0" cy="422100"/>
          </a:xfrm>
          <a:prstGeom prst="straightConnector1">
            <a:avLst/>
          </a:prstGeom>
          <a:noFill/>
          <a:ln w="9525" cap="flat" cmpd="sng">
            <a:solidFill>
              <a:srgbClr val="0000FF"/>
            </a:solidFill>
            <a:prstDash val="solid"/>
            <a:round/>
            <a:headEnd type="none" w="med" len="med"/>
            <a:tailEnd type="triangle" w="med" len="med"/>
          </a:ln>
        </p:spPr>
      </p:cxnSp>
      <p:cxnSp>
        <p:nvCxnSpPr>
          <p:cNvPr id="2682" name="Google Shape;2682;p163"/>
          <p:cNvCxnSpPr>
            <a:endCxn id="2677" idx="1"/>
          </p:cNvCxnSpPr>
          <p:nvPr/>
        </p:nvCxnSpPr>
        <p:spPr>
          <a:xfrm>
            <a:off x="6414863" y="3580675"/>
            <a:ext cx="632400" cy="0"/>
          </a:xfrm>
          <a:prstGeom prst="straightConnector1">
            <a:avLst/>
          </a:prstGeom>
          <a:noFill/>
          <a:ln w="9525" cap="flat" cmpd="sng">
            <a:solidFill>
              <a:srgbClr val="FF0000"/>
            </a:solidFill>
            <a:prstDash val="solid"/>
            <a:round/>
            <a:headEnd type="none" w="med" len="med"/>
            <a:tailEnd type="triangle" w="med" len="med"/>
          </a:ln>
        </p:spPr>
      </p:cxnSp>
      <p:sp>
        <p:nvSpPr>
          <p:cNvPr id="2683" name="Google Shape;2683;p163"/>
          <p:cNvSpPr/>
          <p:nvPr/>
        </p:nvSpPr>
        <p:spPr>
          <a:xfrm>
            <a:off x="4618725" y="2961325"/>
            <a:ext cx="4188600" cy="12387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63"/>
          <p:cNvSpPr txBox="1"/>
          <p:nvPr/>
        </p:nvSpPr>
        <p:spPr>
          <a:xfrm>
            <a:off x="3705950" y="3380575"/>
            <a:ext cx="272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ST</a:t>
            </a:r>
            <a:endParaRPr>
              <a:latin typeface="Source Sans Pro"/>
              <a:ea typeface="Source Sans Pro"/>
              <a:cs typeface="Source Sans Pro"/>
              <a:sym typeface="Source Sans Pro"/>
            </a:endParaRPr>
          </a:p>
        </p:txBody>
      </p:sp>
      <p:pic>
        <p:nvPicPr>
          <p:cNvPr id="2685" name="Google Shape;2685;p163"/>
          <p:cNvPicPr preferRelativeResize="0"/>
          <p:nvPr/>
        </p:nvPicPr>
        <p:blipFill>
          <a:blip r:embed="rId5">
            <a:alphaModFix/>
          </a:blip>
          <a:stretch>
            <a:fillRect/>
          </a:stretch>
        </p:blipFill>
        <p:spPr>
          <a:xfrm>
            <a:off x="7118813" y="573925"/>
            <a:ext cx="1199424" cy="839599"/>
          </a:xfrm>
          <a:prstGeom prst="rect">
            <a:avLst/>
          </a:prstGeom>
          <a:noFill/>
          <a:ln>
            <a:noFill/>
          </a:ln>
        </p:spPr>
      </p:pic>
      <p:pic>
        <p:nvPicPr>
          <p:cNvPr id="2686" name="Google Shape;2686;p163"/>
          <p:cNvPicPr preferRelativeResize="0"/>
          <p:nvPr/>
        </p:nvPicPr>
        <p:blipFill>
          <a:blip r:embed="rId6">
            <a:alphaModFix/>
          </a:blip>
          <a:stretch>
            <a:fillRect/>
          </a:stretch>
        </p:blipFill>
        <p:spPr>
          <a:xfrm>
            <a:off x="2776551" y="3068150"/>
            <a:ext cx="840549" cy="1036525"/>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2690"/>
        <p:cNvGrpSpPr/>
        <p:nvPr/>
      </p:nvGrpSpPr>
      <p:grpSpPr>
        <a:xfrm>
          <a:off x="0" y="0"/>
          <a:ext cx="0" cy="0"/>
          <a:chOff x="0" y="0"/>
          <a:chExt cx="0" cy="0"/>
        </a:xfrm>
      </p:grpSpPr>
      <p:sp>
        <p:nvSpPr>
          <p:cNvPr id="2691" name="Google Shape;2691;p164"/>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600" b="0">
                <a:solidFill>
                  <a:srgbClr val="CFE2F3"/>
                </a:solidFill>
                <a:latin typeface="Caveat"/>
                <a:ea typeface="Caveat"/>
                <a:cs typeface="Caveat"/>
                <a:sym typeface="Caveat"/>
              </a:rPr>
              <a:t>Sec 3.2.1</a:t>
            </a:r>
            <a:endParaRPr sz="3600" b="0">
              <a:solidFill>
                <a:srgbClr val="CFE2F3"/>
              </a:solidFill>
              <a:latin typeface="Source Sans Pro"/>
              <a:ea typeface="Source Sans Pro"/>
              <a:cs typeface="Source Sans Pro"/>
              <a:sym typeface="Source Sans Pro"/>
            </a:endParaRPr>
          </a:p>
          <a:p>
            <a:pPr marL="0" lvl="0" indent="0" algn="l" rtl="0">
              <a:spcBef>
                <a:spcPts val="0"/>
              </a:spcBef>
              <a:spcAft>
                <a:spcPts val="0"/>
              </a:spcAft>
              <a:buNone/>
            </a:pPr>
            <a:r>
              <a:rPr lang="en"/>
              <a:t>Multi-task Learning</a:t>
            </a:r>
            <a:endParaRPr/>
          </a:p>
        </p:txBody>
      </p:sp>
      <p:sp>
        <p:nvSpPr>
          <p:cNvPr id="2692" name="Google Shape;2692;p16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133</a:t>
            </a:fld>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696"/>
        <p:cNvGrpSpPr/>
        <p:nvPr/>
      </p:nvGrpSpPr>
      <p:grpSpPr>
        <a:xfrm>
          <a:off x="0" y="0"/>
          <a:ext cx="0" cy="0"/>
          <a:chOff x="0" y="0"/>
          <a:chExt cx="0" cy="0"/>
        </a:xfrm>
      </p:grpSpPr>
      <p:sp>
        <p:nvSpPr>
          <p:cNvPr id="2697" name="Google Shape;2697;p165"/>
          <p:cNvSpPr txBox="1">
            <a:spLocks noGrp="1"/>
          </p:cNvSpPr>
          <p:nvPr>
            <p:ph type="body" idx="1"/>
          </p:nvPr>
        </p:nvSpPr>
        <p:spPr>
          <a:xfrm>
            <a:off x="392113" y="898922"/>
            <a:ext cx="8356500" cy="3670800"/>
          </a:xfrm>
          <a:prstGeom prst="rect">
            <a:avLst/>
          </a:prstGeom>
          <a:noFill/>
          <a:ln>
            <a:noFill/>
          </a:ln>
        </p:spPr>
        <p:txBody>
          <a:bodyPr spcFirstLastPara="1" wrap="square" lIns="0" tIns="0" rIns="0" bIns="0" anchor="t" anchorCtr="0">
            <a:noAutofit/>
          </a:bodyPr>
          <a:lstStyle/>
          <a:p>
            <a:pPr marL="914400" lvl="0" indent="-342900" algn="l" rtl="0">
              <a:lnSpc>
                <a:spcPct val="100000"/>
              </a:lnSpc>
              <a:spcBef>
                <a:spcPts val="0"/>
              </a:spcBef>
              <a:spcAft>
                <a:spcPts val="0"/>
              </a:spcAft>
              <a:buSzPts val="1800"/>
              <a:buChar char="•"/>
            </a:pPr>
            <a:r>
              <a:rPr lang="en"/>
              <a:t>Baseline</a:t>
            </a:r>
            <a:endParaRPr/>
          </a:p>
          <a:p>
            <a:pPr marL="1371600" lvl="1" indent="-342900" algn="l" rtl="0">
              <a:lnSpc>
                <a:spcPct val="100000"/>
              </a:lnSpc>
              <a:spcBef>
                <a:spcPts val="0"/>
              </a:spcBef>
              <a:spcAft>
                <a:spcPts val="0"/>
              </a:spcAft>
              <a:buSzPts val="1800"/>
              <a:buChar char="-"/>
            </a:pPr>
            <a:r>
              <a:rPr lang="en"/>
              <a:t>No changes to the architecture</a:t>
            </a:r>
            <a:endParaRPr/>
          </a:p>
          <a:p>
            <a:pPr marL="914400" lvl="0" indent="-342900" algn="l" rtl="0">
              <a:lnSpc>
                <a:spcPct val="100000"/>
              </a:lnSpc>
              <a:spcBef>
                <a:spcPts val="0"/>
              </a:spcBef>
              <a:spcAft>
                <a:spcPts val="0"/>
              </a:spcAft>
              <a:buSzPts val="1800"/>
              <a:buChar char="•"/>
            </a:pPr>
            <a:r>
              <a:rPr lang="en"/>
              <a:t>ST+ASR</a:t>
            </a:r>
            <a:endParaRPr/>
          </a:p>
          <a:p>
            <a:pPr marL="1371600" lvl="1" indent="-342900" algn="l" rtl="0">
              <a:lnSpc>
                <a:spcPct val="100000"/>
              </a:lnSpc>
              <a:spcBef>
                <a:spcPts val="0"/>
              </a:spcBef>
              <a:spcAft>
                <a:spcPts val="0"/>
              </a:spcAft>
              <a:buSzPts val="1800"/>
              <a:buChar char="-"/>
            </a:pPr>
            <a:r>
              <a:rPr lang="en"/>
              <a:t>One encoder</a:t>
            </a:r>
            <a:endParaRPr/>
          </a:p>
          <a:p>
            <a:pPr marL="1828800" lvl="2" indent="-342900" algn="l" rtl="0">
              <a:lnSpc>
                <a:spcPct val="100000"/>
              </a:lnSpc>
              <a:spcBef>
                <a:spcPts val="0"/>
              </a:spcBef>
              <a:spcAft>
                <a:spcPts val="0"/>
              </a:spcAft>
              <a:buSzPts val="1800"/>
              <a:buChar char="-"/>
            </a:pPr>
            <a:r>
              <a:rPr lang="en"/>
              <a:t>Source Language audio</a:t>
            </a:r>
            <a:endParaRPr/>
          </a:p>
          <a:p>
            <a:pPr marL="1371600" lvl="1" indent="-342900" algn="l" rtl="0">
              <a:lnSpc>
                <a:spcPct val="100000"/>
              </a:lnSpc>
              <a:spcBef>
                <a:spcPts val="0"/>
              </a:spcBef>
              <a:spcAft>
                <a:spcPts val="0"/>
              </a:spcAft>
              <a:buSzPts val="1800"/>
              <a:buChar char="-"/>
            </a:pPr>
            <a:r>
              <a:rPr lang="en"/>
              <a:t>Two decoder</a:t>
            </a:r>
            <a:endParaRPr/>
          </a:p>
          <a:p>
            <a:pPr marL="1828800" lvl="2" indent="-342900" algn="l" rtl="0">
              <a:lnSpc>
                <a:spcPct val="100000"/>
              </a:lnSpc>
              <a:spcBef>
                <a:spcPts val="0"/>
              </a:spcBef>
              <a:spcAft>
                <a:spcPts val="0"/>
              </a:spcAft>
              <a:buSzPts val="1800"/>
              <a:buChar char="-"/>
            </a:pPr>
            <a:r>
              <a:rPr lang="en"/>
              <a:t>Source Language text</a:t>
            </a:r>
            <a:endParaRPr/>
          </a:p>
          <a:p>
            <a:pPr marL="1828800" lvl="2" indent="-342900" algn="l" rtl="0">
              <a:lnSpc>
                <a:spcPct val="100000"/>
              </a:lnSpc>
              <a:spcBef>
                <a:spcPts val="0"/>
              </a:spcBef>
              <a:spcAft>
                <a:spcPts val="0"/>
              </a:spcAft>
              <a:buSzPts val="1800"/>
              <a:buChar char="-"/>
            </a:pPr>
            <a:r>
              <a:rPr lang="en"/>
              <a:t>Target language text</a:t>
            </a:r>
            <a:endParaRPr/>
          </a:p>
          <a:p>
            <a:pPr marL="1371600" lvl="1" indent="-342900" algn="l" rtl="0">
              <a:spcBef>
                <a:spcPts val="0"/>
              </a:spcBef>
              <a:spcAft>
                <a:spcPts val="0"/>
              </a:spcAft>
              <a:buSzPts val="1800"/>
              <a:buChar char="-"/>
            </a:pPr>
            <a:r>
              <a:rPr lang="en"/>
              <a:t>(Weis et al, 2017)</a:t>
            </a:r>
            <a:endParaRPr/>
          </a:p>
          <a:p>
            <a:pPr marL="0" lvl="0" indent="0" algn="l" rtl="0">
              <a:lnSpc>
                <a:spcPct val="100000"/>
              </a:lnSpc>
              <a:spcBef>
                <a:spcPts val="0"/>
              </a:spcBef>
              <a:spcAft>
                <a:spcPts val="0"/>
              </a:spcAft>
              <a:buNone/>
            </a:pPr>
            <a:endParaRPr/>
          </a:p>
          <a:p>
            <a:pPr marL="914400" lvl="0" indent="0" algn="l" rtl="0">
              <a:lnSpc>
                <a:spcPct val="100000"/>
              </a:lnSpc>
              <a:spcBef>
                <a:spcPts val="0"/>
              </a:spcBef>
              <a:spcAft>
                <a:spcPts val="0"/>
              </a:spcAft>
              <a:buNone/>
            </a:pPr>
            <a:endParaRPr/>
          </a:p>
          <a:p>
            <a:pPr marL="1073150" lvl="2" indent="-230187" algn="l" rtl="0">
              <a:lnSpc>
                <a:spcPct val="100000"/>
              </a:lnSpc>
              <a:spcBef>
                <a:spcPts val="0"/>
              </a:spcBef>
              <a:spcAft>
                <a:spcPts val="0"/>
              </a:spcAft>
              <a:buClr>
                <a:schemeClr val="dk1"/>
              </a:buClr>
              <a:buSzPts val="2000"/>
              <a:buNone/>
            </a:pPr>
            <a:endParaRPr/>
          </a:p>
          <a:p>
            <a:pPr marL="717550" lvl="1" indent="-231775" algn="l" rtl="0">
              <a:lnSpc>
                <a:spcPct val="100000"/>
              </a:lnSpc>
              <a:spcBef>
                <a:spcPts val="0"/>
              </a:spcBef>
              <a:spcAft>
                <a:spcPts val="0"/>
              </a:spcAft>
              <a:buClr>
                <a:schemeClr val="dk1"/>
              </a:buClr>
              <a:buSzPts val="2000"/>
              <a:buNone/>
            </a:pPr>
            <a:endParaRPr/>
          </a:p>
          <a:p>
            <a:pPr marL="717550" lvl="1" indent="-231775" algn="l" rtl="0">
              <a:lnSpc>
                <a:spcPct val="100000"/>
              </a:lnSpc>
              <a:spcBef>
                <a:spcPts val="0"/>
              </a:spcBef>
              <a:spcAft>
                <a:spcPts val="0"/>
              </a:spcAft>
              <a:buClr>
                <a:schemeClr val="dk1"/>
              </a:buClr>
              <a:buSzPts val="2000"/>
              <a:buNone/>
            </a:pPr>
            <a:endParaRPr/>
          </a:p>
          <a:p>
            <a:pPr marL="717550" lvl="1" indent="-231775" algn="l" rtl="0">
              <a:lnSpc>
                <a:spcPct val="100000"/>
              </a:lnSpc>
              <a:spcBef>
                <a:spcPts val="0"/>
              </a:spcBef>
              <a:spcAft>
                <a:spcPts val="0"/>
              </a:spcAft>
              <a:buClr>
                <a:schemeClr val="dk1"/>
              </a:buClr>
              <a:buSzPts val="20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342900" algn="l" rtl="0">
              <a:lnSpc>
                <a:spcPct val="100000"/>
              </a:lnSpc>
              <a:spcBef>
                <a:spcPts val="0"/>
              </a:spcBef>
              <a:spcAft>
                <a:spcPts val="0"/>
              </a:spcAft>
              <a:buClr>
                <a:schemeClr val="dk1"/>
              </a:buClr>
              <a:buSzPts val="2400"/>
              <a:buFont typeface="Calibri"/>
              <a:buNone/>
            </a:pPr>
            <a:endParaRPr/>
          </a:p>
        </p:txBody>
      </p:sp>
      <p:sp>
        <p:nvSpPr>
          <p:cNvPr id="2698" name="Google Shape;2698;p165"/>
          <p:cNvSpPr/>
          <p:nvPr/>
        </p:nvSpPr>
        <p:spPr>
          <a:xfrm>
            <a:off x="4923300" y="1876825"/>
            <a:ext cx="1640400" cy="2344800"/>
          </a:xfrm>
          <a:prstGeom prst="roundRect">
            <a:avLst>
              <a:gd name="adj" fmla="val 16667"/>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65"/>
          <p:cNvSpPr txBox="1">
            <a:spLocks noGrp="1"/>
          </p:cNvSpPr>
          <p:nvPr>
            <p:ph type="title"/>
          </p:nvPr>
        </p:nvSpPr>
        <p:spPr>
          <a:xfrm>
            <a:off x="323528" y="0"/>
            <a:ext cx="6336000" cy="735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3600"/>
              <a:buFont typeface="Calibri"/>
              <a:buNone/>
            </a:pPr>
            <a:r>
              <a:rPr lang="en"/>
              <a:t>Multi-task learning</a:t>
            </a:r>
            <a:endParaRPr/>
          </a:p>
        </p:txBody>
      </p:sp>
      <p:sp>
        <p:nvSpPr>
          <p:cNvPr id="2700" name="Google Shape;2700;p16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134</a:t>
            </a:fld>
            <a:endParaRPr/>
          </a:p>
        </p:txBody>
      </p:sp>
      <p:pic>
        <p:nvPicPr>
          <p:cNvPr id="2701" name="Google Shape;2701;p165"/>
          <p:cNvPicPr preferRelativeResize="0"/>
          <p:nvPr/>
        </p:nvPicPr>
        <p:blipFill>
          <a:blip r:embed="rId3">
            <a:alphaModFix amt="34000"/>
          </a:blip>
          <a:stretch>
            <a:fillRect/>
          </a:stretch>
        </p:blipFill>
        <p:spPr>
          <a:xfrm>
            <a:off x="5184735" y="3286448"/>
            <a:ext cx="1117526" cy="588444"/>
          </a:xfrm>
          <a:prstGeom prst="rect">
            <a:avLst/>
          </a:prstGeom>
          <a:noFill/>
          <a:ln>
            <a:noFill/>
          </a:ln>
        </p:spPr>
      </p:pic>
      <p:pic>
        <p:nvPicPr>
          <p:cNvPr id="2702" name="Google Shape;2702;p165"/>
          <p:cNvPicPr preferRelativeResize="0"/>
          <p:nvPr/>
        </p:nvPicPr>
        <p:blipFill>
          <a:blip r:embed="rId4">
            <a:alphaModFix amt="29000"/>
          </a:blip>
          <a:stretch>
            <a:fillRect/>
          </a:stretch>
        </p:blipFill>
        <p:spPr>
          <a:xfrm>
            <a:off x="7160725" y="3288063"/>
            <a:ext cx="1115568" cy="585216"/>
          </a:xfrm>
          <a:prstGeom prst="rect">
            <a:avLst/>
          </a:prstGeom>
          <a:noFill/>
          <a:ln>
            <a:noFill/>
          </a:ln>
        </p:spPr>
      </p:pic>
      <p:sp>
        <p:nvSpPr>
          <p:cNvPr id="2703" name="Google Shape;2703;p165"/>
          <p:cNvSpPr txBox="1"/>
          <p:nvPr/>
        </p:nvSpPr>
        <p:spPr>
          <a:xfrm>
            <a:off x="5072238" y="3380575"/>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Audio Encoder</a:t>
            </a:r>
            <a:endParaRPr>
              <a:latin typeface="Source Sans Pro"/>
              <a:ea typeface="Source Sans Pro"/>
              <a:cs typeface="Source Sans Pro"/>
              <a:sym typeface="Source Sans Pro"/>
            </a:endParaRPr>
          </a:p>
        </p:txBody>
      </p:sp>
      <p:pic>
        <p:nvPicPr>
          <p:cNvPr id="2704" name="Google Shape;2704;p165"/>
          <p:cNvPicPr preferRelativeResize="0"/>
          <p:nvPr/>
        </p:nvPicPr>
        <p:blipFill>
          <a:blip r:embed="rId3">
            <a:alphaModFix amt="34000"/>
          </a:blip>
          <a:stretch>
            <a:fillRect/>
          </a:stretch>
        </p:blipFill>
        <p:spPr>
          <a:xfrm>
            <a:off x="5184735" y="2277523"/>
            <a:ext cx="1117526" cy="588444"/>
          </a:xfrm>
          <a:prstGeom prst="rect">
            <a:avLst/>
          </a:prstGeom>
          <a:noFill/>
          <a:ln>
            <a:noFill/>
          </a:ln>
        </p:spPr>
      </p:pic>
      <p:sp>
        <p:nvSpPr>
          <p:cNvPr id="2705" name="Google Shape;2705;p165"/>
          <p:cNvSpPr txBox="1"/>
          <p:nvPr/>
        </p:nvSpPr>
        <p:spPr>
          <a:xfrm>
            <a:off x="5072238" y="2371650"/>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Text Decoder</a:t>
            </a:r>
            <a:endParaRPr>
              <a:latin typeface="Source Sans Pro"/>
              <a:ea typeface="Source Sans Pro"/>
              <a:cs typeface="Source Sans Pro"/>
              <a:sym typeface="Source Sans Pro"/>
            </a:endParaRPr>
          </a:p>
        </p:txBody>
      </p:sp>
      <p:sp>
        <p:nvSpPr>
          <p:cNvPr id="2706" name="Google Shape;2706;p165"/>
          <p:cNvSpPr txBox="1"/>
          <p:nvPr/>
        </p:nvSpPr>
        <p:spPr>
          <a:xfrm>
            <a:off x="7047263" y="3380575"/>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Text Decoder</a:t>
            </a:r>
            <a:endParaRPr>
              <a:latin typeface="Source Sans Pro"/>
              <a:ea typeface="Source Sans Pro"/>
              <a:cs typeface="Source Sans Pro"/>
              <a:sym typeface="Source Sans Pro"/>
            </a:endParaRPr>
          </a:p>
        </p:txBody>
      </p:sp>
      <p:sp>
        <p:nvSpPr>
          <p:cNvPr id="2707" name="Google Shape;2707;p165"/>
          <p:cNvSpPr txBox="1"/>
          <p:nvPr/>
        </p:nvSpPr>
        <p:spPr>
          <a:xfrm>
            <a:off x="5353500" y="1413525"/>
            <a:ext cx="78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ASR</a:t>
            </a:r>
            <a:endParaRPr>
              <a:latin typeface="Source Sans Pro"/>
              <a:ea typeface="Source Sans Pro"/>
              <a:cs typeface="Source Sans Pro"/>
              <a:sym typeface="Source Sans Pro"/>
            </a:endParaRPr>
          </a:p>
        </p:txBody>
      </p:sp>
      <p:cxnSp>
        <p:nvCxnSpPr>
          <p:cNvPr id="2708" name="Google Shape;2708;p165"/>
          <p:cNvCxnSpPr>
            <a:endCxn id="2704" idx="2"/>
          </p:cNvCxnSpPr>
          <p:nvPr/>
        </p:nvCxnSpPr>
        <p:spPr>
          <a:xfrm rot="10800000">
            <a:off x="5743498" y="2865967"/>
            <a:ext cx="0" cy="420600"/>
          </a:xfrm>
          <a:prstGeom prst="straightConnector1">
            <a:avLst/>
          </a:prstGeom>
          <a:noFill/>
          <a:ln w="9525" cap="flat" cmpd="sng">
            <a:solidFill>
              <a:srgbClr val="0000FF"/>
            </a:solidFill>
            <a:prstDash val="solid"/>
            <a:round/>
            <a:headEnd type="none" w="med" len="med"/>
            <a:tailEnd type="triangle" w="med" len="med"/>
          </a:ln>
        </p:spPr>
      </p:cxnSp>
      <p:cxnSp>
        <p:nvCxnSpPr>
          <p:cNvPr id="2709" name="Google Shape;2709;p165"/>
          <p:cNvCxnSpPr>
            <a:endCxn id="2706" idx="1"/>
          </p:cNvCxnSpPr>
          <p:nvPr/>
        </p:nvCxnSpPr>
        <p:spPr>
          <a:xfrm>
            <a:off x="6414863" y="3580675"/>
            <a:ext cx="632400" cy="0"/>
          </a:xfrm>
          <a:prstGeom prst="straightConnector1">
            <a:avLst/>
          </a:prstGeom>
          <a:noFill/>
          <a:ln w="9525" cap="flat" cmpd="sng">
            <a:solidFill>
              <a:srgbClr val="FF0000"/>
            </a:solidFill>
            <a:prstDash val="solid"/>
            <a:round/>
            <a:headEnd type="none" w="med" len="med"/>
            <a:tailEnd type="triangle" w="med" len="med"/>
          </a:ln>
        </p:spPr>
      </p:cxnSp>
      <p:sp>
        <p:nvSpPr>
          <p:cNvPr id="2710" name="Google Shape;2710;p165"/>
          <p:cNvSpPr/>
          <p:nvPr/>
        </p:nvSpPr>
        <p:spPr>
          <a:xfrm>
            <a:off x="4618725" y="2961325"/>
            <a:ext cx="4188600" cy="12387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65"/>
          <p:cNvSpPr txBox="1"/>
          <p:nvPr/>
        </p:nvSpPr>
        <p:spPr>
          <a:xfrm>
            <a:off x="3705950" y="3380575"/>
            <a:ext cx="272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ST</a:t>
            </a:r>
            <a:endParaRPr>
              <a:latin typeface="Source Sans Pro"/>
              <a:ea typeface="Source Sans Pro"/>
              <a:cs typeface="Source Sans Pro"/>
              <a:sym typeface="Source Sans Pro"/>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sp>
        <p:nvSpPr>
          <p:cNvPr id="2716" name="Google Shape;2716;p166"/>
          <p:cNvSpPr txBox="1">
            <a:spLocks noGrp="1"/>
          </p:cNvSpPr>
          <p:nvPr>
            <p:ph type="body" idx="1"/>
          </p:nvPr>
        </p:nvSpPr>
        <p:spPr>
          <a:xfrm>
            <a:off x="392113" y="898922"/>
            <a:ext cx="8356500" cy="3670800"/>
          </a:xfrm>
          <a:prstGeom prst="rect">
            <a:avLst/>
          </a:prstGeom>
          <a:noFill/>
          <a:ln>
            <a:noFill/>
          </a:ln>
        </p:spPr>
        <p:txBody>
          <a:bodyPr spcFirstLastPara="1" wrap="square" lIns="0" tIns="0" rIns="0" bIns="0" anchor="t" anchorCtr="0">
            <a:noAutofit/>
          </a:bodyPr>
          <a:lstStyle/>
          <a:p>
            <a:pPr marL="914400" lvl="0" indent="-342900" algn="l" rtl="0">
              <a:lnSpc>
                <a:spcPct val="100000"/>
              </a:lnSpc>
              <a:spcBef>
                <a:spcPts val="0"/>
              </a:spcBef>
              <a:spcAft>
                <a:spcPts val="0"/>
              </a:spcAft>
              <a:buSzPts val="1800"/>
              <a:buChar char="•"/>
            </a:pPr>
            <a:r>
              <a:rPr lang="en"/>
              <a:t>Baseline</a:t>
            </a:r>
            <a:endParaRPr/>
          </a:p>
          <a:p>
            <a:pPr marL="1371600" lvl="1" indent="-342900" algn="l" rtl="0">
              <a:lnSpc>
                <a:spcPct val="100000"/>
              </a:lnSpc>
              <a:spcBef>
                <a:spcPts val="0"/>
              </a:spcBef>
              <a:spcAft>
                <a:spcPts val="0"/>
              </a:spcAft>
              <a:buSzPts val="1800"/>
              <a:buChar char="-"/>
            </a:pPr>
            <a:r>
              <a:rPr lang="en"/>
              <a:t>No changes to the architecture</a:t>
            </a:r>
            <a:endParaRPr/>
          </a:p>
          <a:p>
            <a:pPr marL="914400" lvl="0" indent="-342900" algn="l" rtl="0">
              <a:lnSpc>
                <a:spcPct val="100000"/>
              </a:lnSpc>
              <a:spcBef>
                <a:spcPts val="0"/>
              </a:spcBef>
              <a:spcAft>
                <a:spcPts val="0"/>
              </a:spcAft>
              <a:buSzPts val="1800"/>
              <a:buChar char="•"/>
            </a:pPr>
            <a:r>
              <a:rPr lang="en"/>
              <a:t>ST+ASR</a:t>
            </a:r>
            <a:endParaRPr/>
          </a:p>
          <a:p>
            <a:pPr marL="1371600" lvl="1" indent="-342900" algn="l" rtl="0">
              <a:lnSpc>
                <a:spcPct val="100000"/>
              </a:lnSpc>
              <a:spcBef>
                <a:spcPts val="0"/>
              </a:spcBef>
              <a:spcAft>
                <a:spcPts val="0"/>
              </a:spcAft>
              <a:buSzPts val="1800"/>
              <a:buChar char="-"/>
            </a:pPr>
            <a:r>
              <a:rPr lang="en"/>
              <a:t>One encoder</a:t>
            </a:r>
            <a:endParaRPr/>
          </a:p>
          <a:p>
            <a:pPr marL="1828800" lvl="2" indent="-342900" algn="l" rtl="0">
              <a:lnSpc>
                <a:spcPct val="100000"/>
              </a:lnSpc>
              <a:spcBef>
                <a:spcPts val="0"/>
              </a:spcBef>
              <a:spcAft>
                <a:spcPts val="0"/>
              </a:spcAft>
              <a:buSzPts val="1800"/>
              <a:buChar char="-"/>
            </a:pPr>
            <a:r>
              <a:rPr lang="en"/>
              <a:t>Source Language audio</a:t>
            </a:r>
            <a:endParaRPr/>
          </a:p>
          <a:p>
            <a:pPr marL="1371600" lvl="1" indent="-342900" algn="l" rtl="0">
              <a:lnSpc>
                <a:spcPct val="100000"/>
              </a:lnSpc>
              <a:spcBef>
                <a:spcPts val="0"/>
              </a:spcBef>
              <a:spcAft>
                <a:spcPts val="0"/>
              </a:spcAft>
              <a:buSzPts val="1800"/>
              <a:buChar char="-"/>
            </a:pPr>
            <a:r>
              <a:rPr lang="en"/>
              <a:t>Two decoder</a:t>
            </a:r>
            <a:endParaRPr/>
          </a:p>
          <a:p>
            <a:pPr marL="1828800" lvl="2" indent="-342900" algn="l" rtl="0">
              <a:lnSpc>
                <a:spcPct val="100000"/>
              </a:lnSpc>
              <a:spcBef>
                <a:spcPts val="0"/>
              </a:spcBef>
              <a:spcAft>
                <a:spcPts val="0"/>
              </a:spcAft>
              <a:buSzPts val="1800"/>
              <a:buChar char="-"/>
            </a:pPr>
            <a:r>
              <a:rPr lang="en"/>
              <a:t>Source Language text</a:t>
            </a:r>
            <a:endParaRPr/>
          </a:p>
          <a:p>
            <a:pPr marL="1828800" lvl="2" indent="-342900" algn="l" rtl="0">
              <a:lnSpc>
                <a:spcPct val="100000"/>
              </a:lnSpc>
              <a:spcBef>
                <a:spcPts val="0"/>
              </a:spcBef>
              <a:spcAft>
                <a:spcPts val="0"/>
              </a:spcAft>
              <a:buSzPts val="1800"/>
              <a:buChar char="-"/>
            </a:pPr>
            <a:r>
              <a:rPr lang="en"/>
              <a:t>Target language text</a:t>
            </a:r>
            <a:endParaRPr/>
          </a:p>
          <a:p>
            <a:pPr marL="1371600" lvl="1" indent="-342900" algn="l" rtl="0">
              <a:spcBef>
                <a:spcPts val="0"/>
              </a:spcBef>
              <a:spcAft>
                <a:spcPts val="0"/>
              </a:spcAft>
              <a:buSzPts val="1800"/>
              <a:buChar char="-"/>
            </a:pPr>
            <a:r>
              <a:rPr lang="en"/>
              <a:t>(Weis et al, 2017)</a:t>
            </a:r>
            <a:endParaRPr/>
          </a:p>
          <a:p>
            <a:pPr marL="0" lvl="0" indent="0" algn="l" rtl="0">
              <a:lnSpc>
                <a:spcPct val="100000"/>
              </a:lnSpc>
              <a:spcBef>
                <a:spcPts val="0"/>
              </a:spcBef>
              <a:spcAft>
                <a:spcPts val="0"/>
              </a:spcAft>
              <a:buNone/>
            </a:pPr>
            <a:endParaRPr/>
          </a:p>
          <a:p>
            <a:pPr marL="914400" lvl="0" indent="-342900" algn="l" rtl="0">
              <a:lnSpc>
                <a:spcPct val="100000"/>
              </a:lnSpc>
              <a:spcBef>
                <a:spcPts val="0"/>
              </a:spcBef>
              <a:spcAft>
                <a:spcPts val="0"/>
              </a:spcAft>
              <a:buSzPts val="1800"/>
              <a:buChar char="•"/>
            </a:pPr>
            <a:r>
              <a:rPr lang="en"/>
              <a:t>ASR using CTC loss on encoder</a:t>
            </a:r>
            <a:endParaRPr/>
          </a:p>
          <a:p>
            <a:pPr marL="1371600" lvl="1" indent="-342900" algn="l" rtl="0">
              <a:lnSpc>
                <a:spcPct val="100000"/>
              </a:lnSpc>
              <a:spcBef>
                <a:spcPts val="0"/>
              </a:spcBef>
              <a:spcAft>
                <a:spcPts val="0"/>
              </a:spcAft>
              <a:buSzPts val="1800"/>
              <a:buChar char="-"/>
            </a:pPr>
            <a:r>
              <a:rPr lang="en"/>
              <a:t>(Hori et al, 2017)</a:t>
            </a:r>
            <a:endParaRPr/>
          </a:p>
          <a:p>
            <a:pPr marL="1371600" lvl="1" indent="-342900" algn="l" rtl="0">
              <a:lnSpc>
                <a:spcPct val="100000"/>
              </a:lnSpc>
              <a:spcBef>
                <a:spcPts val="0"/>
              </a:spcBef>
              <a:spcAft>
                <a:spcPts val="0"/>
              </a:spcAft>
              <a:buSzPts val="1800"/>
              <a:buChar char="-"/>
            </a:pPr>
            <a:r>
              <a:rPr lang="en"/>
              <a:t>(Bahra et al, 2019)</a:t>
            </a:r>
            <a:endParaRPr/>
          </a:p>
          <a:p>
            <a:pPr marL="1073150" lvl="2" indent="-230187" algn="l" rtl="0">
              <a:lnSpc>
                <a:spcPct val="100000"/>
              </a:lnSpc>
              <a:spcBef>
                <a:spcPts val="0"/>
              </a:spcBef>
              <a:spcAft>
                <a:spcPts val="0"/>
              </a:spcAft>
              <a:buClr>
                <a:schemeClr val="dk1"/>
              </a:buClr>
              <a:buSzPts val="2000"/>
              <a:buNone/>
            </a:pPr>
            <a:endParaRPr/>
          </a:p>
          <a:p>
            <a:pPr marL="717550" lvl="1" indent="-231775" algn="l" rtl="0">
              <a:lnSpc>
                <a:spcPct val="100000"/>
              </a:lnSpc>
              <a:spcBef>
                <a:spcPts val="0"/>
              </a:spcBef>
              <a:spcAft>
                <a:spcPts val="0"/>
              </a:spcAft>
              <a:buClr>
                <a:schemeClr val="dk1"/>
              </a:buClr>
              <a:buSzPts val="2000"/>
              <a:buNone/>
            </a:pPr>
            <a:endParaRPr/>
          </a:p>
          <a:p>
            <a:pPr marL="717550" lvl="1" indent="-231775" algn="l" rtl="0">
              <a:lnSpc>
                <a:spcPct val="100000"/>
              </a:lnSpc>
              <a:spcBef>
                <a:spcPts val="0"/>
              </a:spcBef>
              <a:spcAft>
                <a:spcPts val="0"/>
              </a:spcAft>
              <a:buClr>
                <a:schemeClr val="dk1"/>
              </a:buClr>
              <a:buSzPts val="2000"/>
              <a:buNone/>
            </a:pPr>
            <a:endParaRPr/>
          </a:p>
          <a:p>
            <a:pPr marL="717550" lvl="1" indent="-231775" algn="l" rtl="0">
              <a:lnSpc>
                <a:spcPct val="100000"/>
              </a:lnSpc>
              <a:spcBef>
                <a:spcPts val="0"/>
              </a:spcBef>
              <a:spcAft>
                <a:spcPts val="0"/>
              </a:spcAft>
              <a:buClr>
                <a:schemeClr val="dk1"/>
              </a:buClr>
              <a:buSzPts val="20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342900" algn="l" rtl="0">
              <a:lnSpc>
                <a:spcPct val="100000"/>
              </a:lnSpc>
              <a:spcBef>
                <a:spcPts val="0"/>
              </a:spcBef>
              <a:spcAft>
                <a:spcPts val="0"/>
              </a:spcAft>
              <a:buClr>
                <a:schemeClr val="dk1"/>
              </a:buClr>
              <a:buSzPts val="2400"/>
              <a:buFont typeface="Calibri"/>
              <a:buNone/>
            </a:pPr>
            <a:endParaRPr/>
          </a:p>
        </p:txBody>
      </p:sp>
      <p:sp>
        <p:nvSpPr>
          <p:cNvPr id="2717" name="Google Shape;2717;p166"/>
          <p:cNvSpPr/>
          <p:nvPr/>
        </p:nvSpPr>
        <p:spPr>
          <a:xfrm>
            <a:off x="4923300" y="1876825"/>
            <a:ext cx="1640400" cy="2344800"/>
          </a:xfrm>
          <a:prstGeom prst="roundRect">
            <a:avLst>
              <a:gd name="adj" fmla="val 16667"/>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66"/>
          <p:cNvSpPr txBox="1">
            <a:spLocks noGrp="1"/>
          </p:cNvSpPr>
          <p:nvPr>
            <p:ph type="title"/>
          </p:nvPr>
        </p:nvSpPr>
        <p:spPr>
          <a:xfrm>
            <a:off x="323528" y="0"/>
            <a:ext cx="6336000" cy="735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3600"/>
              <a:buFont typeface="Calibri"/>
              <a:buNone/>
            </a:pPr>
            <a:r>
              <a:rPr lang="en"/>
              <a:t>Multi-task learning</a:t>
            </a:r>
            <a:endParaRPr/>
          </a:p>
        </p:txBody>
      </p:sp>
      <p:sp>
        <p:nvSpPr>
          <p:cNvPr id="2719" name="Google Shape;2719;p16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135</a:t>
            </a:fld>
            <a:endParaRPr/>
          </a:p>
        </p:txBody>
      </p:sp>
      <p:pic>
        <p:nvPicPr>
          <p:cNvPr id="2720" name="Google Shape;2720;p166"/>
          <p:cNvPicPr preferRelativeResize="0"/>
          <p:nvPr/>
        </p:nvPicPr>
        <p:blipFill>
          <a:blip r:embed="rId3">
            <a:alphaModFix amt="34000"/>
          </a:blip>
          <a:stretch>
            <a:fillRect/>
          </a:stretch>
        </p:blipFill>
        <p:spPr>
          <a:xfrm>
            <a:off x="5184735" y="3286448"/>
            <a:ext cx="1117526" cy="588444"/>
          </a:xfrm>
          <a:prstGeom prst="rect">
            <a:avLst/>
          </a:prstGeom>
          <a:noFill/>
          <a:ln>
            <a:noFill/>
          </a:ln>
        </p:spPr>
      </p:pic>
      <p:pic>
        <p:nvPicPr>
          <p:cNvPr id="2721" name="Google Shape;2721;p166"/>
          <p:cNvPicPr preferRelativeResize="0"/>
          <p:nvPr/>
        </p:nvPicPr>
        <p:blipFill>
          <a:blip r:embed="rId4">
            <a:alphaModFix amt="29000"/>
          </a:blip>
          <a:stretch>
            <a:fillRect/>
          </a:stretch>
        </p:blipFill>
        <p:spPr>
          <a:xfrm>
            <a:off x="7160725" y="3288063"/>
            <a:ext cx="1115568" cy="585216"/>
          </a:xfrm>
          <a:prstGeom prst="rect">
            <a:avLst/>
          </a:prstGeom>
          <a:noFill/>
          <a:ln>
            <a:noFill/>
          </a:ln>
        </p:spPr>
      </p:pic>
      <p:sp>
        <p:nvSpPr>
          <p:cNvPr id="2722" name="Google Shape;2722;p166"/>
          <p:cNvSpPr txBox="1"/>
          <p:nvPr/>
        </p:nvSpPr>
        <p:spPr>
          <a:xfrm>
            <a:off x="5072238" y="3380575"/>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Audio Encoder</a:t>
            </a:r>
            <a:endParaRPr>
              <a:latin typeface="Source Sans Pro"/>
              <a:ea typeface="Source Sans Pro"/>
              <a:cs typeface="Source Sans Pro"/>
              <a:sym typeface="Source Sans Pro"/>
            </a:endParaRPr>
          </a:p>
        </p:txBody>
      </p:sp>
      <p:sp>
        <p:nvSpPr>
          <p:cNvPr id="2723" name="Google Shape;2723;p166"/>
          <p:cNvSpPr txBox="1"/>
          <p:nvPr/>
        </p:nvSpPr>
        <p:spPr>
          <a:xfrm>
            <a:off x="5072238" y="2371650"/>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Source Text </a:t>
            </a:r>
            <a:endParaRPr>
              <a:latin typeface="Source Sans Pro"/>
              <a:ea typeface="Source Sans Pro"/>
              <a:cs typeface="Source Sans Pro"/>
              <a:sym typeface="Source Sans Pro"/>
            </a:endParaRPr>
          </a:p>
        </p:txBody>
      </p:sp>
      <p:sp>
        <p:nvSpPr>
          <p:cNvPr id="2724" name="Google Shape;2724;p166"/>
          <p:cNvSpPr txBox="1"/>
          <p:nvPr/>
        </p:nvSpPr>
        <p:spPr>
          <a:xfrm>
            <a:off x="7047263" y="3380575"/>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Text Decoder</a:t>
            </a:r>
            <a:endParaRPr>
              <a:latin typeface="Source Sans Pro"/>
              <a:ea typeface="Source Sans Pro"/>
              <a:cs typeface="Source Sans Pro"/>
              <a:sym typeface="Source Sans Pro"/>
            </a:endParaRPr>
          </a:p>
        </p:txBody>
      </p:sp>
      <p:sp>
        <p:nvSpPr>
          <p:cNvPr id="2725" name="Google Shape;2725;p166"/>
          <p:cNvSpPr txBox="1"/>
          <p:nvPr/>
        </p:nvSpPr>
        <p:spPr>
          <a:xfrm>
            <a:off x="5353500" y="1413525"/>
            <a:ext cx="78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ASR</a:t>
            </a:r>
            <a:endParaRPr>
              <a:latin typeface="Source Sans Pro"/>
              <a:ea typeface="Source Sans Pro"/>
              <a:cs typeface="Source Sans Pro"/>
              <a:sym typeface="Source Sans Pro"/>
            </a:endParaRPr>
          </a:p>
        </p:txBody>
      </p:sp>
      <p:cxnSp>
        <p:nvCxnSpPr>
          <p:cNvPr id="2726" name="Google Shape;2726;p166"/>
          <p:cNvCxnSpPr>
            <a:endCxn id="2727" idx="2"/>
          </p:cNvCxnSpPr>
          <p:nvPr/>
        </p:nvCxnSpPr>
        <p:spPr>
          <a:xfrm rot="10800000">
            <a:off x="5743498" y="2865967"/>
            <a:ext cx="0" cy="420600"/>
          </a:xfrm>
          <a:prstGeom prst="straightConnector1">
            <a:avLst/>
          </a:prstGeom>
          <a:noFill/>
          <a:ln w="9525" cap="flat" cmpd="sng">
            <a:solidFill>
              <a:srgbClr val="0000FF"/>
            </a:solidFill>
            <a:prstDash val="solid"/>
            <a:round/>
            <a:headEnd type="none" w="med" len="med"/>
            <a:tailEnd type="triangle" w="med" len="med"/>
          </a:ln>
        </p:spPr>
      </p:cxnSp>
      <p:cxnSp>
        <p:nvCxnSpPr>
          <p:cNvPr id="2728" name="Google Shape;2728;p166"/>
          <p:cNvCxnSpPr>
            <a:endCxn id="2724" idx="1"/>
          </p:cNvCxnSpPr>
          <p:nvPr/>
        </p:nvCxnSpPr>
        <p:spPr>
          <a:xfrm>
            <a:off x="6414863" y="3580675"/>
            <a:ext cx="632400" cy="0"/>
          </a:xfrm>
          <a:prstGeom prst="straightConnector1">
            <a:avLst/>
          </a:prstGeom>
          <a:noFill/>
          <a:ln w="9525" cap="flat" cmpd="sng">
            <a:solidFill>
              <a:srgbClr val="FF0000"/>
            </a:solidFill>
            <a:prstDash val="solid"/>
            <a:round/>
            <a:headEnd type="none" w="med" len="med"/>
            <a:tailEnd type="triangle" w="med" len="med"/>
          </a:ln>
        </p:spPr>
      </p:cxnSp>
      <p:sp>
        <p:nvSpPr>
          <p:cNvPr id="2729" name="Google Shape;2729;p166"/>
          <p:cNvSpPr/>
          <p:nvPr/>
        </p:nvSpPr>
        <p:spPr>
          <a:xfrm>
            <a:off x="4618725" y="2961325"/>
            <a:ext cx="4188600" cy="12387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66"/>
          <p:cNvSpPr txBox="1"/>
          <p:nvPr/>
        </p:nvSpPr>
        <p:spPr>
          <a:xfrm>
            <a:off x="3705950" y="3380575"/>
            <a:ext cx="272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ST</a:t>
            </a:r>
            <a:endParaRPr>
              <a:latin typeface="Source Sans Pro"/>
              <a:ea typeface="Source Sans Pro"/>
              <a:cs typeface="Source Sans Pro"/>
              <a:sym typeface="Source Sans Pro"/>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2734"/>
        <p:cNvGrpSpPr/>
        <p:nvPr/>
      </p:nvGrpSpPr>
      <p:grpSpPr>
        <a:xfrm>
          <a:off x="0" y="0"/>
          <a:ext cx="0" cy="0"/>
          <a:chOff x="0" y="0"/>
          <a:chExt cx="0" cy="0"/>
        </a:xfrm>
      </p:grpSpPr>
      <p:sp>
        <p:nvSpPr>
          <p:cNvPr id="2735" name="Google Shape;2735;p167"/>
          <p:cNvSpPr/>
          <p:nvPr/>
        </p:nvSpPr>
        <p:spPr>
          <a:xfrm>
            <a:off x="6898313" y="1876825"/>
            <a:ext cx="1640400" cy="2344800"/>
          </a:xfrm>
          <a:prstGeom prst="roundRect">
            <a:avLst>
              <a:gd name="adj" fmla="val 16667"/>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67"/>
          <p:cNvSpPr/>
          <p:nvPr/>
        </p:nvSpPr>
        <p:spPr>
          <a:xfrm>
            <a:off x="4923300" y="1876825"/>
            <a:ext cx="1640400" cy="2344800"/>
          </a:xfrm>
          <a:prstGeom prst="roundRect">
            <a:avLst>
              <a:gd name="adj" fmla="val 16667"/>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67"/>
          <p:cNvSpPr txBox="1">
            <a:spLocks noGrp="1"/>
          </p:cNvSpPr>
          <p:nvPr>
            <p:ph type="title"/>
          </p:nvPr>
        </p:nvSpPr>
        <p:spPr>
          <a:xfrm>
            <a:off x="323528" y="0"/>
            <a:ext cx="6336000" cy="735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3600"/>
              <a:buFont typeface="Calibri"/>
              <a:buNone/>
            </a:pPr>
            <a:r>
              <a:rPr lang="en"/>
              <a:t>Multi-task learning</a:t>
            </a:r>
            <a:endParaRPr/>
          </a:p>
        </p:txBody>
      </p:sp>
      <p:sp>
        <p:nvSpPr>
          <p:cNvPr id="2738" name="Google Shape;2738;p167"/>
          <p:cNvSpPr txBox="1">
            <a:spLocks noGrp="1"/>
          </p:cNvSpPr>
          <p:nvPr>
            <p:ph type="body" idx="1"/>
          </p:nvPr>
        </p:nvSpPr>
        <p:spPr>
          <a:xfrm>
            <a:off x="392113" y="898922"/>
            <a:ext cx="8356500" cy="3670800"/>
          </a:xfrm>
          <a:prstGeom prst="rect">
            <a:avLst/>
          </a:prstGeom>
          <a:noFill/>
          <a:ln>
            <a:noFill/>
          </a:ln>
        </p:spPr>
        <p:txBody>
          <a:bodyPr spcFirstLastPara="1" wrap="square" lIns="0" tIns="0" rIns="0" bIns="0" anchor="t" anchorCtr="0">
            <a:noAutofit/>
          </a:bodyPr>
          <a:lstStyle/>
          <a:p>
            <a:pPr marL="914400" lvl="0" indent="-342900" algn="l" rtl="0">
              <a:spcBef>
                <a:spcPts val="0"/>
              </a:spcBef>
              <a:spcAft>
                <a:spcPts val="0"/>
              </a:spcAft>
              <a:buSzPts val="1800"/>
              <a:buChar char="•"/>
            </a:pPr>
            <a:r>
              <a:rPr lang="en"/>
              <a:t>Baseline</a:t>
            </a:r>
            <a:endParaRPr/>
          </a:p>
          <a:p>
            <a:pPr marL="1371600" lvl="1" indent="-342900" algn="l" rtl="0">
              <a:spcBef>
                <a:spcPts val="0"/>
              </a:spcBef>
              <a:spcAft>
                <a:spcPts val="0"/>
              </a:spcAft>
              <a:buSzPts val="1800"/>
              <a:buChar char="-"/>
            </a:pPr>
            <a:r>
              <a:rPr lang="en"/>
              <a:t>No changes to the architecture</a:t>
            </a:r>
            <a:endParaRPr/>
          </a:p>
          <a:p>
            <a:pPr marL="914400" lvl="0" indent="-342900" algn="l" rtl="0">
              <a:spcBef>
                <a:spcPts val="0"/>
              </a:spcBef>
              <a:spcAft>
                <a:spcPts val="0"/>
              </a:spcAft>
              <a:buSzPts val="1800"/>
              <a:buChar char="•"/>
            </a:pPr>
            <a:r>
              <a:rPr lang="en"/>
              <a:t>ST+ASR</a:t>
            </a:r>
            <a:endParaRPr/>
          </a:p>
          <a:p>
            <a:pPr marL="914400" lvl="0" indent="-342900" algn="l" rtl="0">
              <a:spcBef>
                <a:spcPts val="0"/>
              </a:spcBef>
              <a:spcAft>
                <a:spcPts val="0"/>
              </a:spcAft>
              <a:buSzPts val="1800"/>
              <a:buChar char="•"/>
            </a:pPr>
            <a:r>
              <a:rPr lang="en"/>
              <a:t>ST+ASR+MT</a:t>
            </a:r>
            <a:endParaRPr/>
          </a:p>
          <a:p>
            <a:pPr marL="1371600" lvl="1" indent="-342900" algn="l" rtl="0">
              <a:spcBef>
                <a:spcPts val="0"/>
              </a:spcBef>
              <a:spcAft>
                <a:spcPts val="0"/>
              </a:spcAft>
              <a:buSzPts val="1800"/>
              <a:buChar char="-"/>
            </a:pPr>
            <a:r>
              <a:rPr lang="en"/>
              <a:t>Two encoder</a:t>
            </a:r>
            <a:endParaRPr/>
          </a:p>
          <a:p>
            <a:pPr marL="1828800" lvl="2" indent="-342900" algn="l" rtl="0">
              <a:spcBef>
                <a:spcPts val="0"/>
              </a:spcBef>
              <a:spcAft>
                <a:spcPts val="0"/>
              </a:spcAft>
              <a:buSzPts val="1800"/>
              <a:buChar char="-"/>
            </a:pPr>
            <a:r>
              <a:rPr lang="en"/>
              <a:t>Source Language audio</a:t>
            </a:r>
            <a:endParaRPr/>
          </a:p>
          <a:p>
            <a:pPr marL="1828800" lvl="2" indent="-342900" algn="l" rtl="0">
              <a:spcBef>
                <a:spcPts val="0"/>
              </a:spcBef>
              <a:spcAft>
                <a:spcPts val="0"/>
              </a:spcAft>
              <a:buSzPts val="1800"/>
              <a:buChar char="-"/>
            </a:pPr>
            <a:r>
              <a:rPr lang="en"/>
              <a:t>Source Language text</a:t>
            </a:r>
            <a:endParaRPr/>
          </a:p>
          <a:p>
            <a:pPr marL="1371600" lvl="1" indent="-342900" algn="l" rtl="0">
              <a:spcBef>
                <a:spcPts val="0"/>
              </a:spcBef>
              <a:spcAft>
                <a:spcPts val="0"/>
              </a:spcAft>
              <a:buSzPts val="1800"/>
              <a:buChar char="-"/>
            </a:pPr>
            <a:r>
              <a:rPr lang="en"/>
              <a:t>Two decoder</a:t>
            </a:r>
            <a:endParaRPr/>
          </a:p>
          <a:p>
            <a:pPr marL="1828800" lvl="2" indent="-342900" algn="l" rtl="0">
              <a:spcBef>
                <a:spcPts val="0"/>
              </a:spcBef>
              <a:spcAft>
                <a:spcPts val="0"/>
              </a:spcAft>
              <a:buSzPts val="1800"/>
              <a:buChar char="-"/>
            </a:pPr>
            <a:r>
              <a:rPr lang="en"/>
              <a:t>Source Language text</a:t>
            </a:r>
            <a:endParaRPr/>
          </a:p>
          <a:p>
            <a:pPr marL="1828800" lvl="2" indent="-342900" algn="l" rtl="0">
              <a:spcBef>
                <a:spcPts val="0"/>
              </a:spcBef>
              <a:spcAft>
                <a:spcPts val="0"/>
              </a:spcAft>
              <a:buSzPts val="1800"/>
              <a:buChar char="-"/>
            </a:pPr>
            <a:r>
              <a:rPr lang="en"/>
              <a:t>Target language text</a:t>
            </a:r>
            <a:endParaRPr/>
          </a:p>
          <a:p>
            <a:pPr marL="1371600" lvl="1" indent="-342900" algn="l" rtl="0">
              <a:spcBef>
                <a:spcPts val="0"/>
              </a:spcBef>
              <a:spcAft>
                <a:spcPts val="0"/>
              </a:spcAft>
              <a:buSzPts val="1800"/>
              <a:buChar char="-"/>
            </a:pPr>
            <a:r>
              <a:rPr lang="en"/>
              <a:t>(Berard et al, 2018)</a:t>
            </a:r>
            <a:endParaRPr/>
          </a:p>
          <a:p>
            <a:pPr marL="717550" lvl="1" indent="-231775" algn="l" rtl="0">
              <a:lnSpc>
                <a:spcPct val="100000"/>
              </a:lnSpc>
              <a:spcBef>
                <a:spcPts val="0"/>
              </a:spcBef>
              <a:spcAft>
                <a:spcPts val="0"/>
              </a:spcAft>
              <a:buClr>
                <a:schemeClr val="dk1"/>
              </a:buClr>
              <a:buSzPts val="20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342900" algn="l" rtl="0">
              <a:lnSpc>
                <a:spcPct val="100000"/>
              </a:lnSpc>
              <a:spcBef>
                <a:spcPts val="0"/>
              </a:spcBef>
              <a:spcAft>
                <a:spcPts val="0"/>
              </a:spcAft>
              <a:buClr>
                <a:schemeClr val="dk1"/>
              </a:buClr>
              <a:buSzPts val="2400"/>
              <a:buFont typeface="Calibri"/>
              <a:buNone/>
            </a:pPr>
            <a:endParaRPr/>
          </a:p>
        </p:txBody>
      </p:sp>
      <p:sp>
        <p:nvSpPr>
          <p:cNvPr id="2739" name="Google Shape;2739;p16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136</a:t>
            </a:fld>
            <a:endParaRPr/>
          </a:p>
        </p:txBody>
      </p:sp>
      <p:pic>
        <p:nvPicPr>
          <p:cNvPr id="2740" name="Google Shape;2740;p167"/>
          <p:cNvPicPr preferRelativeResize="0"/>
          <p:nvPr/>
        </p:nvPicPr>
        <p:blipFill>
          <a:blip r:embed="rId3">
            <a:alphaModFix amt="34000"/>
          </a:blip>
          <a:stretch>
            <a:fillRect/>
          </a:stretch>
        </p:blipFill>
        <p:spPr>
          <a:xfrm>
            <a:off x="5184735" y="3286448"/>
            <a:ext cx="1117526" cy="588444"/>
          </a:xfrm>
          <a:prstGeom prst="rect">
            <a:avLst/>
          </a:prstGeom>
          <a:noFill/>
          <a:ln>
            <a:noFill/>
          </a:ln>
        </p:spPr>
      </p:pic>
      <p:pic>
        <p:nvPicPr>
          <p:cNvPr id="2741" name="Google Shape;2741;p167"/>
          <p:cNvPicPr preferRelativeResize="0"/>
          <p:nvPr/>
        </p:nvPicPr>
        <p:blipFill>
          <a:blip r:embed="rId4">
            <a:alphaModFix amt="29000"/>
          </a:blip>
          <a:stretch>
            <a:fillRect/>
          </a:stretch>
        </p:blipFill>
        <p:spPr>
          <a:xfrm>
            <a:off x="7160725" y="3288063"/>
            <a:ext cx="1115568" cy="585216"/>
          </a:xfrm>
          <a:prstGeom prst="rect">
            <a:avLst/>
          </a:prstGeom>
          <a:noFill/>
          <a:ln>
            <a:noFill/>
          </a:ln>
        </p:spPr>
      </p:pic>
      <p:sp>
        <p:nvSpPr>
          <p:cNvPr id="2742" name="Google Shape;2742;p167"/>
          <p:cNvSpPr txBox="1"/>
          <p:nvPr/>
        </p:nvSpPr>
        <p:spPr>
          <a:xfrm>
            <a:off x="5072238" y="3380575"/>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Audio Encoder</a:t>
            </a:r>
            <a:endParaRPr>
              <a:latin typeface="Source Sans Pro"/>
              <a:ea typeface="Source Sans Pro"/>
              <a:cs typeface="Source Sans Pro"/>
              <a:sym typeface="Source Sans Pro"/>
            </a:endParaRPr>
          </a:p>
        </p:txBody>
      </p:sp>
      <p:pic>
        <p:nvPicPr>
          <p:cNvPr id="2743" name="Google Shape;2743;p167"/>
          <p:cNvPicPr preferRelativeResize="0"/>
          <p:nvPr/>
        </p:nvPicPr>
        <p:blipFill>
          <a:blip r:embed="rId3">
            <a:alphaModFix amt="34000"/>
          </a:blip>
          <a:stretch>
            <a:fillRect/>
          </a:stretch>
        </p:blipFill>
        <p:spPr>
          <a:xfrm>
            <a:off x="5184735" y="2277523"/>
            <a:ext cx="1117526" cy="588444"/>
          </a:xfrm>
          <a:prstGeom prst="rect">
            <a:avLst/>
          </a:prstGeom>
          <a:noFill/>
          <a:ln>
            <a:noFill/>
          </a:ln>
        </p:spPr>
      </p:pic>
      <p:sp>
        <p:nvSpPr>
          <p:cNvPr id="2744" name="Google Shape;2744;p167"/>
          <p:cNvSpPr txBox="1"/>
          <p:nvPr/>
        </p:nvSpPr>
        <p:spPr>
          <a:xfrm>
            <a:off x="5072238" y="2371650"/>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Text Decoder</a:t>
            </a:r>
            <a:endParaRPr>
              <a:latin typeface="Source Sans Pro"/>
              <a:ea typeface="Source Sans Pro"/>
              <a:cs typeface="Source Sans Pro"/>
              <a:sym typeface="Source Sans Pro"/>
            </a:endParaRPr>
          </a:p>
        </p:txBody>
      </p:sp>
      <p:pic>
        <p:nvPicPr>
          <p:cNvPr id="2745" name="Google Shape;2745;p167"/>
          <p:cNvPicPr preferRelativeResize="0"/>
          <p:nvPr/>
        </p:nvPicPr>
        <p:blipFill>
          <a:blip r:embed="rId3">
            <a:alphaModFix amt="34000"/>
          </a:blip>
          <a:stretch>
            <a:fillRect/>
          </a:stretch>
        </p:blipFill>
        <p:spPr>
          <a:xfrm>
            <a:off x="7159760" y="2277523"/>
            <a:ext cx="1117526" cy="588444"/>
          </a:xfrm>
          <a:prstGeom prst="rect">
            <a:avLst/>
          </a:prstGeom>
          <a:noFill/>
          <a:ln>
            <a:noFill/>
          </a:ln>
        </p:spPr>
      </p:pic>
      <p:sp>
        <p:nvSpPr>
          <p:cNvPr id="2746" name="Google Shape;2746;p167"/>
          <p:cNvSpPr txBox="1"/>
          <p:nvPr/>
        </p:nvSpPr>
        <p:spPr>
          <a:xfrm>
            <a:off x="7047263" y="2371650"/>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Text Encoder</a:t>
            </a:r>
            <a:endParaRPr>
              <a:latin typeface="Source Sans Pro"/>
              <a:ea typeface="Source Sans Pro"/>
              <a:cs typeface="Source Sans Pro"/>
              <a:sym typeface="Source Sans Pro"/>
            </a:endParaRPr>
          </a:p>
        </p:txBody>
      </p:sp>
      <p:sp>
        <p:nvSpPr>
          <p:cNvPr id="2747" name="Google Shape;2747;p167"/>
          <p:cNvSpPr txBox="1"/>
          <p:nvPr/>
        </p:nvSpPr>
        <p:spPr>
          <a:xfrm>
            <a:off x="7047263" y="3380575"/>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Text Decoder</a:t>
            </a:r>
            <a:endParaRPr>
              <a:latin typeface="Source Sans Pro"/>
              <a:ea typeface="Source Sans Pro"/>
              <a:cs typeface="Source Sans Pro"/>
              <a:sym typeface="Source Sans Pro"/>
            </a:endParaRPr>
          </a:p>
        </p:txBody>
      </p:sp>
      <p:sp>
        <p:nvSpPr>
          <p:cNvPr id="2748" name="Google Shape;2748;p167"/>
          <p:cNvSpPr txBox="1"/>
          <p:nvPr/>
        </p:nvSpPr>
        <p:spPr>
          <a:xfrm>
            <a:off x="5353500" y="1413525"/>
            <a:ext cx="78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ASR</a:t>
            </a:r>
            <a:endParaRPr>
              <a:latin typeface="Source Sans Pro"/>
              <a:ea typeface="Source Sans Pro"/>
              <a:cs typeface="Source Sans Pro"/>
              <a:sym typeface="Source Sans Pro"/>
            </a:endParaRPr>
          </a:p>
        </p:txBody>
      </p:sp>
      <p:sp>
        <p:nvSpPr>
          <p:cNvPr id="2749" name="Google Shape;2749;p167"/>
          <p:cNvSpPr txBox="1"/>
          <p:nvPr/>
        </p:nvSpPr>
        <p:spPr>
          <a:xfrm>
            <a:off x="7328513" y="1413525"/>
            <a:ext cx="78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MT</a:t>
            </a:r>
            <a:endParaRPr>
              <a:latin typeface="Source Sans Pro"/>
              <a:ea typeface="Source Sans Pro"/>
              <a:cs typeface="Source Sans Pro"/>
              <a:sym typeface="Source Sans Pro"/>
            </a:endParaRPr>
          </a:p>
        </p:txBody>
      </p:sp>
      <p:cxnSp>
        <p:nvCxnSpPr>
          <p:cNvPr id="2750" name="Google Shape;2750;p167"/>
          <p:cNvCxnSpPr>
            <a:endCxn id="2743" idx="2"/>
          </p:cNvCxnSpPr>
          <p:nvPr/>
        </p:nvCxnSpPr>
        <p:spPr>
          <a:xfrm rot="10800000">
            <a:off x="5743498" y="2865967"/>
            <a:ext cx="0" cy="420600"/>
          </a:xfrm>
          <a:prstGeom prst="straightConnector1">
            <a:avLst/>
          </a:prstGeom>
          <a:noFill/>
          <a:ln w="9525" cap="flat" cmpd="sng">
            <a:solidFill>
              <a:srgbClr val="0000FF"/>
            </a:solidFill>
            <a:prstDash val="solid"/>
            <a:round/>
            <a:headEnd type="none" w="med" len="med"/>
            <a:tailEnd type="triangle" w="med" len="med"/>
          </a:ln>
        </p:spPr>
      </p:cxnSp>
      <p:cxnSp>
        <p:nvCxnSpPr>
          <p:cNvPr id="2751" name="Google Shape;2751;p167"/>
          <p:cNvCxnSpPr>
            <a:stCxn id="2745" idx="2"/>
            <a:endCxn id="2741" idx="0"/>
          </p:cNvCxnSpPr>
          <p:nvPr/>
        </p:nvCxnSpPr>
        <p:spPr>
          <a:xfrm>
            <a:off x="7718523" y="2865967"/>
            <a:ext cx="0" cy="422100"/>
          </a:xfrm>
          <a:prstGeom prst="straightConnector1">
            <a:avLst/>
          </a:prstGeom>
          <a:noFill/>
          <a:ln w="9525" cap="flat" cmpd="sng">
            <a:solidFill>
              <a:srgbClr val="0000FF"/>
            </a:solidFill>
            <a:prstDash val="solid"/>
            <a:round/>
            <a:headEnd type="none" w="med" len="med"/>
            <a:tailEnd type="triangle" w="med" len="med"/>
          </a:ln>
        </p:spPr>
      </p:cxnSp>
      <p:cxnSp>
        <p:nvCxnSpPr>
          <p:cNvPr id="2752" name="Google Shape;2752;p167"/>
          <p:cNvCxnSpPr>
            <a:endCxn id="2747" idx="1"/>
          </p:cNvCxnSpPr>
          <p:nvPr/>
        </p:nvCxnSpPr>
        <p:spPr>
          <a:xfrm>
            <a:off x="6414863" y="3580675"/>
            <a:ext cx="632400" cy="0"/>
          </a:xfrm>
          <a:prstGeom prst="straightConnector1">
            <a:avLst/>
          </a:prstGeom>
          <a:noFill/>
          <a:ln w="9525" cap="flat" cmpd="sng">
            <a:solidFill>
              <a:srgbClr val="FF0000"/>
            </a:solidFill>
            <a:prstDash val="solid"/>
            <a:round/>
            <a:headEnd type="none" w="med" len="med"/>
            <a:tailEnd type="triangle" w="med" len="med"/>
          </a:ln>
        </p:spPr>
      </p:cxnSp>
      <p:sp>
        <p:nvSpPr>
          <p:cNvPr id="2753" name="Google Shape;2753;p167"/>
          <p:cNvSpPr/>
          <p:nvPr/>
        </p:nvSpPr>
        <p:spPr>
          <a:xfrm>
            <a:off x="4618725" y="2961325"/>
            <a:ext cx="4188600" cy="12387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67"/>
          <p:cNvSpPr txBox="1"/>
          <p:nvPr/>
        </p:nvSpPr>
        <p:spPr>
          <a:xfrm>
            <a:off x="3705950" y="3380575"/>
            <a:ext cx="272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ST</a:t>
            </a:r>
            <a:endParaRPr>
              <a:latin typeface="Source Sans Pro"/>
              <a:ea typeface="Source Sans Pro"/>
              <a:cs typeface="Source Sans Pro"/>
              <a:sym typeface="Source Sans Pro"/>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758"/>
        <p:cNvGrpSpPr/>
        <p:nvPr/>
      </p:nvGrpSpPr>
      <p:grpSpPr>
        <a:xfrm>
          <a:off x="0" y="0"/>
          <a:ext cx="0" cy="0"/>
          <a:chOff x="0" y="0"/>
          <a:chExt cx="0" cy="0"/>
        </a:xfrm>
      </p:grpSpPr>
      <p:sp>
        <p:nvSpPr>
          <p:cNvPr id="2759" name="Google Shape;2759;p168"/>
          <p:cNvSpPr txBox="1">
            <a:spLocks noGrp="1"/>
          </p:cNvSpPr>
          <p:nvPr>
            <p:ph type="body" idx="1"/>
          </p:nvPr>
        </p:nvSpPr>
        <p:spPr>
          <a:xfrm>
            <a:off x="392113" y="898922"/>
            <a:ext cx="8356500" cy="3670800"/>
          </a:xfrm>
          <a:prstGeom prst="rect">
            <a:avLst/>
          </a:prstGeom>
          <a:noFill/>
          <a:ln>
            <a:noFill/>
          </a:ln>
        </p:spPr>
        <p:txBody>
          <a:bodyPr spcFirstLastPara="1" wrap="square" lIns="0" tIns="0" rIns="0" bIns="0" anchor="t" anchorCtr="0">
            <a:noAutofit/>
          </a:bodyPr>
          <a:lstStyle/>
          <a:p>
            <a:pPr marL="914400" lvl="0" indent="-342900" algn="l" rtl="0">
              <a:spcBef>
                <a:spcPts val="0"/>
              </a:spcBef>
              <a:spcAft>
                <a:spcPts val="0"/>
              </a:spcAft>
              <a:buSzPts val="1800"/>
              <a:buChar char="•"/>
            </a:pPr>
            <a:r>
              <a:rPr lang="en"/>
              <a:t>Baseline</a:t>
            </a:r>
            <a:endParaRPr/>
          </a:p>
          <a:p>
            <a:pPr marL="1371600" lvl="1" indent="-342900" algn="l" rtl="0">
              <a:spcBef>
                <a:spcPts val="0"/>
              </a:spcBef>
              <a:spcAft>
                <a:spcPts val="0"/>
              </a:spcAft>
              <a:buSzPts val="1800"/>
              <a:buChar char="-"/>
            </a:pPr>
            <a:r>
              <a:rPr lang="en"/>
              <a:t>No changes to the architecture</a:t>
            </a:r>
            <a:endParaRPr/>
          </a:p>
          <a:p>
            <a:pPr marL="914400" lvl="0" indent="-342900" algn="l" rtl="0">
              <a:spcBef>
                <a:spcPts val="0"/>
              </a:spcBef>
              <a:spcAft>
                <a:spcPts val="0"/>
              </a:spcAft>
              <a:buSzPts val="1800"/>
              <a:buChar char="•"/>
            </a:pPr>
            <a:r>
              <a:rPr lang="en"/>
              <a:t>ST+ASR</a:t>
            </a:r>
            <a:endParaRPr/>
          </a:p>
          <a:p>
            <a:pPr marL="914400" lvl="0" indent="-342900" algn="l" rtl="0">
              <a:spcBef>
                <a:spcPts val="0"/>
              </a:spcBef>
              <a:spcAft>
                <a:spcPts val="0"/>
              </a:spcAft>
              <a:buSzPts val="1800"/>
              <a:buChar char="•"/>
            </a:pPr>
            <a:r>
              <a:rPr lang="en"/>
              <a:t>ST+ASR+MT</a:t>
            </a:r>
            <a:endParaRPr/>
          </a:p>
          <a:p>
            <a:pPr marL="914400" lvl="0" indent="-342900" algn="l" rtl="0">
              <a:spcBef>
                <a:spcPts val="0"/>
              </a:spcBef>
              <a:spcAft>
                <a:spcPts val="0"/>
              </a:spcAft>
              <a:buSzPts val="1800"/>
              <a:buChar char="•"/>
            </a:pPr>
            <a:r>
              <a:rPr lang="en"/>
              <a:t>Inference:</a:t>
            </a:r>
            <a:endParaRPr/>
          </a:p>
          <a:p>
            <a:pPr marL="1371600" lvl="1" indent="-342900" algn="l" rtl="0">
              <a:spcBef>
                <a:spcPts val="0"/>
              </a:spcBef>
              <a:spcAft>
                <a:spcPts val="0"/>
              </a:spcAft>
              <a:buSzPts val="1800"/>
              <a:buChar char="-"/>
            </a:pPr>
            <a:r>
              <a:rPr lang="en"/>
              <a:t>Direct translation</a:t>
            </a:r>
            <a:endParaRPr/>
          </a:p>
          <a:p>
            <a:pPr marL="1371600" lvl="1" indent="-342900" algn="l" rtl="0">
              <a:spcBef>
                <a:spcPts val="0"/>
              </a:spcBef>
              <a:spcAft>
                <a:spcPts val="0"/>
              </a:spcAft>
              <a:buSzPts val="1800"/>
              <a:buChar char="-"/>
            </a:pPr>
            <a:r>
              <a:rPr lang="en"/>
              <a:t>No use of additional parts</a:t>
            </a:r>
            <a:endParaRPr/>
          </a:p>
          <a:p>
            <a:pPr marL="717550" lvl="1" indent="-231775" algn="l" rtl="0">
              <a:lnSpc>
                <a:spcPct val="100000"/>
              </a:lnSpc>
              <a:spcBef>
                <a:spcPts val="0"/>
              </a:spcBef>
              <a:spcAft>
                <a:spcPts val="0"/>
              </a:spcAft>
              <a:buClr>
                <a:schemeClr val="dk1"/>
              </a:buClr>
              <a:buSzPts val="20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342900" algn="l" rtl="0">
              <a:lnSpc>
                <a:spcPct val="100000"/>
              </a:lnSpc>
              <a:spcBef>
                <a:spcPts val="0"/>
              </a:spcBef>
              <a:spcAft>
                <a:spcPts val="0"/>
              </a:spcAft>
              <a:buClr>
                <a:schemeClr val="dk1"/>
              </a:buClr>
              <a:buSzPts val="2400"/>
              <a:buFont typeface="Calibri"/>
              <a:buNone/>
            </a:pPr>
            <a:endParaRPr/>
          </a:p>
        </p:txBody>
      </p:sp>
      <p:sp>
        <p:nvSpPr>
          <p:cNvPr id="2760" name="Google Shape;2760;p168"/>
          <p:cNvSpPr/>
          <p:nvPr/>
        </p:nvSpPr>
        <p:spPr>
          <a:xfrm>
            <a:off x="6898313" y="1876825"/>
            <a:ext cx="1640400" cy="2344800"/>
          </a:xfrm>
          <a:prstGeom prst="roundRect">
            <a:avLst>
              <a:gd name="adj" fmla="val 16667"/>
            </a:avLst>
          </a:prstGeom>
          <a:noFill/>
          <a:ln w="38100" cap="flat" cmpd="sng">
            <a:solidFill>
              <a:srgbClr val="9FC5E8"/>
            </a:solidFill>
            <a:prstDash val="solid"/>
            <a:round/>
            <a:headEnd type="none" w="sm" len="sm"/>
            <a:tailEnd type="none" w="sm" len="sm"/>
          </a:ln>
          <a:effectLst>
            <a:outerShdw blurRad="57150" dist="19050" dir="5400000" algn="bl" rotWithShape="0">
              <a:srgbClr val="000000">
                <a:alpha val="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68"/>
          <p:cNvSpPr/>
          <p:nvPr/>
        </p:nvSpPr>
        <p:spPr>
          <a:xfrm>
            <a:off x="4923300" y="1876825"/>
            <a:ext cx="1640400" cy="2344800"/>
          </a:xfrm>
          <a:prstGeom prst="roundRect">
            <a:avLst>
              <a:gd name="adj" fmla="val 16667"/>
            </a:avLst>
          </a:prstGeom>
          <a:noFill/>
          <a:ln w="38100" cap="flat" cmpd="sng">
            <a:solidFill>
              <a:srgbClr val="9FC5E8"/>
            </a:solidFill>
            <a:prstDash val="solid"/>
            <a:round/>
            <a:headEnd type="none" w="sm" len="sm"/>
            <a:tailEnd type="none" w="sm" len="sm"/>
          </a:ln>
          <a:effectLst>
            <a:outerShdw blurRad="57150" dist="19050" dir="5400000" algn="bl" rotWithShape="0">
              <a:srgbClr val="000000">
                <a:alpha val="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68"/>
          <p:cNvSpPr txBox="1">
            <a:spLocks noGrp="1"/>
          </p:cNvSpPr>
          <p:nvPr>
            <p:ph type="title"/>
          </p:nvPr>
        </p:nvSpPr>
        <p:spPr>
          <a:xfrm>
            <a:off x="323528" y="0"/>
            <a:ext cx="6336000" cy="735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3600"/>
              <a:buFont typeface="Calibri"/>
              <a:buNone/>
            </a:pPr>
            <a:r>
              <a:rPr lang="en"/>
              <a:t>Multi-task learning</a:t>
            </a:r>
            <a:endParaRPr/>
          </a:p>
        </p:txBody>
      </p:sp>
      <p:sp>
        <p:nvSpPr>
          <p:cNvPr id="2763" name="Google Shape;2763;p16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137</a:t>
            </a:fld>
            <a:endParaRPr/>
          </a:p>
        </p:txBody>
      </p:sp>
      <p:pic>
        <p:nvPicPr>
          <p:cNvPr id="2764" name="Google Shape;2764;p168"/>
          <p:cNvPicPr preferRelativeResize="0"/>
          <p:nvPr/>
        </p:nvPicPr>
        <p:blipFill>
          <a:blip r:embed="rId3">
            <a:alphaModFix amt="34000"/>
          </a:blip>
          <a:stretch>
            <a:fillRect/>
          </a:stretch>
        </p:blipFill>
        <p:spPr>
          <a:xfrm>
            <a:off x="5184735" y="3286448"/>
            <a:ext cx="1117526" cy="588444"/>
          </a:xfrm>
          <a:prstGeom prst="rect">
            <a:avLst/>
          </a:prstGeom>
          <a:noFill/>
          <a:ln>
            <a:noFill/>
          </a:ln>
        </p:spPr>
      </p:pic>
      <p:pic>
        <p:nvPicPr>
          <p:cNvPr id="2765" name="Google Shape;2765;p168"/>
          <p:cNvPicPr preferRelativeResize="0"/>
          <p:nvPr/>
        </p:nvPicPr>
        <p:blipFill>
          <a:blip r:embed="rId4">
            <a:alphaModFix amt="29000"/>
          </a:blip>
          <a:stretch>
            <a:fillRect/>
          </a:stretch>
        </p:blipFill>
        <p:spPr>
          <a:xfrm>
            <a:off x="7160725" y="3288063"/>
            <a:ext cx="1115568" cy="585216"/>
          </a:xfrm>
          <a:prstGeom prst="rect">
            <a:avLst/>
          </a:prstGeom>
          <a:noFill/>
          <a:ln>
            <a:noFill/>
          </a:ln>
        </p:spPr>
      </p:pic>
      <p:sp>
        <p:nvSpPr>
          <p:cNvPr id="2766" name="Google Shape;2766;p168"/>
          <p:cNvSpPr txBox="1"/>
          <p:nvPr/>
        </p:nvSpPr>
        <p:spPr>
          <a:xfrm>
            <a:off x="5072238" y="3380575"/>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Audio Encoder</a:t>
            </a:r>
            <a:endParaRPr>
              <a:latin typeface="Source Sans Pro"/>
              <a:ea typeface="Source Sans Pro"/>
              <a:cs typeface="Source Sans Pro"/>
              <a:sym typeface="Source Sans Pro"/>
            </a:endParaRPr>
          </a:p>
        </p:txBody>
      </p:sp>
      <p:pic>
        <p:nvPicPr>
          <p:cNvPr id="2767" name="Google Shape;2767;p168"/>
          <p:cNvPicPr preferRelativeResize="0"/>
          <p:nvPr/>
        </p:nvPicPr>
        <p:blipFill>
          <a:blip r:embed="rId3">
            <a:alphaModFix amt="34000"/>
          </a:blip>
          <a:stretch>
            <a:fillRect/>
          </a:stretch>
        </p:blipFill>
        <p:spPr>
          <a:xfrm>
            <a:off x="5184735" y="2277523"/>
            <a:ext cx="1117526" cy="588444"/>
          </a:xfrm>
          <a:prstGeom prst="rect">
            <a:avLst/>
          </a:prstGeom>
          <a:noFill/>
          <a:ln>
            <a:noFill/>
          </a:ln>
        </p:spPr>
      </p:pic>
      <p:sp>
        <p:nvSpPr>
          <p:cNvPr id="2768" name="Google Shape;2768;p168"/>
          <p:cNvSpPr txBox="1"/>
          <p:nvPr/>
        </p:nvSpPr>
        <p:spPr>
          <a:xfrm>
            <a:off x="5072238" y="2371650"/>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B7B7B7"/>
                </a:solidFill>
                <a:latin typeface="Source Sans Pro"/>
                <a:ea typeface="Source Sans Pro"/>
                <a:cs typeface="Source Sans Pro"/>
                <a:sym typeface="Source Sans Pro"/>
              </a:rPr>
              <a:t>Text Decoder</a:t>
            </a:r>
            <a:endParaRPr>
              <a:solidFill>
                <a:srgbClr val="B7B7B7"/>
              </a:solidFill>
              <a:latin typeface="Source Sans Pro"/>
              <a:ea typeface="Source Sans Pro"/>
              <a:cs typeface="Source Sans Pro"/>
              <a:sym typeface="Source Sans Pro"/>
            </a:endParaRPr>
          </a:p>
        </p:txBody>
      </p:sp>
      <p:pic>
        <p:nvPicPr>
          <p:cNvPr id="2769" name="Google Shape;2769;p168"/>
          <p:cNvPicPr preferRelativeResize="0"/>
          <p:nvPr/>
        </p:nvPicPr>
        <p:blipFill>
          <a:blip r:embed="rId3">
            <a:alphaModFix amt="34000"/>
          </a:blip>
          <a:stretch>
            <a:fillRect/>
          </a:stretch>
        </p:blipFill>
        <p:spPr>
          <a:xfrm>
            <a:off x="7159760" y="2277523"/>
            <a:ext cx="1117526" cy="588444"/>
          </a:xfrm>
          <a:prstGeom prst="rect">
            <a:avLst/>
          </a:prstGeom>
          <a:noFill/>
          <a:ln>
            <a:noFill/>
          </a:ln>
        </p:spPr>
      </p:pic>
      <p:sp>
        <p:nvSpPr>
          <p:cNvPr id="2770" name="Google Shape;2770;p168"/>
          <p:cNvSpPr txBox="1"/>
          <p:nvPr/>
        </p:nvSpPr>
        <p:spPr>
          <a:xfrm>
            <a:off x="7047263" y="2371650"/>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B7B7B7"/>
                </a:solidFill>
                <a:latin typeface="Source Sans Pro"/>
                <a:ea typeface="Source Sans Pro"/>
                <a:cs typeface="Source Sans Pro"/>
                <a:sym typeface="Source Sans Pro"/>
              </a:rPr>
              <a:t>Text Encoder</a:t>
            </a:r>
            <a:endParaRPr>
              <a:solidFill>
                <a:srgbClr val="B7B7B7"/>
              </a:solidFill>
              <a:latin typeface="Source Sans Pro"/>
              <a:ea typeface="Source Sans Pro"/>
              <a:cs typeface="Source Sans Pro"/>
              <a:sym typeface="Source Sans Pro"/>
            </a:endParaRPr>
          </a:p>
        </p:txBody>
      </p:sp>
      <p:sp>
        <p:nvSpPr>
          <p:cNvPr id="2771" name="Google Shape;2771;p168"/>
          <p:cNvSpPr txBox="1"/>
          <p:nvPr/>
        </p:nvSpPr>
        <p:spPr>
          <a:xfrm>
            <a:off x="7047263" y="3380575"/>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Text Decoder</a:t>
            </a:r>
            <a:endParaRPr>
              <a:latin typeface="Source Sans Pro"/>
              <a:ea typeface="Source Sans Pro"/>
              <a:cs typeface="Source Sans Pro"/>
              <a:sym typeface="Source Sans Pro"/>
            </a:endParaRPr>
          </a:p>
        </p:txBody>
      </p:sp>
      <p:sp>
        <p:nvSpPr>
          <p:cNvPr id="2772" name="Google Shape;2772;p168"/>
          <p:cNvSpPr txBox="1"/>
          <p:nvPr/>
        </p:nvSpPr>
        <p:spPr>
          <a:xfrm>
            <a:off x="5353500" y="1413525"/>
            <a:ext cx="78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B7B7B7"/>
                </a:solidFill>
                <a:latin typeface="Source Sans Pro"/>
                <a:ea typeface="Source Sans Pro"/>
                <a:cs typeface="Source Sans Pro"/>
                <a:sym typeface="Source Sans Pro"/>
              </a:rPr>
              <a:t>ASR</a:t>
            </a:r>
            <a:endParaRPr>
              <a:solidFill>
                <a:srgbClr val="B7B7B7"/>
              </a:solidFill>
              <a:latin typeface="Source Sans Pro"/>
              <a:ea typeface="Source Sans Pro"/>
              <a:cs typeface="Source Sans Pro"/>
              <a:sym typeface="Source Sans Pro"/>
            </a:endParaRPr>
          </a:p>
        </p:txBody>
      </p:sp>
      <p:sp>
        <p:nvSpPr>
          <p:cNvPr id="2773" name="Google Shape;2773;p168"/>
          <p:cNvSpPr txBox="1"/>
          <p:nvPr/>
        </p:nvSpPr>
        <p:spPr>
          <a:xfrm>
            <a:off x="7328513" y="1413525"/>
            <a:ext cx="78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B7B7B7"/>
                </a:solidFill>
                <a:latin typeface="Source Sans Pro"/>
                <a:ea typeface="Source Sans Pro"/>
                <a:cs typeface="Source Sans Pro"/>
                <a:sym typeface="Source Sans Pro"/>
              </a:rPr>
              <a:t>MT</a:t>
            </a:r>
            <a:endParaRPr>
              <a:solidFill>
                <a:srgbClr val="B7B7B7"/>
              </a:solidFill>
              <a:latin typeface="Source Sans Pro"/>
              <a:ea typeface="Source Sans Pro"/>
              <a:cs typeface="Source Sans Pro"/>
              <a:sym typeface="Source Sans Pro"/>
            </a:endParaRPr>
          </a:p>
        </p:txBody>
      </p:sp>
      <p:cxnSp>
        <p:nvCxnSpPr>
          <p:cNvPr id="2774" name="Google Shape;2774;p168"/>
          <p:cNvCxnSpPr>
            <a:endCxn id="2767" idx="2"/>
          </p:cNvCxnSpPr>
          <p:nvPr/>
        </p:nvCxnSpPr>
        <p:spPr>
          <a:xfrm rot="10800000">
            <a:off x="5743498" y="2865967"/>
            <a:ext cx="0" cy="420600"/>
          </a:xfrm>
          <a:prstGeom prst="straightConnector1">
            <a:avLst/>
          </a:prstGeom>
          <a:noFill/>
          <a:ln w="9525" cap="flat" cmpd="sng">
            <a:solidFill>
              <a:srgbClr val="0000FF"/>
            </a:solidFill>
            <a:prstDash val="solid"/>
            <a:round/>
            <a:headEnd type="none" w="med" len="med"/>
            <a:tailEnd type="triangle" w="med" len="med"/>
          </a:ln>
        </p:spPr>
      </p:cxnSp>
      <p:cxnSp>
        <p:nvCxnSpPr>
          <p:cNvPr id="2775" name="Google Shape;2775;p168"/>
          <p:cNvCxnSpPr>
            <a:stCxn id="2769" idx="2"/>
            <a:endCxn id="2765" idx="0"/>
          </p:cNvCxnSpPr>
          <p:nvPr/>
        </p:nvCxnSpPr>
        <p:spPr>
          <a:xfrm>
            <a:off x="7718523" y="2865967"/>
            <a:ext cx="0" cy="422100"/>
          </a:xfrm>
          <a:prstGeom prst="straightConnector1">
            <a:avLst/>
          </a:prstGeom>
          <a:noFill/>
          <a:ln w="9525" cap="flat" cmpd="sng">
            <a:solidFill>
              <a:srgbClr val="0000FF"/>
            </a:solidFill>
            <a:prstDash val="solid"/>
            <a:round/>
            <a:headEnd type="none" w="med" len="med"/>
            <a:tailEnd type="triangle" w="med" len="med"/>
          </a:ln>
        </p:spPr>
      </p:cxnSp>
      <p:cxnSp>
        <p:nvCxnSpPr>
          <p:cNvPr id="2776" name="Google Shape;2776;p168"/>
          <p:cNvCxnSpPr>
            <a:endCxn id="2771" idx="1"/>
          </p:cNvCxnSpPr>
          <p:nvPr/>
        </p:nvCxnSpPr>
        <p:spPr>
          <a:xfrm>
            <a:off x="6414863" y="3580675"/>
            <a:ext cx="632400" cy="0"/>
          </a:xfrm>
          <a:prstGeom prst="straightConnector1">
            <a:avLst/>
          </a:prstGeom>
          <a:noFill/>
          <a:ln w="9525" cap="flat" cmpd="sng">
            <a:solidFill>
              <a:srgbClr val="FF0000"/>
            </a:solidFill>
            <a:prstDash val="solid"/>
            <a:round/>
            <a:headEnd type="none" w="med" len="med"/>
            <a:tailEnd type="triangle" w="med" len="med"/>
          </a:ln>
        </p:spPr>
      </p:cxnSp>
      <p:sp>
        <p:nvSpPr>
          <p:cNvPr id="2777" name="Google Shape;2777;p168"/>
          <p:cNvSpPr/>
          <p:nvPr/>
        </p:nvSpPr>
        <p:spPr>
          <a:xfrm>
            <a:off x="4618725" y="2961325"/>
            <a:ext cx="4188600" cy="12387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168"/>
          <p:cNvSpPr txBox="1"/>
          <p:nvPr/>
        </p:nvSpPr>
        <p:spPr>
          <a:xfrm>
            <a:off x="3705950" y="3380575"/>
            <a:ext cx="272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ST</a:t>
            </a:r>
            <a:endParaRPr>
              <a:latin typeface="Source Sans Pro"/>
              <a:ea typeface="Source Sans Pro"/>
              <a:cs typeface="Source Sans Pro"/>
              <a:sym typeface="Source Sans Pro"/>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782"/>
        <p:cNvGrpSpPr/>
        <p:nvPr/>
      </p:nvGrpSpPr>
      <p:grpSpPr>
        <a:xfrm>
          <a:off x="0" y="0"/>
          <a:ext cx="0" cy="0"/>
          <a:chOff x="0" y="0"/>
          <a:chExt cx="0" cy="0"/>
        </a:xfrm>
      </p:grpSpPr>
      <p:sp>
        <p:nvSpPr>
          <p:cNvPr id="2783" name="Google Shape;2783;p169"/>
          <p:cNvSpPr/>
          <p:nvPr/>
        </p:nvSpPr>
        <p:spPr>
          <a:xfrm>
            <a:off x="4618725" y="2961325"/>
            <a:ext cx="4188600" cy="12387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169"/>
          <p:cNvSpPr/>
          <p:nvPr/>
        </p:nvSpPr>
        <p:spPr>
          <a:xfrm>
            <a:off x="4618725" y="1982425"/>
            <a:ext cx="1866300" cy="22392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169"/>
          <p:cNvSpPr txBox="1">
            <a:spLocks noGrp="1"/>
          </p:cNvSpPr>
          <p:nvPr>
            <p:ph type="body" idx="1"/>
          </p:nvPr>
        </p:nvSpPr>
        <p:spPr>
          <a:xfrm>
            <a:off x="392113" y="898922"/>
            <a:ext cx="8356500" cy="3670800"/>
          </a:xfrm>
          <a:prstGeom prst="rect">
            <a:avLst/>
          </a:prstGeom>
          <a:noFill/>
          <a:ln>
            <a:noFill/>
          </a:ln>
        </p:spPr>
        <p:txBody>
          <a:bodyPr spcFirstLastPara="1" wrap="square" lIns="0" tIns="0" rIns="0" bIns="0" anchor="t" anchorCtr="0">
            <a:noAutofit/>
          </a:bodyPr>
          <a:lstStyle/>
          <a:p>
            <a:pPr marL="914400" lvl="0" indent="-342900" algn="l" rtl="0">
              <a:spcBef>
                <a:spcPts val="0"/>
              </a:spcBef>
              <a:spcAft>
                <a:spcPts val="0"/>
              </a:spcAft>
              <a:buSzPts val="1800"/>
              <a:buChar char="•"/>
            </a:pPr>
            <a:r>
              <a:rPr lang="en"/>
              <a:t>Make use of additional model</a:t>
            </a:r>
            <a:br>
              <a:rPr lang="en"/>
            </a:br>
            <a:r>
              <a:rPr lang="en"/>
              <a:t> also during decoding</a:t>
            </a:r>
            <a:endParaRPr/>
          </a:p>
          <a:p>
            <a:pPr marL="914400" lvl="0" indent="-342900" algn="l" rtl="0">
              <a:spcBef>
                <a:spcPts val="0"/>
              </a:spcBef>
              <a:spcAft>
                <a:spcPts val="0"/>
              </a:spcAft>
              <a:buSzPts val="1800"/>
              <a:buChar char="•"/>
            </a:pPr>
            <a:r>
              <a:rPr lang="en">
                <a:solidFill>
                  <a:srgbClr val="9900FF"/>
                </a:solidFill>
                <a:latin typeface="Caveat"/>
                <a:ea typeface="Caveat"/>
                <a:cs typeface="Caveat"/>
                <a:sym typeface="Caveat"/>
              </a:rPr>
              <a:t>Simplify task</a:t>
            </a:r>
            <a:r>
              <a:rPr lang="en"/>
              <a:t> </a:t>
            </a:r>
            <a:endParaRPr/>
          </a:p>
          <a:p>
            <a:pPr marL="1371600" lvl="1" indent="-342900" algn="l" rtl="0">
              <a:spcBef>
                <a:spcPts val="0"/>
              </a:spcBef>
              <a:spcAft>
                <a:spcPts val="0"/>
              </a:spcAft>
              <a:buSzPts val="1800"/>
              <a:buChar char="-"/>
            </a:pPr>
            <a:r>
              <a:rPr lang="en"/>
              <a:t>using intermediate representation</a:t>
            </a:r>
            <a:endParaRPr/>
          </a:p>
          <a:p>
            <a:pPr marL="914400" lvl="0" indent="-342900" algn="l" rtl="0">
              <a:spcBef>
                <a:spcPts val="0"/>
              </a:spcBef>
              <a:spcAft>
                <a:spcPts val="0"/>
              </a:spcAft>
              <a:buSzPts val="1800"/>
              <a:buChar char="•"/>
            </a:pPr>
            <a:r>
              <a:rPr lang="en"/>
              <a:t>Comparison to cascade:</a:t>
            </a:r>
            <a:endParaRPr/>
          </a:p>
          <a:p>
            <a:pPr marL="1371600" lvl="1" indent="-342900" algn="l" rtl="0">
              <a:spcBef>
                <a:spcPts val="0"/>
              </a:spcBef>
              <a:spcAft>
                <a:spcPts val="0"/>
              </a:spcAft>
              <a:buSzPts val="1800"/>
              <a:buChar char="-"/>
            </a:pPr>
            <a:r>
              <a:rPr lang="en"/>
              <a:t>Full pipeline is trained</a:t>
            </a:r>
            <a:endParaRPr/>
          </a:p>
          <a:p>
            <a:pPr marL="914400" lvl="0" indent="0" algn="l" rtl="0">
              <a:spcBef>
                <a:spcPts val="0"/>
              </a:spcBef>
              <a:spcAft>
                <a:spcPts val="0"/>
              </a:spcAft>
              <a:buNone/>
            </a:pPr>
            <a:endParaRPr/>
          </a:p>
          <a:p>
            <a:pPr marL="914400" lvl="0" indent="-342900" algn="l" rtl="0">
              <a:spcBef>
                <a:spcPts val="0"/>
              </a:spcBef>
              <a:spcAft>
                <a:spcPts val="0"/>
              </a:spcAft>
              <a:buSzPts val="1800"/>
              <a:buChar char="•"/>
            </a:pPr>
            <a:r>
              <a:rPr lang="en"/>
              <a:t>Methods:</a:t>
            </a:r>
            <a:endParaRPr/>
          </a:p>
          <a:p>
            <a:pPr marL="1371600" lvl="1" indent="-342900" algn="l" rtl="0">
              <a:spcBef>
                <a:spcPts val="0"/>
              </a:spcBef>
              <a:spcAft>
                <a:spcPts val="0"/>
              </a:spcAft>
              <a:buSzPts val="1800"/>
              <a:buChar char="-"/>
            </a:pPr>
            <a:r>
              <a:rPr lang="en"/>
              <a:t>Adapt architecture</a:t>
            </a:r>
            <a:endParaRPr/>
          </a:p>
          <a:p>
            <a:pPr marL="1371600" lvl="1" indent="-342900" algn="l" rtl="0">
              <a:spcBef>
                <a:spcPts val="0"/>
              </a:spcBef>
              <a:spcAft>
                <a:spcPts val="0"/>
              </a:spcAft>
              <a:buSzPts val="1800"/>
              <a:buChar char="-"/>
            </a:pPr>
            <a:r>
              <a:rPr lang="en"/>
              <a:t>Preprocess data</a:t>
            </a:r>
            <a:endParaRPr/>
          </a:p>
          <a:p>
            <a:pPr marL="1371600" lvl="0" indent="0" algn="l" rtl="0">
              <a:spcBef>
                <a:spcPts val="0"/>
              </a:spcBef>
              <a:spcAft>
                <a:spcPts val="0"/>
              </a:spcAft>
              <a:buNone/>
            </a:pPr>
            <a:endParaRPr/>
          </a:p>
          <a:p>
            <a:pPr marL="717550" lvl="1" indent="-231775" algn="l" rtl="0">
              <a:lnSpc>
                <a:spcPct val="100000"/>
              </a:lnSpc>
              <a:spcBef>
                <a:spcPts val="0"/>
              </a:spcBef>
              <a:spcAft>
                <a:spcPts val="0"/>
              </a:spcAft>
              <a:buClr>
                <a:schemeClr val="dk1"/>
              </a:buClr>
              <a:buSzPts val="20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342900" algn="l" rtl="0">
              <a:lnSpc>
                <a:spcPct val="100000"/>
              </a:lnSpc>
              <a:spcBef>
                <a:spcPts val="0"/>
              </a:spcBef>
              <a:spcAft>
                <a:spcPts val="0"/>
              </a:spcAft>
              <a:buClr>
                <a:schemeClr val="dk1"/>
              </a:buClr>
              <a:buSzPts val="2400"/>
              <a:buFont typeface="Calibri"/>
              <a:buNone/>
            </a:pPr>
            <a:endParaRPr/>
          </a:p>
        </p:txBody>
      </p:sp>
      <p:sp>
        <p:nvSpPr>
          <p:cNvPr id="2786" name="Google Shape;2786;p169"/>
          <p:cNvSpPr/>
          <p:nvPr/>
        </p:nvSpPr>
        <p:spPr>
          <a:xfrm>
            <a:off x="6302250" y="2979500"/>
            <a:ext cx="420300" cy="1194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169"/>
          <p:cNvSpPr/>
          <p:nvPr/>
        </p:nvSpPr>
        <p:spPr>
          <a:xfrm>
            <a:off x="4651850" y="2831750"/>
            <a:ext cx="1810500" cy="393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169"/>
          <p:cNvSpPr/>
          <p:nvPr/>
        </p:nvSpPr>
        <p:spPr>
          <a:xfrm>
            <a:off x="6898313" y="1876825"/>
            <a:ext cx="1640400" cy="2344800"/>
          </a:xfrm>
          <a:prstGeom prst="roundRect">
            <a:avLst>
              <a:gd name="adj" fmla="val 16667"/>
            </a:avLst>
          </a:prstGeom>
          <a:noFill/>
          <a:ln w="38100" cap="flat" cmpd="sng">
            <a:solidFill>
              <a:srgbClr val="9FC5E8"/>
            </a:solidFill>
            <a:prstDash val="solid"/>
            <a:round/>
            <a:headEnd type="none" w="sm" len="sm"/>
            <a:tailEnd type="none" w="sm" len="sm"/>
          </a:ln>
          <a:effectLst>
            <a:outerShdw blurRad="57150" dist="19050" dir="5400000" algn="bl" rotWithShape="0">
              <a:srgbClr val="000000">
                <a:alpha val="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169"/>
          <p:cNvSpPr/>
          <p:nvPr/>
        </p:nvSpPr>
        <p:spPr>
          <a:xfrm>
            <a:off x="4923300" y="1876825"/>
            <a:ext cx="1640400" cy="2344800"/>
          </a:xfrm>
          <a:prstGeom prst="roundRect">
            <a:avLst>
              <a:gd name="adj" fmla="val 16667"/>
            </a:avLst>
          </a:prstGeom>
          <a:noFill/>
          <a:ln w="38100" cap="flat" cmpd="sng">
            <a:solidFill>
              <a:srgbClr val="9FC5E8"/>
            </a:solidFill>
            <a:prstDash val="solid"/>
            <a:round/>
            <a:headEnd type="none" w="sm" len="sm"/>
            <a:tailEnd type="none" w="sm" len="sm"/>
          </a:ln>
          <a:effectLst>
            <a:outerShdw blurRad="57150" dist="19050" dir="5400000" algn="bl" rotWithShape="0">
              <a:srgbClr val="000000">
                <a:alpha val="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169"/>
          <p:cNvSpPr txBox="1">
            <a:spLocks noGrp="1"/>
          </p:cNvSpPr>
          <p:nvPr>
            <p:ph type="title"/>
          </p:nvPr>
        </p:nvSpPr>
        <p:spPr>
          <a:xfrm>
            <a:off x="323528" y="0"/>
            <a:ext cx="6336000" cy="735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3600"/>
              <a:buFont typeface="Calibri"/>
              <a:buNone/>
            </a:pPr>
            <a:r>
              <a:rPr lang="en"/>
              <a:t>2-stage models</a:t>
            </a:r>
            <a:endParaRPr/>
          </a:p>
        </p:txBody>
      </p:sp>
      <p:sp>
        <p:nvSpPr>
          <p:cNvPr id="2791" name="Google Shape;2791;p16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138</a:t>
            </a:fld>
            <a:endParaRPr/>
          </a:p>
        </p:txBody>
      </p:sp>
      <p:pic>
        <p:nvPicPr>
          <p:cNvPr id="2792" name="Google Shape;2792;p169"/>
          <p:cNvPicPr preferRelativeResize="0"/>
          <p:nvPr/>
        </p:nvPicPr>
        <p:blipFill>
          <a:blip r:embed="rId3">
            <a:alphaModFix amt="34000"/>
          </a:blip>
          <a:stretch>
            <a:fillRect/>
          </a:stretch>
        </p:blipFill>
        <p:spPr>
          <a:xfrm>
            <a:off x="5184735" y="3286448"/>
            <a:ext cx="1117526" cy="588444"/>
          </a:xfrm>
          <a:prstGeom prst="rect">
            <a:avLst/>
          </a:prstGeom>
          <a:noFill/>
          <a:ln>
            <a:noFill/>
          </a:ln>
        </p:spPr>
      </p:pic>
      <p:pic>
        <p:nvPicPr>
          <p:cNvPr id="2793" name="Google Shape;2793;p169"/>
          <p:cNvPicPr preferRelativeResize="0"/>
          <p:nvPr/>
        </p:nvPicPr>
        <p:blipFill>
          <a:blip r:embed="rId4">
            <a:alphaModFix amt="29000"/>
          </a:blip>
          <a:stretch>
            <a:fillRect/>
          </a:stretch>
        </p:blipFill>
        <p:spPr>
          <a:xfrm>
            <a:off x="7160725" y="3288063"/>
            <a:ext cx="1115568" cy="585216"/>
          </a:xfrm>
          <a:prstGeom prst="rect">
            <a:avLst/>
          </a:prstGeom>
          <a:noFill/>
          <a:ln>
            <a:noFill/>
          </a:ln>
        </p:spPr>
      </p:pic>
      <p:sp>
        <p:nvSpPr>
          <p:cNvPr id="2794" name="Google Shape;2794;p169"/>
          <p:cNvSpPr txBox="1"/>
          <p:nvPr/>
        </p:nvSpPr>
        <p:spPr>
          <a:xfrm>
            <a:off x="5072238" y="3380575"/>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Audio Encoder</a:t>
            </a:r>
            <a:endParaRPr>
              <a:latin typeface="Source Sans Pro"/>
              <a:ea typeface="Source Sans Pro"/>
              <a:cs typeface="Source Sans Pro"/>
              <a:sym typeface="Source Sans Pro"/>
            </a:endParaRPr>
          </a:p>
        </p:txBody>
      </p:sp>
      <p:pic>
        <p:nvPicPr>
          <p:cNvPr id="2795" name="Google Shape;2795;p169"/>
          <p:cNvPicPr preferRelativeResize="0"/>
          <p:nvPr/>
        </p:nvPicPr>
        <p:blipFill>
          <a:blip r:embed="rId3">
            <a:alphaModFix amt="34000"/>
          </a:blip>
          <a:stretch>
            <a:fillRect/>
          </a:stretch>
        </p:blipFill>
        <p:spPr>
          <a:xfrm>
            <a:off x="5184735" y="2277523"/>
            <a:ext cx="1117526" cy="588444"/>
          </a:xfrm>
          <a:prstGeom prst="rect">
            <a:avLst/>
          </a:prstGeom>
          <a:noFill/>
          <a:ln>
            <a:noFill/>
          </a:ln>
        </p:spPr>
      </p:pic>
      <p:sp>
        <p:nvSpPr>
          <p:cNvPr id="2796" name="Google Shape;2796;p169"/>
          <p:cNvSpPr txBox="1"/>
          <p:nvPr/>
        </p:nvSpPr>
        <p:spPr>
          <a:xfrm>
            <a:off x="5072238" y="2371650"/>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B7B7B7"/>
                </a:solidFill>
                <a:latin typeface="Source Sans Pro"/>
                <a:ea typeface="Source Sans Pro"/>
                <a:cs typeface="Source Sans Pro"/>
                <a:sym typeface="Source Sans Pro"/>
              </a:rPr>
              <a:t>Text Decoder</a:t>
            </a:r>
            <a:endParaRPr>
              <a:solidFill>
                <a:srgbClr val="B7B7B7"/>
              </a:solidFill>
              <a:latin typeface="Source Sans Pro"/>
              <a:ea typeface="Source Sans Pro"/>
              <a:cs typeface="Source Sans Pro"/>
              <a:sym typeface="Source Sans Pro"/>
            </a:endParaRPr>
          </a:p>
        </p:txBody>
      </p:sp>
      <p:pic>
        <p:nvPicPr>
          <p:cNvPr id="2797" name="Google Shape;2797;p169"/>
          <p:cNvPicPr preferRelativeResize="0"/>
          <p:nvPr/>
        </p:nvPicPr>
        <p:blipFill>
          <a:blip r:embed="rId3">
            <a:alphaModFix amt="34000"/>
          </a:blip>
          <a:stretch>
            <a:fillRect/>
          </a:stretch>
        </p:blipFill>
        <p:spPr>
          <a:xfrm>
            <a:off x="7159760" y="2277523"/>
            <a:ext cx="1117526" cy="588444"/>
          </a:xfrm>
          <a:prstGeom prst="rect">
            <a:avLst/>
          </a:prstGeom>
          <a:noFill/>
          <a:ln>
            <a:noFill/>
          </a:ln>
        </p:spPr>
      </p:pic>
      <p:sp>
        <p:nvSpPr>
          <p:cNvPr id="2798" name="Google Shape;2798;p169"/>
          <p:cNvSpPr txBox="1"/>
          <p:nvPr/>
        </p:nvSpPr>
        <p:spPr>
          <a:xfrm>
            <a:off x="7047263" y="2371650"/>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B7B7B7"/>
                </a:solidFill>
                <a:latin typeface="Source Sans Pro"/>
                <a:ea typeface="Source Sans Pro"/>
                <a:cs typeface="Source Sans Pro"/>
                <a:sym typeface="Source Sans Pro"/>
              </a:rPr>
              <a:t>Text Encoder</a:t>
            </a:r>
            <a:endParaRPr>
              <a:solidFill>
                <a:srgbClr val="B7B7B7"/>
              </a:solidFill>
              <a:latin typeface="Source Sans Pro"/>
              <a:ea typeface="Source Sans Pro"/>
              <a:cs typeface="Source Sans Pro"/>
              <a:sym typeface="Source Sans Pro"/>
            </a:endParaRPr>
          </a:p>
        </p:txBody>
      </p:sp>
      <p:sp>
        <p:nvSpPr>
          <p:cNvPr id="2799" name="Google Shape;2799;p169"/>
          <p:cNvSpPr txBox="1"/>
          <p:nvPr/>
        </p:nvSpPr>
        <p:spPr>
          <a:xfrm>
            <a:off x="7047263" y="3380575"/>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Text Decoder</a:t>
            </a:r>
            <a:endParaRPr>
              <a:latin typeface="Source Sans Pro"/>
              <a:ea typeface="Source Sans Pro"/>
              <a:cs typeface="Source Sans Pro"/>
              <a:sym typeface="Source Sans Pro"/>
            </a:endParaRPr>
          </a:p>
        </p:txBody>
      </p:sp>
      <p:sp>
        <p:nvSpPr>
          <p:cNvPr id="2800" name="Google Shape;2800;p169"/>
          <p:cNvSpPr txBox="1"/>
          <p:nvPr/>
        </p:nvSpPr>
        <p:spPr>
          <a:xfrm>
            <a:off x="5353500" y="1413525"/>
            <a:ext cx="78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B7B7B7"/>
                </a:solidFill>
                <a:latin typeface="Source Sans Pro"/>
                <a:ea typeface="Source Sans Pro"/>
                <a:cs typeface="Source Sans Pro"/>
                <a:sym typeface="Source Sans Pro"/>
              </a:rPr>
              <a:t>ASR</a:t>
            </a:r>
            <a:endParaRPr>
              <a:solidFill>
                <a:srgbClr val="B7B7B7"/>
              </a:solidFill>
              <a:latin typeface="Source Sans Pro"/>
              <a:ea typeface="Source Sans Pro"/>
              <a:cs typeface="Source Sans Pro"/>
              <a:sym typeface="Source Sans Pro"/>
            </a:endParaRPr>
          </a:p>
        </p:txBody>
      </p:sp>
      <p:sp>
        <p:nvSpPr>
          <p:cNvPr id="2801" name="Google Shape;2801;p169"/>
          <p:cNvSpPr txBox="1"/>
          <p:nvPr/>
        </p:nvSpPr>
        <p:spPr>
          <a:xfrm>
            <a:off x="7328513" y="1413525"/>
            <a:ext cx="78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B7B7B7"/>
                </a:solidFill>
                <a:latin typeface="Source Sans Pro"/>
                <a:ea typeface="Source Sans Pro"/>
                <a:cs typeface="Source Sans Pro"/>
                <a:sym typeface="Source Sans Pro"/>
              </a:rPr>
              <a:t>MT</a:t>
            </a:r>
            <a:endParaRPr>
              <a:solidFill>
                <a:srgbClr val="B7B7B7"/>
              </a:solidFill>
              <a:latin typeface="Source Sans Pro"/>
              <a:ea typeface="Source Sans Pro"/>
              <a:cs typeface="Source Sans Pro"/>
              <a:sym typeface="Source Sans Pro"/>
            </a:endParaRPr>
          </a:p>
        </p:txBody>
      </p:sp>
      <p:cxnSp>
        <p:nvCxnSpPr>
          <p:cNvPr id="2802" name="Google Shape;2802;p169"/>
          <p:cNvCxnSpPr>
            <a:endCxn id="2795" idx="2"/>
          </p:cNvCxnSpPr>
          <p:nvPr/>
        </p:nvCxnSpPr>
        <p:spPr>
          <a:xfrm rot="10800000">
            <a:off x="5743498" y="2865967"/>
            <a:ext cx="0" cy="420600"/>
          </a:xfrm>
          <a:prstGeom prst="straightConnector1">
            <a:avLst/>
          </a:prstGeom>
          <a:noFill/>
          <a:ln w="9525" cap="flat" cmpd="sng">
            <a:solidFill>
              <a:srgbClr val="0000FF"/>
            </a:solidFill>
            <a:prstDash val="solid"/>
            <a:round/>
            <a:headEnd type="none" w="med" len="med"/>
            <a:tailEnd type="triangle" w="med" len="med"/>
          </a:ln>
        </p:spPr>
      </p:cxnSp>
      <p:cxnSp>
        <p:nvCxnSpPr>
          <p:cNvPr id="2803" name="Google Shape;2803;p169"/>
          <p:cNvCxnSpPr>
            <a:stCxn id="2797" idx="2"/>
            <a:endCxn id="2793" idx="0"/>
          </p:cNvCxnSpPr>
          <p:nvPr/>
        </p:nvCxnSpPr>
        <p:spPr>
          <a:xfrm>
            <a:off x="7718523" y="2865967"/>
            <a:ext cx="0" cy="422100"/>
          </a:xfrm>
          <a:prstGeom prst="straightConnector1">
            <a:avLst/>
          </a:prstGeom>
          <a:noFill/>
          <a:ln w="9525" cap="flat" cmpd="sng">
            <a:solidFill>
              <a:srgbClr val="0000FF"/>
            </a:solidFill>
            <a:prstDash val="solid"/>
            <a:round/>
            <a:headEnd type="none" w="med" len="med"/>
            <a:tailEnd type="triangle" w="med" len="med"/>
          </a:ln>
        </p:spPr>
      </p:cxnSp>
      <p:cxnSp>
        <p:nvCxnSpPr>
          <p:cNvPr id="2804" name="Google Shape;2804;p169"/>
          <p:cNvCxnSpPr>
            <a:endCxn id="2799" idx="1"/>
          </p:cNvCxnSpPr>
          <p:nvPr/>
        </p:nvCxnSpPr>
        <p:spPr>
          <a:xfrm>
            <a:off x="6414863" y="3580675"/>
            <a:ext cx="632400" cy="0"/>
          </a:xfrm>
          <a:prstGeom prst="straightConnector1">
            <a:avLst/>
          </a:prstGeom>
          <a:noFill/>
          <a:ln w="9525" cap="flat" cmpd="sng">
            <a:solidFill>
              <a:srgbClr val="FF0000"/>
            </a:solidFill>
            <a:prstDash val="solid"/>
            <a:round/>
            <a:headEnd type="none" w="med" len="med"/>
            <a:tailEnd type="triangle" w="med" len="med"/>
          </a:ln>
        </p:spPr>
      </p:cxnSp>
      <p:sp>
        <p:nvSpPr>
          <p:cNvPr id="2805" name="Google Shape;2805;p169"/>
          <p:cNvSpPr txBox="1"/>
          <p:nvPr/>
        </p:nvSpPr>
        <p:spPr>
          <a:xfrm>
            <a:off x="3705950" y="3380575"/>
            <a:ext cx="272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ST</a:t>
            </a:r>
            <a:endParaRPr>
              <a:latin typeface="Source Sans Pro"/>
              <a:ea typeface="Source Sans Pro"/>
              <a:cs typeface="Source Sans Pro"/>
              <a:sym typeface="Source Sans Pro"/>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809"/>
        <p:cNvGrpSpPr/>
        <p:nvPr/>
      </p:nvGrpSpPr>
      <p:grpSpPr>
        <a:xfrm>
          <a:off x="0" y="0"/>
          <a:ext cx="0" cy="0"/>
          <a:chOff x="0" y="0"/>
          <a:chExt cx="0" cy="0"/>
        </a:xfrm>
      </p:grpSpPr>
      <p:sp>
        <p:nvSpPr>
          <p:cNvPr id="2810" name="Google Shape;2810;p170"/>
          <p:cNvSpPr txBox="1">
            <a:spLocks noGrp="1"/>
          </p:cNvSpPr>
          <p:nvPr>
            <p:ph type="body" idx="1"/>
          </p:nvPr>
        </p:nvSpPr>
        <p:spPr>
          <a:xfrm>
            <a:off x="392113" y="898922"/>
            <a:ext cx="8356500" cy="3670800"/>
          </a:xfrm>
          <a:prstGeom prst="rect">
            <a:avLst/>
          </a:prstGeom>
          <a:noFill/>
          <a:ln>
            <a:noFill/>
          </a:ln>
        </p:spPr>
        <p:txBody>
          <a:bodyPr spcFirstLastPara="1" wrap="square" lIns="0" tIns="0" rIns="0" bIns="0" anchor="t" anchorCtr="0">
            <a:noAutofit/>
          </a:bodyPr>
          <a:lstStyle/>
          <a:p>
            <a:pPr marL="914400" lvl="0" indent="-342900" algn="l" rtl="0">
              <a:spcBef>
                <a:spcPts val="0"/>
              </a:spcBef>
              <a:spcAft>
                <a:spcPts val="0"/>
              </a:spcAft>
              <a:buSzPts val="1800"/>
              <a:buChar char="•"/>
            </a:pPr>
            <a:r>
              <a:rPr lang="en"/>
              <a:t>Cascade:</a:t>
            </a:r>
            <a:endParaRPr/>
          </a:p>
          <a:p>
            <a:pPr marL="1371600" lvl="1" indent="-342900" algn="l" rtl="0">
              <a:spcBef>
                <a:spcPts val="0"/>
              </a:spcBef>
              <a:spcAft>
                <a:spcPts val="0"/>
              </a:spcAft>
              <a:buSzPts val="1800"/>
              <a:buChar char="-"/>
            </a:pPr>
            <a:r>
              <a:rPr lang="en"/>
              <a:t>Target language decoder attents</a:t>
            </a:r>
            <a:br>
              <a:rPr lang="en"/>
            </a:br>
            <a:r>
              <a:rPr lang="en"/>
              <a:t>to source text decoder</a:t>
            </a:r>
            <a:endParaRPr/>
          </a:p>
          <a:p>
            <a:pPr marL="1371600" lvl="1" indent="-342900" algn="l" rtl="0">
              <a:spcBef>
                <a:spcPts val="0"/>
              </a:spcBef>
              <a:spcAft>
                <a:spcPts val="0"/>
              </a:spcAft>
              <a:buSzPts val="1800"/>
              <a:buChar char="-"/>
            </a:pPr>
            <a:r>
              <a:rPr lang="en"/>
              <a:t>(Anastasopoulos Chiang, 2018)</a:t>
            </a:r>
            <a:endParaRPr/>
          </a:p>
          <a:p>
            <a:pPr marL="1371600" lvl="0" indent="0" algn="l" rtl="0">
              <a:spcBef>
                <a:spcPts val="0"/>
              </a:spcBef>
              <a:spcAft>
                <a:spcPts val="0"/>
              </a:spcAft>
              <a:buNone/>
            </a:pPr>
            <a:endParaRPr/>
          </a:p>
          <a:p>
            <a:pPr marL="717550" lvl="1" indent="-231775" algn="l" rtl="0">
              <a:lnSpc>
                <a:spcPct val="100000"/>
              </a:lnSpc>
              <a:spcBef>
                <a:spcPts val="0"/>
              </a:spcBef>
              <a:spcAft>
                <a:spcPts val="0"/>
              </a:spcAft>
              <a:buClr>
                <a:schemeClr val="dk1"/>
              </a:buClr>
              <a:buSzPts val="20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342900" algn="l" rtl="0">
              <a:lnSpc>
                <a:spcPct val="100000"/>
              </a:lnSpc>
              <a:spcBef>
                <a:spcPts val="0"/>
              </a:spcBef>
              <a:spcAft>
                <a:spcPts val="0"/>
              </a:spcAft>
              <a:buClr>
                <a:schemeClr val="dk1"/>
              </a:buClr>
              <a:buSzPts val="2400"/>
              <a:buFont typeface="Calibri"/>
              <a:buNone/>
            </a:pPr>
            <a:endParaRPr/>
          </a:p>
        </p:txBody>
      </p:sp>
      <p:sp>
        <p:nvSpPr>
          <p:cNvPr id="2811" name="Google Shape;2811;p170"/>
          <p:cNvSpPr txBox="1">
            <a:spLocks noGrp="1"/>
          </p:cNvSpPr>
          <p:nvPr>
            <p:ph type="title"/>
          </p:nvPr>
        </p:nvSpPr>
        <p:spPr>
          <a:xfrm>
            <a:off x="323528" y="0"/>
            <a:ext cx="6336000" cy="735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3600"/>
              <a:buFont typeface="Calibri"/>
              <a:buNone/>
            </a:pPr>
            <a:r>
              <a:rPr lang="en"/>
              <a:t>2-stage models</a:t>
            </a:r>
            <a:endParaRPr/>
          </a:p>
        </p:txBody>
      </p:sp>
      <p:sp>
        <p:nvSpPr>
          <p:cNvPr id="2812" name="Google Shape;2812;p17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139</a:t>
            </a:fld>
            <a:endParaRPr/>
          </a:p>
        </p:txBody>
      </p:sp>
      <p:sp>
        <p:nvSpPr>
          <p:cNvPr id="2813" name="Google Shape;2813;p170"/>
          <p:cNvSpPr/>
          <p:nvPr/>
        </p:nvSpPr>
        <p:spPr>
          <a:xfrm>
            <a:off x="4618725" y="2961325"/>
            <a:ext cx="4188600" cy="12387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170"/>
          <p:cNvSpPr/>
          <p:nvPr/>
        </p:nvSpPr>
        <p:spPr>
          <a:xfrm>
            <a:off x="4618725" y="1982425"/>
            <a:ext cx="1866300" cy="22392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170"/>
          <p:cNvSpPr/>
          <p:nvPr/>
        </p:nvSpPr>
        <p:spPr>
          <a:xfrm>
            <a:off x="6302250" y="2979500"/>
            <a:ext cx="420300" cy="1194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170"/>
          <p:cNvSpPr/>
          <p:nvPr/>
        </p:nvSpPr>
        <p:spPr>
          <a:xfrm>
            <a:off x="4651850" y="2831750"/>
            <a:ext cx="1810500" cy="393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170"/>
          <p:cNvSpPr/>
          <p:nvPr/>
        </p:nvSpPr>
        <p:spPr>
          <a:xfrm>
            <a:off x="4923300" y="1876825"/>
            <a:ext cx="1640400" cy="2344800"/>
          </a:xfrm>
          <a:prstGeom prst="roundRect">
            <a:avLst>
              <a:gd name="adj" fmla="val 16667"/>
            </a:avLst>
          </a:prstGeom>
          <a:noFill/>
          <a:ln w="38100" cap="flat" cmpd="sng">
            <a:solidFill>
              <a:srgbClr val="9FC5E8"/>
            </a:solidFill>
            <a:prstDash val="solid"/>
            <a:round/>
            <a:headEnd type="none" w="sm" len="sm"/>
            <a:tailEnd type="none" w="sm" len="sm"/>
          </a:ln>
          <a:effectLst>
            <a:outerShdw blurRad="57150" dist="19050" dir="5400000" algn="bl" rotWithShape="0">
              <a:srgbClr val="000000">
                <a:alpha val="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18" name="Google Shape;2818;p170"/>
          <p:cNvPicPr preferRelativeResize="0"/>
          <p:nvPr/>
        </p:nvPicPr>
        <p:blipFill>
          <a:blip r:embed="rId3">
            <a:alphaModFix amt="34000"/>
          </a:blip>
          <a:stretch>
            <a:fillRect/>
          </a:stretch>
        </p:blipFill>
        <p:spPr>
          <a:xfrm>
            <a:off x="5184735" y="3286448"/>
            <a:ext cx="1117526" cy="588444"/>
          </a:xfrm>
          <a:prstGeom prst="rect">
            <a:avLst/>
          </a:prstGeom>
          <a:noFill/>
          <a:ln>
            <a:noFill/>
          </a:ln>
        </p:spPr>
      </p:pic>
      <p:pic>
        <p:nvPicPr>
          <p:cNvPr id="2819" name="Google Shape;2819;p170"/>
          <p:cNvPicPr preferRelativeResize="0"/>
          <p:nvPr/>
        </p:nvPicPr>
        <p:blipFill>
          <a:blip r:embed="rId4">
            <a:alphaModFix amt="29000"/>
          </a:blip>
          <a:stretch>
            <a:fillRect/>
          </a:stretch>
        </p:blipFill>
        <p:spPr>
          <a:xfrm>
            <a:off x="7160725" y="3288063"/>
            <a:ext cx="1115568" cy="585216"/>
          </a:xfrm>
          <a:prstGeom prst="rect">
            <a:avLst/>
          </a:prstGeom>
          <a:noFill/>
          <a:ln>
            <a:noFill/>
          </a:ln>
        </p:spPr>
      </p:pic>
      <p:sp>
        <p:nvSpPr>
          <p:cNvPr id="2820" name="Google Shape;2820;p170"/>
          <p:cNvSpPr txBox="1"/>
          <p:nvPr/>
        </p:nvSpPr>
        <p:spPr>
          <a:xfrm>
            <a:off x="5072238" y="3380575"/>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Audio Encoder</a:t>
            </a:r>
            <a:endParaRPr>
              <a:latin typeface="Source Sans Pro"/>
              <a:ea typeface="Source Sans Pro"/>
              <a:cs typeface="Source Sans Pro"/>
              <a:sym typeface="Source Sans Pro"/>
            </a:endParaRPr>
          </a:p>
        </p:txBody>
      </p:sp>
      <p:pic>
        <p:nvPicPr>
          <p:cNvPr id="2821" name="Google Shape;2821;p170"/>
          <p:cNvPicPr preferRelativeResize="0"/>
          <p:nvPr/>
        </p:nvPicPr>
        <p:blipFill>
          <a:blip r:embed="rId3">
            <a:alphaModFix amt="34000"/>
          </a:blip>
          <a:stretch>
            <a:fillRect/>
          </a:stretch>
        </p:blipFill>
        <p:spPr>
          <a:xfrm>
            <a:off x="5184735" y="2277523"/>
            <a:ext cx="1117526" cy="588444"/>
          </a:xfrm>
          <a:prstGeom prst="rect">
            <a:avLst/>
          </a:prstGeom>
          <a:noFill/>
          <a:ln>
            <a:noFill/>
          </a:ln>
        </p:spPr>
      </p:pic>
      <p:sp>
        <p:nvSpPr>
          <p:cNvPr id="2822" name="Google Shape;2822;p170"/>
          <p:cNvSpPr txBox="1"/>
          <p:nvPr/>
        </p:nvSpPr>
        <p:spPr>
          <a:xfrm>
            <a:off x="5072238" y="2371650"/>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B7B7B7"/>
                </a:solidFill>
                <a:latin typeface="Source Sans Pro"/>
                <a:ea typeface="Source Sans Pro"/>
                <a:cs typeface="Source Sans Pro"/>
                <a:sym typeface="Source Sans Pro"/>
              </a:rPr>
              <a:t>Text Decoder</a:t>
            </a:r>
            <a:endParaRPr>
              <a:solidFill>
                <a:srgbClr val="B7B7B7"/>
              </a:solidFill>
              <a:latin typeface="Source Sans Pro"/>
              <a:ea typeface="Source Sans Pro"/>
              <a:cs typeface="Source Sans Pro"/>
              <a:sym typeface="Source Sans Pro"/>
            </a:endParaRPr>
          </a:p>
        </p:txBody>
      </p:sp>
      <p:sp>
        <p:nvSpPr>
          <p:cNvPr id="2823" name="Google Shape;2823;p170"/>
          <p:cNvSpPr txBox="1"/>
          <p:nvPr/>
        </p:nvSpPr>
        <p:spPr>
          <a:xfrm>
            <a:off x="7047263" y="3380575"/>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Text Decoder</a:t>
            </a:r>
            <a:endParaRPr>
              <a:latin typeface="Source Sans Pro"/>
              <a:ea typeface="Source Sans Pro"/>
              <a:cs typeface="Source Sans Pro"/>
              <a:sym typeface="Source Sans Pro"/>
            </a:endParaRPr>
          </a:p>
        </p:txBody>
      </p:sp>
      <p:sp>
        <p:nvSpPr>
          <p:cNvPr id="2824" name="Google Shape;2824;p170"/>
          <p:cNvSpPr txBox="1"/>
          <p:nvPr/>
        </p:nvSpPr>
        <p:spPr>
          <a:xfrm>
            <a:off x="5353500" y="1413525"/>
            <a:ext cx="78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B7B7B7"/>
                </a:solidFill>
                <a:latin typeface="Source Sans Pro"/>
                <a:ea typeface="Source Sans Pro"/>
                <a:cs typeface="Source Sans Pro"/>
                <a:sym typeface="Source Sans Pro"/>
              </a:rPr>
              <a:t>ASR</a:t>
            </a:r>
            <a:endParaRPr>
              <a:solidFill>
                <a:srgbClr val="B7B7B7"/>
              </a:solidFill>
              <a:latin typeface="Source Sans Pro"/>
              <a:ea typeface="Source Sans Pro"/>
              <a:cs typeface="Source Sans Pro"/>
              <a:sym typeface="Source Sans Pro"/>
            </a:endParaRPr>
          </a:p>
        </p:txBody>
      </p:sp>
      <p:cxnSp>
        <p:nvCxnSpPr>
          <p:cNvPr id="2825" name="Google Shape;2825;p170"/>
          <p:cNvCxnSpPr>
            <a:endCxn id="2821" idx="2"/>
          </p:cNvCxnSpPr>
          <p:nvPr/>
        </p:nvCxnSpPr>
        <p:spPr>
          <a:xfrm rot="10800000">
            <a:off x="5743498" y="2865967"/>
            <a:ext cx="0" cy="420600"/>
          </a:xfrm>
          <a:prstGeom prst="straightConnector1">
            <a:avLst/>
          </a:prstGeom>
          <a:noFill/>
          <a:ln w="9525" cap="flat" cmpd="sng">
            <a:solidFill>
              <a:srgbClr val="0000FF"/>
            </a:solidFill>
            <a:prstDash val="solid"/>
            <a:round/>
            <a:headEnd type="none" w="med" len="med"/>
            <a:tailEnd type="triangle" w="med" len="med"/>
          </a:ln>
        </p:spPr>
      </p:cxnSp>
      <p:cxnSp>
        <p:nvCxnSpPr>
          <p:cNvPr id="2826" name="Google Shape;2826;p170"/>
          <p:cNvCxnSpPr>
            <a:endCxn id="2823" idx="1"/>
          </p:cNvCxnSpPr>
          <p:nvPr/>
        </p:nvCxnSpPr>
        <p:spPr>
          <a:xfrm>
            <a:off x="6396263" y="2978275"/>
            <a:ext cx="651000" cy="602400"/>
          </a:xfrm>
          <a:prstGeom prst="straightConnector1">
            <a:avLst/>
          </a:prstGeom>
          <a:noFill/>
          <a:ln w="9525" cap="flat" cmpd="sng">
            <a:solidFill>
              <a:srgbClr val="FF0000"/>
            </a:solidFill>
            <a:prstDash val="solid"/>
            <a:round/>
            <a:headEnd type="none" w="med" len="med"/>
            <a:tailEnd type="triangle" w="med" len="med"/>
          </a:ln>
        </p:spPr>
      </p:cxnSp>
      <p:sp>
        <p:nvSpPr>
          <p:cNvPr id="2827" name="Google Shape;2827;p170"/>
          <p:cNvSpPr txBox="1"/>
          <p:nvPr/>
        </p:nvSpPr>
        <p:spPr>
          <a:xfrm>
            <a:off x="3705950" y="3380575"/>
            <a:ext cx="272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ST</a:t>
            </a:r>
            <a:endParaRPr>
              <a:latin typeface="Source Sans Pro"/>
              <a:ea typeface="Source Sans Pro"/>
              <a:cs typeface="Source Sans Pro"/>
              <a:sym typeface="Source Sans Pro"/>
            </a:endParaRPr>
          </a:p>
        </p:txBody>
      </p:sp>
      <p:cxnSp>
        <p:nvCxnSpPr>
          <p:cNvPr id="2828" name="Google Shape;2828;p170"/>
          <p:cNvCxnSpPr/>
          <p:nvPr/>
        </p:nvCxnSpPr>
        <p:spPr>
          <a:xfrm rot="10800000" flipH="1">
            <a:off x="6069888" y="2930925"/>
            <a:ext cx="300" cy="31800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grpSp>
        <p:nvGrpSpPr>
          <p:cNvPr id="345" name="Google Shape;345;p41"/>
          <p:cNvGrpSpPr/>
          <p:nvPr/>
        </p:nvGrpSpPr>
        <p:grpSpPr>
          <a:xfrm>
            <a:off x="968000" y="4077637"/>
            <a:ext cx="7769900" cy="446400"/>
            <a:chOff x="968000" y="2669603"/>
            <a:chExt cx="7769900" cy="446400"/>
          </a:xfrm>
        </p:grpSpPr>
        <p:sp>
          <p:nvSpPr>
            <p:cNvPr id="346" name="Google Shape;346;p41"/>
            <p:cNvSpPr txBox="1"/>
            <p:nvPr/>
          </p:nvSpPr>
          <p:spPr>
            <a:xfrm>
              <a:off x="968000" y="2669603"/>
              <a:ext cx="22344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Unconstrained</a:t>
              </a:r>
              <a:endParaRPr sz="1700" b="1">
                <a:solidFill>
                  <a:srgbClr val="EFEFEF"/>
                </a:solidFill>
                <a:latin typeface="Source Sans Pro"/>
                <a:ea typeface="Source Sans Pro"/>
                <a:cs typeface="Source Sans Pro"/>
                <a:sym typeface="Source Sans Pro"/>
              </a:endParaRPr>
            </a:p>
          </p:txBody>
        </p:sp>
        <p:sp>
          <p:nvSpPr>
            <p:cNvPr id="347" name="Google Shape;347;p41"/>
            <p:cNvSpPr txBox="1"/>
            <p:nvPr/>
          </p:nvSpPr>
          <p:spPr>
            <a:xfrm>
              <a:off x="5732500" y="2669603"/>
              <a:ext cx="30054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Constrained (e.g. subtitling)</a:t>
              </a:r>
              <a:endParaRPr sz="1700" b="1">
                <a:solidFill>
                  <a:srgbClr val="EFEFEF"/>
                </a:solidFill>
                <a:latin typeface="Source Sans Pro"/>
                <a:ea typeface="Source Sans Pro"/>
                <a:cs typeface="Source Sans Pro"/>
                <a:sym typeface="Source Sans Pro"/>
              </a:endParaRPr>
            </a:p>
          </p:txBody>
        </p:sp>
      </p:grpSp>
      <p:grpSp>
        <p:nvGrpSpPr>
          <p:cNvPr id="348" name="Google Shape;348;p41"/>
          <p:cNvGrpSpPr/>
          <p:nvPr/>
        </p:nvGrpSpPr>
        <p:grpSpPr>
          <a:xfrm>
            <a:off x="235100" y="2616596"/>
            <a:ext cx="8850200" cy="446400"/>
            <a:chOff x="235100" y="2688368"/>
            <a:chExt cx="8850200" cy="446400"/>
          </a:xfrm>
        </p:grpSpPr>
        <p:sp>
          <p:nvSpPr>
            <p:cNvPr id="349" name="Google Shape;349;p41"/>
            <p:cNvSpPr txBox="1"/>
            <p:nvPr/>
          </p:nvSpPr>
          <p:spPr>
            <a:xfrm>
              <a:off x="235100" y="2688368"/>
              <a:ext cx="37002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Restricted domain </a:t>
              </a:r>
              <a:endParaRPr sz="1700" b="1">
                <a:solidFill>
                  <a:srgbClr val="EFEFEF"/>
                </a:solidFill>
                <a:latin typeface="Source Sans Pro"/>
                <a:ea typeface="Source Sans Pro"/>
                <a:cs typeface="Source Sans Pro"/>
                <a:sym typeface="Source Sans Pro"/>
              </a:endParaRPr>
            </a:p>
          </p:txBody>
        </p:sp>
        <p:sp>
          <p:nvSpPr>
            <p:cNvPr id="350" name="Google Shape;350;p41"/>
            <p:cNvSpPr txBox="1"/>
            <p:nvPr/>
          </p:nvSpPr>
          <p:spPr>
            <a:xfrm>
              <a:off x="5385100" y="2688368"/>
              <a:ext cx="37002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Open domain </a:t>
              </a:r>
              <a:endParaRPr sz="1700" b="1">
                <a:solidFill>
                  <a:srgbClr val="EFEFEF"/>
                </a:solidFill>
                <a:latin typeface="Source Sans Pro"/>
                <a:ea typeface="Source Sans Pro"/>
                <a:cs typeface="Source Sans Pro"/>
                <a:sym typeface="Source Sans Pro"/>
              </a:endParaRPr>
            </a:p>
          </p:txBody>
        </p:sp>
      </p:grpSp>
      <p:sp>
        <p:nvSpPr>
          <p:cNvPr id="351" name="Google Shape;351;p4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Speech Translation - a Multi-faceted Problem</a:t>
            </a:r>
            <a:endParaRPr/>
          </a:p>
        </p:txBody>
      </p:sp>
      <p:grpSp>
        <p:nvGrpSpPr>
          <p:cNvPr id="352" name="Google Shape;352;p41"/>
          <p:cNvGrpSpPr/>
          <p:nvPr/>
        </p:nvGrpSpPr>
        <p:grpSpPr>
          <a:xfrm>
            <a:off x="1631300" y="1155556"/>
            <a:ext cx="6508250" cy="446400"/>
            <a:chOff x="1631300" y="1155556"/>
            <a:chExt cx="6508250" cy="446400"/>
          </a:xfrm>
        </p:grpSpPr>
        <p:sp>
          <p:nvSpPr>
            <p:cNvPr id="353" name="Google Shape;353;p41"/>
            <p:cNvSpPr txBox="1"/>
            <p:nvPr/>
          </p:nvSpPr>
          <p:spPr>
            <a:xfrm>
              <a:off x="1631300" y="1155556"/>
              <a:ext cx="9078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Offline</a:t>
              </a:r>
              <a:endParaRPr sz="1700" b="1">
                <a:solidFill>
                  <a:srgbClr val="999999"/>
                </a:solidFill>
                <a:latin typeface="Source Sans Pro"/>
                <a:ea typeface="Source Sans Pro"/>
                <a:cs typeface="Source Sans Pro"/>
                <a:sym typeface="Source Sans Pro"/>
              </a:endParaRPr>
            </a:p>
          </p:txBody>
        </p:sp>
        <p:sp>
          <p:nvSpPr>
            <p:cNvPr id="354" name="Google Shape;354;p41"/>
            <p:cNvSpPr txBox="1"/>
            <p:nvPr/>
          </p:nvSpPr>
          <p:spPr>
            <a:xfrm>
              <a:off x="6330850" y="1155556"/>
              <a:ext cx="18087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Simultaneous</a:t>
              </a:r>
              <a:endParaRPr sz="1700" b="1">
                <a:solidFill>
                  <a:srgbClr val="999999"/>
                </a:solidFill>
                <a:latin typeface="Source Sans Pro"/>
                <a:ea typeface="Source Sans Pro"/>
                <a:cs typeface="Source Sans Pro"/>
                <a:sym typeface="Source Sans Pro"/>
              </a:endParaRPr>
            </a:p>
          </p:txBody>
        </p:sp>
      </p:grpSp>
      <p:grpSp>
        <p:nvGrpSpPr>
          <p:cNvPr id="355" name="Google Shape;355;p41"/>
          <p:cNvGrpSpPr/>
          <p:nvPr/>
        </p:nvGrpSpPr>
        <p:grpSpPr>
          <a:xfrm>
            <a:off x="1180850" y="1642570"/>
            <a:ext cx="6958700" cy="446400"/>
            <a:chOff x="1180850" y="1660239"/>
            <a:chExt cx="6958700" cy="446400"/>
          </a:xfrm>
        </p:grpSpPr>
        <p:sp>
          <p:nvSpPr>
            <p:cNvPr id="356" name="Google Shape;356;p41"/>
            <p:cNvSpPr txBox="1"/>
            <p:nvPr/>
          </p:nvSpPr>
          <p:spPr>
            <a:xfrm>
              <a:off x="6330850" y="1660239"/>
              <a:ext cx="18087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Multi-speaker</a:t>
              </a:r>
              <a:endParaRPr sz="1700" b="1">
                <a:solidFill>
                  <a:srgbClr val="999999"/>
                </a:solidFill>
                <a:latin typeface="Source Sans Pro"/>
                <a:ea typeface="Source Sans Pro"/>
                <a:cs typeface="Source Sans Pro"/>
                <a:sym typeface="Source Sans Pro"/>
              </a:endParaRPr>
            </a:p>
          </p:txBody>
        </p:sp>
        <p:sp>
          <p:nvSpPr>
            <p:cNvPr id="357" name="Google Shape;357;p41"/>
            <p:cNvSpPr txBox="1"/>
            <p:nvPr/>
          </p:nvSpPr>
          <p:spPr>
            <a:xfrm>
              <a:off x="1180850" y="1660239"/>
              <a:ext cx="18087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Single-speaker</a:t>
              </a:r>
              <a:endParaRPr sz="1700" b="1">
                <a:solidFill>
                  <a:srgbClr val="999999"/>
                </a:solidFill>
                <a:latin typeface="Source Sans Pro"/>
                <a:ea typeface="Source Sans Pro"/>
                <a:cs typeface="Source Sans Pro"/>
                <a:sym typeface="Source Sans Pro"/>
              </a:endParaRPr>
            </a:p>
          </p:txBody>
        </p:sp>
      </p:grpSp>
      <p:grpSp>
        <p:nvGrpSpPr>
          <p:cNvPr id="358" name="Google Shape;358;p41"/>
          <p:cNvGrpSpPr/>
          <p:nvPr/>
        </p:nvGrpSpPr>
        <p:grpSpPr>
          <a:xfrm>
            <a:off x="802100" y="3103610"/>
            <a:ext cx="7935800" cy="446400"/>
            <a:chOff x="802100" y="3174285"/>
            <a:chExt cx="7935800" cy="446400"/>
          </a:xfrm>
        </p:grpSpPr>
        <p:sp>
          <p:nvSpPr>
            <p:cNvPr id="359" name="Google Shape;359;p41"/>
            <p:cNvSpPr txBox="1"/>
            <p:nvPr/>
          </p:nvSpPr>
          <p:spPr>
            <a:xfrm>
              <a:off x="802100" y="3174285"/>
              <a:ext cx="25662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EFEFEF"/>
                  </a:solidFill>
                  <a:latin typeface="Source Sans Pro"/>
                  <a:ea typeface="Source Sans Pro"/>
                  <a:cs typeface="Source Sans Pro"/>
                  <a:sym typeface="Source Sans Pro"/>
                </a:rPr>
                <a:t>Resource-rich languages</a:t>
              </a:r>
              <a:endParaRPr sz="1700" b="1">
                <a:solidFill>
                  <a:srgbClr val="EFEFEF"/>
                </a:solidFill>
                <a:latin typeface="Source Sans Pro"/>
                <a:ea typeface="Source Sans Pro"/>
                <a:cs typeface="Source Sans Pro"/>
                <a:sym typeface="Source Sans Pro"/>
              </a:endParaRPr>
            </a:p>
          </p:txBody>
        </p:sp>
        <p:sp>
          <p:nvSpPr>
            <p:cNvPr id="360" name="Google Shape;360;p41"/>
            <p:cNvSpPr txBox="1"/>
            <p:nvPr/>
          </p:nvSpPr>
          <p:spPr>
            <a:xfrm>
              <a:off x="5732500" y="3174285"/>
              <a:ext cx="30054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EFEFEF"/>
                  </a:solidFill>
                  <a:latin typeface="Source Sans Pro"/>
                  <a:ea typeface="Source Sans Pro"/>
                  <a:cs typeface="Source Sans Pro"/>
                  <a:sym typeface="Source Sans Pro"/>
                </a:rPr>
                <a:t>Under-resourced languages</a:t>
              </a:r>
              <a:endParaRPr sz="1700" b="1">
                <a:solidFill>
                  <a:srgbClr val="EFEFEF"/>
                </a:solidFill>
                <a:latin typeface="Source Sans Pro"/>
                <a:ea typeface="Source Sans Pro"/>
                <a:cs typeface="Source Sans Pro"/>
                <a:sym typeface="Source Sans Pro"/>
              </a:endParaRPr>
            </a:p>
          </p:txBody>
        </p:sp>
      </p:grpSp>
      <p:sp>
        <p:nvSpPr>
          <p:cNvPr id="361" name="Google Shape;361;p41"/>
          <p:cNvSpPr/>
          <p:nvPr/>
        </p:nvSpPr>
        <p:spPr>
          <a:xfrm>
            <a:off x="3287270" y="1591948"/>
            <a:ext cx="2701800" cy="1984200"/>
          </a:xfrm>
          <a:prstGeom prst="rightArrow">
            <a:avLst>
              <a:gd name="adj1" fmla="val 50000"/>
              <a:gd name="adj2" fmla="val 50000"/>
            </a:avLst>
          </a:prstGeom>
          <a:solidFill>
            <a:srgbClr val="F6B26B"/>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chemeClr val="dk2"/>
                </a:solidFill>
              </a:rPr>
              <a:t>difficulty</a:t>
            </a:r>
            <a:endParaRPr sz="2600">
              <a:solidFill>
                <a:schemeClr val="dk2"/>
              </a:solidFill>
            </a:endParaRPr>
          </a:p>
        </p:txBody>
      </p:sp>
      <p:grpSp>
        <p:nvGrpSpPr>
          <p:cNvPr id="362" name="Google Shape;362;p41"/>
          <p:cNvGrpSpPr/>
          <p:nvPr/>
        </p:nvGrpSpPr>
        <p:grpSpPr>
          <a:xfrm>
            <a:off x="802100" y="2129583"/>
            <a:ext cx="7716200" cy="446400"/>
            <a:chOff x="802100" y="2164921"/>
            <a:chExt cx="7716200" cy="446400"/>
          </a:xfrm>
        </p:grpSpPr>
        <p:sp>
          <p:nvSpPr>
            <p:cNvPr id="363" name="Google Shape;363;p41"/>
            <p:cNvSpPr txBox="1"/>
            <p:nvPr/>
          </p:nvSpPr>
          <p:spPr>
            <a:xfrm>
              <a:off x="802100" y="2164921"/>
              <a:ext cx="25662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dk1"/>
                  </a:solidFill>
                  <a:latin typeface="Source Sans Pro"/>
                  <a:ea typeface="Source Sans Pro"/>
                  <a:cs typeface="Source Sans Pro"/>
                  <a:sym typeface="Source Sans Pro"/>
                </a:rPr>
                <a:t>Clean audio</a:t>
              </a:r>
              <a:endParaRPr sz="1700" b="1">
                <a:solidFill>
                  <a:schemeClr val="dk1"/>
                </a:solidFill>
                <a:latin typeface="Source Sans Pro"/>
                <a:ea typeface="Source Sans Pro"/>
                <a:cs typeface="Source Sans Pro"/>
                <a:sym typeface="Source Sans Pro"/>
              </a:endParaRPr>
            </a:p>
          </p:txBody>
        </p:sp>
        <p:sp>
          <p:nvSpPr>
            <p:cNvPr id="364" name="Google Shape;364;p41"/>
            <p:cNvSpPr txBox="1"/>
            <p:nvPr/>
          </p:nvSpPr>
          <p:spPr>
            <a:xfrm>
              <a:off x="5952100" y="2164921"/>
              <a:ext cx="25662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dk1"/>
                  </a:solidFill>
                  <a:latin typeface="Source Sans Pro"/>
                  <a:ea typeface="Source Sans Pro"/>
                  <a:cs typeface="Source Sans Pro"/>
                  <a:sym typeface="Source Sans Pro"/>
                </a:rPr>
                <a:t>Noisy conditions</a:t>
              </a:r>
              <a:endParaRPr sz="1700" b="1">
                <a:solidFill>
                  <a:schemeClr val="dk1"/>
                </a:solidFill>
                <a:latin typeface="Source Sans Pro"/>
                <a:ea typeface="Source Sans Pro"/>
                <a:cs typeface="Source Sans Pro"/>
                <a:sym typeface="Source Sans Pro"/>
              </a:endParaRPr>
            </a:p>
          </p:txBody>
        </p:sp>
      </p:grpSp>
      <p:grpSp>
        <p:nvGrpSpPr>
          <p:cNvPr id="365" name="Google Shape;365;p41"/>
          <p:cNvGrpSpPr/>
          <p:nvPr/>
        </p:nvGrpSpPr>
        <p:grpSpPr>
          <a:xfrm>
            <a:off x="77300" y="3590623"/>
            <a:ext cx="9165800" cy="446400"/>
            <a:chOff x="77300" y="4183650"/>
            <a:chExt cx="9165800" cy="446400"/>
          </a:xfrm>
        </p:grpSpPr>
        <p:sp>
          <p:nvSpPr>
            <p:cNvPr id="366" name="Google Shape;366;p41"/>
            <p:cNvSpPr txBox="1"/>
            <p:nvPr/>
          </p:nvSpPr>
          <p:spPr>
            <a:xfrm>
              <a:off x="77300" y="4183650"/>
              <a:ext cx="40158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Low speaker variety (gender, accent, ...)</a:t>
              </a:r>
              <a:endParaRPr sz="1700" b="1">
                <a:solidFill>
                  <a:srgbClr val="EFEFEF"/>
                </a:solidFill>
                <a:latin typeface="Source Sans Pro"/>
                <a:ea typeface="Source Sans Pro"/>
                <a:cs typeface="Source Sans Pro"/>
                <a:sym typeface="Source Sans Pro"/>
              </a:endParaRPr>
            </a:p>
          </p:txBody>
        </p:sp>
        <p:sp>
          <p:nvSpPr>
            <p:cNvPr id="367" name="Google Shape;367;p41"/>
            <p:cNvSpPr txBox="1"/>
            <p:nvPr/>
          </p:nvSpPr>
          <p:spPr>
            <a:xfrm>
              <a:off x="5227300" y="4183650"/>
              <a:ext cx="40158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High speaker variety </a:t>
              </a:r>
              <a:endParaRPr sz="1700" b="1">
                <a:solidFill>
                  <a:srgbClr val="EFEFEF"/>
                </a:solidFill>
                <a:latin typeface="Source Sans Pro"/>
                <a:ea typeface="Source Sans Pro"/>
                <a:cs typeface="Source Sans Pro"/>
                <a:sym typeface="Source Sans Pro"/>
              </a:endParaRPr>
            </a:p>
          </p:txBody>
        </p:sp>
      </p:grpSp>
      <p:grpSp>
        <p:nvGrpSpPr>
          <p:cNvPr id="368" name="Google Shape;368;p41"/>
          <p:cNvGrpSpPr/>
          <p:nvPr/>
        </p:nvGrpSpPr>
        <p:grpSpPr>
          <a:xfrm>
            <a:off x="77300" y="4564650"/>
            <a:ext cx="9165800" cy="446400"/>
            <a:chOff x="77300" y="4564650"/>
            <a:chExt cx="9165800" cy="446400"/>
          </a:xfrm>
        </p:grpSpPr>
        <p:sp>
          <p:nvSpPr>
            <p:cNvPr id="369" name="Google Shape;369;p41"/>
            <p:cNvSpPr txBox="1"/>
            <p:nvPr/>
          </p:nvSpPr>
          <p:spPr>
            <a:xfrm>
              <a:off x="77300" y="4564650"/>
              <a:ext cx="40158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a:t>
              </a:r>
              <a:endParaRPr sz="1700" b="1">
                <a:solidFill>
                  <a:srgbClr val="EFEFEF"/>
                </a:solidFill>
                <a:latin typeface="Source Sans Pro"/>
                <a:ea typeface="Source Sans Pro"/>
                <a:cs typeface="Source Sans Pro"/>
                <a:sym typeface="Source Sans Pro"/>
              </a:endParaRPr>
            </a:p>
          </p:txBody>
        </p:sp>
        <p:sp>
          <p:nvSpPr>
            <p:cNvPr id="370" name="Google Shape;370;p41"/>
            <p:cNvSpPr txBox="1"/>
            <p:nvPr/>
          </p:nvSpPr>
          <p:spPr>
            <a:xfrm>
              <a:off x="5227300" y="4564650"/>
              <a:ext cx="40158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a:t>
              </a:r>
              <a:endParaRPr sz="1700" b="1">
                <a:solidFill>
                  <a:srgbClr val="EFEFEF"/>
                </a:solidFill>
                <a:latin typeface="Source Sans Pro"/>
                <a:ea typeface="Source Sans Pro"/>
                <a:cs typeface="Source Sans Pro"/>
                <a:sym typeface="Source Sans Pro"/>
              </a:endParaRPr>
            </a:p>
          </p:txBody>
        </p:sp>
      </p:grpSp>
      <p:sp>
        <p:nvSpPr>
          <p:cNvPr id="371" name="Google Shape;371;p4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832"/>
        <p:cNvGrpSpPr/>
        <p:nvPr/>
      </p:nvGrpSpPr>
      <p:grpSpPr>
        <a:xfrm>
          <a:off x="0" y="0"/>
          <a:ext cx="0" cy="0"/>
          <a:chOff x="0" y="0"/>
          <a:chExt cx="0" cy="0"/>
        </a:xfrm>
      </p:grpSpPr>
      <p:sp>
        <p:nvSpPr>
          <p:cNvPr id="2833" name="Google Shape;2833;p171"/>
          <p:cNvSpPr txBox="1">
            <a:spLocks noGrp="1"/>
          </p:cNvSpPr>
          <p:nvPr>
            <p:ph type="body" idx="1"/>
          </p:nvPr>
        </p:nvSpPr>
        <p:spPr>
          <a:xfrm>
            <a:off x="392113" y="898922"/>
            <a:ext cx="8356500" cy="3670800"/>
          </a:xfrm>
          <a:prstGeom prst="rect">
            <a:avLst/>
          </a:prstGeom>
          <a:noFill/>
          <a:ln>
            <a:noFill/>
          </a:ln>
        </p:spPr>
        <p:txBody>
          <a:bodyPr spcFirstLastPara="1" wrap="square" lIns="0" tIns="0" rIns="0" bIns="0" anchor="t" anchorCtr="0">
            <a:noAutofit/>
          </a:bodyPr>
          <a:lstStyle/>
          <a:p>
            <a:pPr marL="914400" lvl="0" indent="-342900" algn="l" rtl="0">
              <a:spcBef>
                <a:spcPts val="0"/>
              </a:spcBef>
              <a:spcAft>
                <a:spcPts val="0"/>
              </a:spcAft>
              <a:buSzPts val="1800"/>
              <a:buChar char="•"/>
            </a:pPr>
            <a:r>
              <a:rPr lang="en"/>
              <a:t>Cascade:</a:t>
            </a:r>
            <a:endParaRPr/>
          </a:p>
          <a:p>
            <a:pPr marL="914400" lvl="0" indent="-342900" algn="l" rtl="0">
              <a:spcBef>
                <a:spcPts val="0"/>
              </a:spcBef>
              <a:spcAft>
                <a:spcPts val="0"/>
              </a:spcAft>
              <a:buSzPts val="1800"/>
              <a:buChar char="•"/>
            </a:pPr>
            <a:r>
              <a:rPr lang="en"/>
              <a:t>Triangle:</a:t>
            </a:r>
            <a:endParaRPr/>
          </a:p>
          <a:p>
            <a:pPr marL="1371600" lvl="1" indent="-342900" algn="l" rtl="0">
              <a:spcBef>
                <a:spcPts val="0"/>
              </a:spcBef>
              <a:spcAft>
                <a:spcPts val="0"/>
              </a:spcAft>
              <a:buSzPts val="1800"/>
              <a:buChar char="-"/>
            </a:pPr>
            <a:r>
              <a:rPr lang="en"/>
              <a:t>Target language decoder attents</a:t>
            </a:r>
            <a:br>
              <a:rPr lang="en"/>
            </a:br>
            <a:r>
              <a:rPr lang="en"/>
              <a:t>to source audio encoder and </a:t>
            </a:r>
            <a:br>
              <a:rPr lang="en"/>
            </a:br>
            <a:r>
              <a:rPr lang="en"/>
              <a:t>source text decoder</a:t>
            </a:r>
            <a:endParaRPr/>
          </a:p>
          <a:p>
            <a:pPr marL="1371600" lvl="1" indent="-342900" algn="l" rtl="0">
              <a:spcBef>
                <a:spcPts val="0"/>
              </a:spcBef>
              <a:spcAft>
                <a:spcPts val="0"/>
              </a:spcAft>
              <a:buSzPts val="1800"/>
              <a:buChar char="-"/>
            </a:pPr>
            <a:r>
              <a:rPr lang="en"/>
              <a:t>(Anastasopoulos Chiang, 2018)</a:t>
            </a:r>
            <a:endParaRPr/>
          </a:p>
          <a:p>
            <a:pPr marL="1371600" lvl="0" indent="0" algn="l" rtl="0">
              <a:spcBef>
                <a:spcPts val="0"/>
              </a:spcBef>
              <a:spcAft>
                <a:spcPts val="0"/>
              </a:spcAft>
              <a:buNone/>
            </a:pPr>
            <a:endParaRPr/>
          </a:p>
          <a:p>
            <a:pPr marL="717550" lvl="1" indent="-231775" algn="l" rtl="0">
              <a:lnSpc>
                <a:spcPct val="100000"/>
              </a:lnSpc>
              <a:spcBef>
                <a:spcPts val="0"/>
              </a:spcBef>
              <a:spcAft>
                <a:spcPts val="0"/>
              </a:spcAft>
              <a:buClr>
                <a:schemeClr val="dk1"/>
              </a:buClr>
              <a:buSzPts val="20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342900" algn="l" rtl="0">
              <a:lnSpc>
                <a:spcPct val="100000"/>
              </a:lnSpc>
              <a:spcBef>
                <a:spcPts val="0"/>
              </a:spcBef>
              <a:spcAft>
                <a:spcPts val="0"/>
              </a:spcAft>
              <a:buClr>
                <a:schemeClr val="dk1"/>
              </a:buClr>
              <a:buSzPts val="2400"/>
              <a:buFont typeface="Calibri"/>
              <a:buNone/>
            </a:pPr>
            <a:endParaRPr/>
          </a:p>
        </p:txBody>
      </p:sp>
      <p:sp>
        <p:nvSpPr>
          <p:cNvPr id="2834" name="Google Shape;2834;p171"/>
          <p:cNvSpPr txBox="1">
            <a:spLocks noGrp="1"/>
          </p:cNvSpPr>
          <p:nvPr>
            <p:ph type="title"/>
          </p:nvPr>
        </p:nvSpPr>
        <p:spPr>
          <a:xfrm>
            <a:off x="323528" y="0"/>
            <a:ext cx="6336000" cy="735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3600"/>
              <a:buFont typeface="Calibri"/>
              <a:buNone/>
            </a:pPr>
            <a:r>
              <a:rPr lang="en"/>
              <a:t>2-stage models</a:t>
            </a:r>
            <a:endParaRPr/>
          </a:p>
        </p:txBody>
      </p:sp>
      <p:sp>
        <p:nvSpPr>
          <p:cNvPr id="2835" name="Google Shape;2835;p1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140</a:t>
            </a:fld>
            <a:endParaRPr/>
          </a:p>
        </p:txBody>
      </p:sp>
      <p:sp>
        <p:nvSpPr>
          <p:cNvPr id="2836" name="Google Shape;2836;p171"/>
          <p:cNvSpPr/>
          <p:nvPr/>
        </p:nvSpPr>
        <p:spPr>
          <a:xfrm>
            <a:off x="4618725" y="2961325"/>
            <a:ext cx="4188600" cy="12387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71"/>
          <p:cNvSpPr/>
          <p:nvPr/>
        </p:nvSpPr>
        <p:spPr>
          <a:xfrm>
            <a:off x="4618725" y="1982425"/>
            <a:ext cx="1866300" cy="22392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71"/>
          <p:cNvSpPr/>
          <p:nvPr/>
        </p:nvSpPr>
        <p:spPr>
          <a:xfrm>
            <a:off x="6302250" y="2979500"/>
            <a:ext cx="420300" cy="1194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71"/>
          <p:cNvSpPr/>
          <p:nvPr/>
        </p:nvSpPr>
        <p:spPr>
          <a:xfrm>
            <a:off x="4651850" y="2831750"/>
            <a:ext cx="1810500" cy="393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171"/>
          <p:cNvSpPr/>
          <p:nvPr/>
        </p:nvSpPr>
        <p:spPr>
          <a:xfrm>
            <a:off x="4923300" y="1876825"/>
            <a:ext cx="1640400" cy="2344800"/>
          </a:xfrm>
          <a:prstGeom prst="roundRect">
            <a:avLst>
              <a:gd name="adj" fmla="val 16667"/>
            </a:avLst>
          </a:prstGeom>
          <a:noFill/>
          <a:ln w="38100" cap="flat" cmpd="sng">
            <a:solidFill>
              <a:srgbClr val="9FC5E8"/>
            </a:solidFill>
            <a:prstDash val="solid"/>
            <a:round/>
            <a:headEnd type="none" w="sm" len="sm"/>
            <a:tailEnd type="none" w="sm" len="sm"/>
          </a:ln>
          <a:effectLst>
            <a:outerShdw blurRad="57150" dist="19050" dir="5400000" algn="bl" rotWithShape="0">
              <a:srgbClr val="000000">
                <a:alpha val="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41" name="Google Shape;2841;p171"/>
          <p:cNvPicPr preferRelativeResize="0"/>
          <p:nvPr/>
        </p:nvPicPr>
        <p:blipFill>
          <a:blip r:embed="rId3">
            <a:alphaModFix amt="34000"/>
          </a:blip>
          <a:stretch>
            <a:fillRect/>
          </a:stretch>
        </p:blipFill>
        <p:spPr>
          <a:xfrm>
            <a:off x="5184735" y="3286448"/>
            <a:ext cx="1117526" cy="588444"/>
          </a:xfrm>
          <a:prstGeom prst="rect">
            <a:avLst/>
          </a:prstGeom>
          <a:noFill/>
          <a:ln>
            <a:noFill/>
          </a:ln>
        </p:spPr>
      </p:pic>
      <p:pic>
        <p:nvPicPr>
          <p:cNvPr id="2842" name="Google Shape;2842;p171"/>
          <p:cNvPicPr preferRelativeResize="0"/>
          <p:nvPr/>
        </p:nvPicPr>
        <p:blipFill>
          <a:blip r:embed="rId4">
            <a:alphaModFix amt="29000"/>
          </a:blip>
          <a:stretch>
            <a:fillRect/>
          </a:stretch>
        </p:blipFill>
        <p:spPr>
          <a:xfrm>
            <a:off x="7160725" y="3288063"/>
            <a:ext cx="1115568" cy="585216"/>
          </a:xfrm>
          <a:prstGeom prst="rect">
            <a:avLst/>
          </a:prstGeom>
          <a:noFill/>
          <a:ln>
            <a:noFill/>
          </a:ln>
        </p:spPr>
      </p:pic>
      <p:sp>
        <p:nvSpPr>
          <p:cNvPr id="2843" name="Google Shape;2843;p171"/>
          <p:cNvSpPr txBox="1"/>
          <p:nvPr/>
        </p:nvSpPr>
        <p:spPr>
          <a:xfrm>
            <a:off x="5072238" y="3380575"/>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Audio Encoder</a:t>
            </a:r>
            <a:endParaRPr>
              <a:latin typeface="Source Sans Pro"/>
              <a:ea typeface="Source Sans Pro"/>
              <a:cs typeface="Source Sans Pro"/>
              <a:sym typeface="Source Sans Pro"/>
            </a:endParaRPr>
          </a:p>
        </p:txBody>
      </p:sp>
      <p:pic>
        <p:nvPicPr>
          <p:cNvPr id="2844" name="Google Shape;2844;p171"/>
          <p:cNvPicPr preferRelativeResize="0"/>
          <p:nvPr/>
        </p:nvPicPr>
        <p:blipFill>
          <a:blip r:embed="rId3">
            <a:alphaModFix amt="34000"/>
          </a:blip>
          <a:stretch>
            <a:fillRect/>
          </a:stretch>
        </p:blipFill>
        <p:spPr>
          <a:xfrm>
            <a:off x="5184735" y="2277523"/>
            <a:ext cx="1117526" cy="588444"/>
          </a:xfrm>
          <a:prstGeom prst="rect">
            <a:avLst/>
          </a:prstGeom>
          <a:noFill/>
          <a:ln>
            <a:noFill/>
          </a:ln>
        </p:spPr>
      </p:pic>
      <p:sp>
        <p:nvSpPr>
          <p:cNvPr id="2845" name="Google Shape;2845;p171"/>
          <p:cNvSpPr txBox="1"/>
          <p:nvPr/>
        </p:nvSpPr>
        <p:spPr>
          <a:xfrm>
            <a:off x="5072238" y="2371650"/>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B7B7B7"/>
                </a:solidFill>
                <a:latin typeface="Source Sans Pro"/>
                <a:ea typeface="Source Sans Pro"/>
                <a:cs typeface="Source Sans Pro"/>
                <a:sym typeface="Source Sans Pro"/>
              </a:rPr>
              <a:t>Text Decoder</a:t>
            </a:r>
            <a:endParaRPr>
              <a:solidFill>
                <a:srgbClr val="B7B7B7"/>
              </a:solidFill>
              <a:latin typeface="Source Sans Pro"/>
              <a:ea typeface="Source Sans Pro"/>
              <a:cs typeface="Source Sans Pro"/>
              <a:sym typeface="Source Sans Pro"/>
            </a:endParaRPr>
          </a:p>
        </p:txBody>
      </p:sp>
      <p:sp>
        <p:nvSpPr>
          <p:cNvPr id="2846" name="Google Shape;2846;p171"/>
          <p:cNvSpPr txBox="1"/>
          <p:nvPr/>
        </p:nvSpPr>
        <p:spPr>
          <a:xfrm>
            <a:off x="7047263" y="3380575"/>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Text Decoder</a:t>
            </a:r>
            <a:endParaRPr>
              <a:latin typeface="Source Sans Pro"/>
              <a:ea typeface="Source Sans Pro"/>
              <a:cs typeface="Source Sans Pro"/>
              <a:sym typeface="Source Sans Pro"/>
            </a:endParaRPr>
          </a:p>
        </p:txBody>
      </p:sp>
      <p:sp>
        <p:nvSpPr>
          <p:cNvPr id="2847" name="Google Shape;2847;p171"/>
          <p:cNvSpPr txBox="1"/>
          <p:nvPr/>
        </p:nvSpPr>
        <p:spPr>
          <a:xfrm>
            <a:off x="5353500" y="1413525"/>
            <a:ext cx="78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B7B7B7"/>
                </a:solidFill>
                <a:latin typeface="Source Sans Pro"/>
                <a:ea typeface="Source Sans Pro"/>
                <a:cs typeface="Source Sans Pro"/>
                <a:sym typeface="Source Sans Pro"/>
              </a:rPr>
              <a:t>ASR</a:t>
            </a:r>
            <a:endParaRPr>
              <a:solidFill>
                <a:srgbClr val="B7B7B7"/>
              </a:solidFill>
              <a:latin typeface="Source Sans Pro"/>
              <a:ea typeface="Source Sans Pro"/>
              <a:cs typeface="Source Sans Pro"/>
              <a:sym typeface="Source Sans Pro"/>
            </a:endParaRPr>
          </a:p>
        </p:txBody>
      </p:sp>
      <p:cxnSp>
        <p:nvCxnSpPr>
          <p:cNvPr id="2848" name="Google Shape;2848;p171"/>
          <p:cNvCxnSpPr>
            <a:endCxn id="2844" idx="2"/>
          </p:cNvCxnSpPr>
          <p:nvPr/>
        </p:nvCxnSpPr>
        <p:spPr>
          <a:xfrm rot="10800000">
            <a:off x="5743498" y="2865967"/>
            <a:ext cx="0" cy="420600"/>
          </a:xfrm>
          <a:prstGeom prst="straightConnector1">
            <a:avLst/>
          </a:prstGeom>
          <a:noFill/>
          <a:ln w="9525" cap="flat" cmpd="sng">
            <a:solidFill>
              <a:srgbClr val="0000FF"/>
            </a:solidFill>
            <a:prstDash val="solid"/>
            <a:round/>
            <a:headEnd type="none" w="med" len="med"/>
            <a:tailEnd type="triangle" w="med" len="med"/>
          </a:ln>
        </p:spPr>
      </p:cxnSp>
      <p:cxnSp>
        <p:nvCxnSpPr>
          <p:cNvPr id="2849" name="Google Shape;2849;p171"/>
          <p:cNvCxnSpPr>
            <a:endCxn id="2846" idx="1"/>
          </p:cNvCxnSpPr>
          <p:nvPr/>
        </p:nvCxnSpPr>
        <p:spPr>
          <a:xfrm>
            <a:off x="6396263" y="2978275"/>
            <a:ext cx="651000" cy="602400"/>
          </a:xfrm>
          <a:prstGeom prst="straightConnector1">
            <a:avLst/>
          </a:prstGeom>
          <a:noFill/>
          <a:ln w="9525" cap="flat" cmpd="sng">
            <a:solidFill>
              <a:srgbClr val="FF0000"/>
            </a:solidFill>
            <a:prstDash val="solid"/>
            <a:round/>
            <a:headEnd type="none" w="med" len="med"/>
            <a:tailEnd type="triangle" w="med" len="med"/>
          </a:ln>
        </p:spPr>
      </p:cxnSp>
      <p:sp>
        <p:nvSpPr>
          <p:cNvPr id="2850" name="Google Shape;2850;p171"/>
          <p:cNvSpPr txBox="1"/>
          <p:nvPr/>
        </p:nvSpPr>
        <p:spPr>
          <a:xfrm>
            <a:off x="3705950" y="3380575"/>
            <a:ext cx="272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ST</a:t>
            </a:r>
            <a:endParaRPr>
              <a:latin typeface="Source Sans Pro"/>
              <a:ea typeface="Source Sans Pro"/>
              <a:cs typeface="Source Sans Pro"/>
              <a:sym typeface="Source Sans Pro"/>
            </a:endParaRPr>
          </a:p>
        </p:txBody>
      </p:sp>
      <p:cxnSp>
        <p:nvCxnSpPr>
          <p:cNvPr id="2851" name="Google Shape;2851;p171"/>
          <p:cNvCxnSpPr/>
          <p:nvPr/>
        </p:nvCxnSpPr>
        <p:spPr>
          <a:xfrm rot="10800000" flipH="1">
            <a:off x="6069888" y="2930925"/>
            <a:ext cx="300" cy="318000"/>
          </a:xfrm>
          <a:prstGeom prst="straightConnector1">
            <a:avLst/>
          </a:prstGeom>
          <a:noFill/>
          <a:ln w="9525" cap="flat" cmpd="sng">
            <a:solidFill>
              <a:srgbClr val="FF0000"/>
            </a:solidFill>
            <a:prstDash val="solid"/>
            <a:round/>
            <a:headEnd type="none" w="med" len="med"/>
            <a:tailEnd type="triangle" w="med" len="med"/>
          </a:ln>
        </p:spPr>
      </p:cxnSp>
      <p:cxnSp>
        <p:nvCxnSpPr>
          <p:cNvPr id="2852" name="Google Shape;2852;p171"/>
          <p:cNvCxnSpPr/>
          <p:nvPr/>
        </p:nvCxnSpPr>
        <p:spPr>
          <a:xfrm>
            <a:off x="6414863" y="3580675"/>
            <a:ext cx="632400" cy="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856"/>
        <p:cNvGrpSpPr/>
        <p:nvPr/>
      </p:nvGrpSpPr>
      <p:grpSpPr>
        <a:xfrm>
          <a:off x="0" y="0"/>
          <a:ext cx="0" cy="0"/>
          <a:chOff x="0" y="0"/>
          <a:chExt cx="0" cy="0"/>
        </a:xfrm>
      </p:grpSpPr>
      <p:sp>
        <p:nvSpPr>
          <p:cNvPr id="2857" name="Google Shape;2857;p172"/>
          <p:cNvSpPr txBox="1">
            <a:spLocks noGrp="1"/>
          </p:cNvSpPr>
          <p:nvPr>
            <p:ph type="body" idx="1"/>
          </p:nvPr>
        </p:nvSpPr>
        <p:spPr>
          <a:xfrm>
            <a:off x="392113" y="898922"/>
            <a:ext cx="8356500" cy="3670800"/>
          </a:xfrm>
          <a:prstGeom prst="rect">
            <a:avLst/>
          </a:prstGeom>
          <a:noFill/>
          <a:ln>
            <a:noFill/>
          </a:ln>
        </p:spPr>
        <p:txBody>
          <a:bodyPr spcFirstLastPara="1" wrap="square" lIns="0" tIns="0" rIns="0" bIns="0" anchor="t" anchorCtr="0">
            <a:noAutofit/>
          </a:bodyPr>
          <a:lstStyle/>
          <a:p>
            <a:pPr marL="914400" lvl="0" indent="-342900" algn="l" rtl="0">
              <a:spcBef>
                <a:spcPts val="0"/>
              </a:spcBef>
              <a:spcAft>
                <a:spcPts val="0"/>
              </a:spcAft>
              <a:buSzPts val="1800"/>
              <a:buChar char="•"/>
            </a:pPr>
            <a:r>
              <a:rPr lang="en"/>
              <a:t>Cascade:</a:t>
            </a:r>
            <a:endParaRPr/>
          </a:p>
          <a:p>
            <a:pPr marL="914400" lvl="0" indent="-342900" algn="l" rtl="0">
              <a:spcBef>
                <a:spcPts val="0"/>
              </a:spcBef>
              <a:spcAft>
                <a:spcPts val="0"/>
              </a:spcAft>
              <a:buSzPts val="1800"/>
              <a:buChar char="•"/>
            </a:pPr>
            <a:r>
              <a:rPr lang="en"/>
              <a:t>Triangle:</a:t>
            </a:r>
            <a:endParaRPr/>
          </a:p>
          <a:p>
            <a:pPr marL="914400" lvl="0" indent="-342900" algn="l" rtl="0">
              <a:spcBef>
                <a:spcPts val="0"/>
              </a:spcBef>
              <a:spcAft>
                <a:spcPts val="0"/>
              </a:spcAft>
              <a:buSzPts val="1800"/>
              <a:buChar char="•"/>
            </a:pPr>
            <a:r>
              <a:rPr lang="en"/>
              <a:t>Shared context vector</a:t>
            </a:r>
            <a:endParaRPr/>
          </a:p>
          <a:p>
            <a:pPr marL="1371600" lvl="1" indent="-342900" algn="l" rtl="0">
              <a:spcBef>
                <a:spcPts val="0"/>
              </a:spcBef>
              <a:spcAft>
                <a:spcPts val="0"/>
              </a:spcAft>
              <a:buSzPts val="1800"/>
              <a:buChar char="-"/>
            </a:pPr>
            <a:r>
              <a:rPr lang="en"/>
              <a:t>Target language decoder attents</a:t>
            </a:r>
            <a:br>
              <a:rPr lang="en"/>
            </a:br>
            <a:r>
              <a:rPr lang="en"/>
              <a:t>to source audio encoder and </a:t>
            </a:r>
            <a:br>
              <a:rPr lang="en"/>
            </a:br>
            <a:r>
              <a:rPr lang="en"/>
              <a:t>ASR context vectors</a:t>
            </a:r>
            <a:endParaRPr/>
          </a:p>
          <a:p>
            <a:pPr marL="1371600" lvl="1" indent="-342900" algn="l" rtl="0">
              <a:spcBef>
                <a:spcPts val="0"/>
              </a:spcBef>
              <a:spcAft>
                <a:spcPts val="0"/>
              </a:spcAft>
              <a:buSzPts val="1800"/>
              <a:buChar char="-"/>
            </a:pPr>
            <a:r>
              <a:rPr lang="en"/>
              <a:t>No direct influence of hard decisions</a:t>
            </a:r>
            <a:br>
              <a:rPr lang="en"/>
            </a:br>
            <a:r>
              <a:rPr lang="en"/>
              <a:t>of source text decoder</a:t>
            </a:r>
            <a:endParaRPr/>
          </a:p>
          <a:p>
            <a:pPr marL="1371600" lvl="1" indent="-342900" algn="l" rtl="0">
              <a:spcBef>
                <a:spcPts val="0"/>
              </a:spcBef>
              <a:spcAft>
                <a:spcPts val="0"/>
              </a:spcAft>
              <a:buSzPts val="1800"/>
              <a:buChar char="-"/>
            </a:pPr>
            <a:r>
              <a:rPr lang="en"/>
              <a:t>(Sperber et al, 2019)</a:t>
            </a:r>
            <a:endParaRPr/>
          </a:p>
          <a:p>
            <a:pPr marL="1371600" lvl="0" indent="0" algn="l" rtl="0">
              <a:spcBef>
                <a:spcPts val="0"/>
              </a:spcBef>
              <a:spcAft>
                <a:spcPts val="0"/>
              </a:spcAft>
              <a:buNone/>
            </a:pPr>
            <a:endParaRPr/>
          </a:p>
          <a:p>
            <a:pPr marL="717550" lvl="1" indent="-231775" algn="l" rtl="0">
              <a:lnSpc>
                <a:spcPct val="100000"/>
              </a:lnSpc>
              <a:spcBef>
                <a:spcPts val="0"/>
              </a:spcBef>
              <a:spcAft>
                <a:spcPts val="0"/>
              </a:spcAft>
              <a:buClr>
                <a:schemeClr val="dk1"/>
              </a:buClr>
              <a:buSzPts val="20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342900" algn="l" rtl="0">
              <a:lnSpc>
                <a:spcPct val="100000"/>
              </a:lnSpc>
              <a:spcBef>
                <a:spcPts val="0"/>
              </a:spcBef>
              <a:spcAft>
                <a:spcPts val="0"/>
              </a:spcAft>
              <a:buClr>
                <a:schemeClr val="dk1"/>
              </a:buClr>
              <a:buSzPts val="2400"/>
              <a:buFont typeface="Calibri"/>
              <a:buNone/>
            </a:pPr>
            <a:endParaRPr/>
          </a:p>
        </p:txBody>
      </p:sp>
      <p:sp>
        <p:nvSpPr>
          <p:cNvPr id="2858" name="Google Shape;2858;p172"/>
          <p:cNvSpPr txBox="1">
            <a:spLocks noGrp="1"/>
          </p:cNvSpPr>
          <p:nvPr>
            <p:ph type="title"/>
          </p:nvPr>
        </p:nvSpPr>
        <p:spPr>
          <a:xfrm>
            <a:off x="323528" y="0"/>
            <a:ext cx="6336000" cy="735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3600"/>
              <a:buFont typeface="Calibri"/>
              <a:buNone/>
            </a:pPr>
            <a:r>
              <a:rPr lang="en"/>
              <a:t>2-stage models</a:t>
            </a:r>
            <a:endParaRPr/>
          </a:p>
        </p:txBody>
      </p:sp>
      <p:sp>
        <p:nvSpPr>
          <p:cNvPr id="2859" name="Google Shape;2859;p17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141</a:t>
            </a:fld>
            <a:endParaRPr/>
          </a:p>
        </p:txBody>
      </p:sp>
      <p:sp>
        <p:nvSpPr>
          <p:cNvPr id="2860" name="Google Shape;2860;p172"/>
          <p:cNvSpPr/>
          <p:nvPr/>
        </p:nvSpPr>
        <p:spPr>
          <a:xfrm>
            <a:off x="4618725" y="2961325"/>
            <a:ext cx="4188600" cy="12387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172"/>
          <p:cNvSpPr/>
          <p:nvPr/>
        </p:nvSpPr>
        <p:spPr>
          <a:xfrm>
            <a:off x="4618725" y="1982425"/>
            <a:ext cx="1866300" cy="22392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72"/>
          <p:cNvSpPr/>
          <p:nvPr/>
        </p:nvSpPr>
        <p:spPr>
          <a:xfrm>
            <a:off x="6302250" y="2979500"/>
            <a:ext cx="420300" cy="1194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72"/>
          <p:cNvSpPr/>
          <p:nvPr/>
        </p:nvSpPr>
        <p:spPr>
          <a:xfrm>
            <a:off x="4651850" y="2831750"/>
            <a:ext cx="1810500" cy="393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172"/>
          <p:cNvSpPr/>
          <p:nvPr/>
        </p:nvSpPr>
        <p:spPr>
          <a:xfrm>
            <a:off x="4923300" y="1876825"/>
            <a:ext cx="1640400" cy="2344800"/>
          </a:xfrm>
          <a:prstGeom prst="roundRect">
            <a:avLst>
              <a:gd name="adj" fmla="val 16667"/>
            </a:avLst>
          </a:prstGeom>
          <a:noFill/>
          <a:ln w="38100" cap="flat" cmpd="sng">
            <a:solidFill>
              <a:srgbClr val="9FC5E8"/>
            </a:solidFill>
            <a:prstDash val="solid"/>
            <a:round/>
            <a:headEnd type="none" w="sm" len="sm"/>
            <a:tailEnd type="none" w="sm" len="sm"/>
          </a:ln>
          <a:effectLst>
            <a:outerShdw blurRad="57150" dist="19050" dir="5400000" algn="bl" rotWithShape="0">
              <a:srgbClr val="000000">
                <a:alpha val="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65" name="Google Shape;2865;p172"/>
          <p:cNvPicPr preferRelativeResize="0"/>
          <p:nvPr/>
        </p:nvPicPr>
        <p:blipFill>
          <a:blip r:embed="rId3">
            <a:alphaModFix amt="34000"/>
          </a:blip>
          <a:stretch>
            <a:fillRect/>
          </a:stretch>
        </p:blipFill>
        <p:spPr>
          <a:xfrm>
            <a:off x="5184735" y="3286448"/>
            <a:ext cx="1117526" cy="588444"/>
          </a:xfrm>
          <a:prstGeom prst="rect">
            <a:avLst/>
          </a:prstGeom>
          <a:noFill/>
          <a:ln>
            <a:noFill/>
          </a:ln>
        </p:spPr>
      </p:pic>
      <p:pic>
        <p:nvPicPr>
          <p:cNvPr id="2866" name="Google Shape;2866;p172"/>
          <p:cNvPicPr preferRelativeResize="0"/>
          <p:nvPr/>
        </p:nvPicPr>
        <p:blipFill>
          <a:blip r:embed="rId4">
            <a:alphaModFix amt="29000"/>
          </a:blip>
          <a:stretch>
            <a:fillRect/>
          </a:stretch>
        </p:blipFill>
        <p:spPr>
          <a:xfrm>
            <a:off x="7160725" y="3288063"/>
            <a:ext cx="1115568" cy="585216"/>
          </a:xfrm>
          <a:prstGeom prst="rect">
            <a:avLst/>
          </a:prstGeom>
          <a:noFill/>
          <a:ln>
            <a:noFill/>
          </a:ln>
        </p:spPr>
      </p:pic>
      <p:sp>
        <p:nvSpPr>
          <p:cNvPr id="2867" name="Google Shape;2867;p172"/>
          <p:cNvSpPr txBox="1"/>
          <p:nvPr/>
        </p:nvSpPr>
        <p:spPr>
          <a:xfrm>
            <a:off x="5072238" y="3380575"/>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Audio Encoder</a:t>
            </a:r>
            <a:endParaRPr>
              <a:latin typeface="Source Sans Pro"/>
              <a:ea typeface="Source Sans Pro"/>
              <a:cs typeface="Source Sans Pro"/>
              <a:sym typeface="Source Sans Pro"/>
            </a:endParaRPr>
          </a:p>
        </p:txBody>
      </p:sp>
      <p:pic>
        <p:nvPicPr>
          <p:cNvPr id="2868" name="Google Shape;2868;p172"/>
          <p:cNvPicPr preferRelativeResize="0"/>
          <p:nvPr/>
        </p:nvPicPr>
        <p:blipFill>
          <a:blip r:embed="rId3">
            <a:alphaModFix amt="34000"/>
          </a:blip>
          <a:stretch>
            <a:fillRect/>
          </a:stretch>
        </p:blipFill>
        <p:spPr>
          <a:xfrm>
            <a:off x="5184735" y="2277523"/>
            <a:ext cx="1117526" cy="588444"/>
          </a:xfrm>
          <a:prstGeom prst="rect">
            <a:avLst/>
          </a:prstGeom>
          <a:noFill/>
          <a:ln>
            <a:noFill/>
          </a:ln>
        </p:spPr>
      </p:pic>
      <p:sp>
        <p:nvSpPr>
          <p:cNvPr id="2869" name="Google Shape;2869;p172"/>
          <p:cNvSpPr txBox="1"/>
          <p:nvPr/>
        </p:nvSpPr>
        <p:spPr>
          <a:xfrm>
            <a:off x="5072238" y="2371650"/>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B7B7B7"/>
                </a:solidFill>
                <a:latin typeface="Source Sans Pro"/>
                <a:ea typeface="Source Sans Pro"/>
                <a:cs typeface="Source Sans Pro"/>
                <a:sym typeface="Source Sans Pro"/>
              </a:rPr>
              <a:t>Text Decoder</a:t>
            </a:r>
            <a:endParaRPr>
              <a:solidFill>
                <a:srgbClr val="B7B7B7"/>
              </a:solidFill>
              <a:latin typeface="Source Sans Pro"/>
              <a:ea typeface="Source Sans Pro"/>
              <a:cs typeface="Source Sans Pro"/>
              <a:sym typeface="Source Sans Pro"/>
            </a:endParaRPr>
          </a:p>
        </p:txBody>
      </p:sp>
      <p:sp>
        <p:nvSpPr>
          <p:cNvPr id="2870" name="Google Shape;2870;p172"/>
          <p:cNvSpPr txBox="1"/>
          <p:nvPr/>
        </p:nvSpPr>
        <p:spPr>
          <a:xfrm>
            <a:off x="7047263" y="3380575"/>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Text Decoder</a:t>
            </a:r>
            <a:endParaRPr>
              <a:latin typeface="Source Sans Pro"/>
              <a:ea typeface="Source Sans Pro"/>
              <a:cs typeface="Source Sans Pro"/>
              <a:sym typeface="Source Sans Pro"/>
            </a:endParaRPr>
          </a:p>
        </p:txBody>
      </p:sp>
      <p:sp>
        <p:nvSpPr>
          <p:cNvPr id="2871" name="Google Shape;2871;p172"/>
          <p:cNvSpPr txBox="1"/>
          <p:nvPr/>
        </p:nvSpPr>
        <p:spPr>
          <a:xfrm>
            <a:off x="5353500" y="1413525"/>
            <a:ext cx="78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B7B7B7"/>
                </a:solidFill>
                <a:latin typeface="Source Sans Pro"/>
                <a:ea typeface="Source Sans Pro"/>
                <a:cs typeface="Source Sans Pro"/>
                <a:sym typeface="Source Sans Pro"/>
              </a:rPr>
              <a:t>ASR</a:t>
            </a:r>
            <a:endParaRPr>
              <a:solidFill>
                <a:srgbClr val="B7B7B7"/>
              </a:solidFill>
              <a:latin typeface="Source Sans Pro"/>
              <a:ea typeface="Source Sans Pro"/>
              <a:cs typeface="Source Sans Pro"/>
              <a:sym typeface="Source Sans Pro"/>
            </a:endParaRPr>
          </a:p>
        </p:txBody>
      </p:sp>
      <p:cxnSp>
        <p:nvCxnSpPr>
          <p:cNvPr id="2872" name="Google Shape;2872;p172"/>
          <p:cNvCxnSpPr>
            <a:endCxn id="2868" idx="2"/>
          </p:cNvCxnSpPr>
          <p:nvPr/>
        </p:nvCxnSpPr>
        <p:spPr>
          <a:xfrm rot="10800000">
            <a:off x="5743498" y="2865967"/>
            <a:ext cx="0" cy="420600"/>
          </a:xfrm>
          <a:prstGeom prst="straightConnector1">
            <a:avLst/>
          </a:prstGeom>
          <a:noFill/>
          <a:ln w="9525" cap="flat" cmpd="sng">
            <a:solidFill>
              <a:srgbClr val="0000FF"/>
            </a:solidFill>
            <a:prstDash val="solid"/>
            <a:round/>
            <a:headEnd type="none" w="med" len="med"/>
            <a:tailEnd type="triangle" w="med" len="med"/>
          </a:ln>
        </p:spPr>
      </p:cxnSp>
      <p:cxnSp>
        <p:nvCxnSpPr>
          <p:cNvPr id="2873" name="Google Shape;2873;p172"/>
          <p:cNvCxnSpPr>
            <a:endCxn id="2870" idx="1"/>
          </p:cNvCxnSpPr>
          <p:nvPr/>
        </p:nvCxnSpPr>
        <p:spPr>
          <a:xfrm>
            <a:off x="6173963" y="3096475"/>
            <a:ext cx="873300" cy="484200"/>
          </a:xfrm>
          <a:prstGeom prst="straightConnector1">
            <a:avLst/>
          </a:prstGeom>
          <a:noFill/>
          <a:ln w="9525" cap="flat" cmpd="sng">
            <a:solidFill>
              <a:srgbClr val="FF0000"/>
            </a:solidFill>
            <a:prstDash val="solid"/>
            <a:round/>
            <a:headEnd type="none" w="med" len="med"/>
            <a:tailEnd type="triangle" w="med" len="med"/>
          </a:ln>
        </p:spPr>
      </p:cxnSp>
      <p:sp>
        <p:nvSpPr>
          <p:cNvPr id="2874" name="Google Shape;2874;p172"/>
          <p:cNvSpPr txBox="1"/>
          <p:nvPr/>
        </p:nvSpPr>
        <p:spPr>
          <a:xfrm>
            <a:off x="3705950" y="3380575"/>
            <a:ext cx="272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ST</a:t>
            </a:r>
            <a:endParaRPr>
              <a:latin typeface="Source Sans Pro"/>
              <a:ea typeface="Source Sans Pro"/>
              <a:cs typeface="Source Sans Pro"/>
              <a:sym typeface="Source Sans Pro"/>
            </a:endParaRPr>
          </a:p>
        </p:txBody>
      </p:sp>
      <p:cxnSp>
        <p:nvCxnSpPr>
          <p:cNvPr id="2875" name="Google Shape;2875;p172"/>
          <p:cNvCxnSpPr/>
          <p:nvPr/>
        </p:nvCxnSpPr>
        <p:spPr>
          <a:xfrm rot="10800000" flipH="1">
            <a:off x="6069888" y="2930925"/>
            <a:ext cx="300" cy="318000"/>
          </a:xfrm>
          <a:prstGeom prst="straightConnector1">
            <a:avLst/>
          </a:prstGeom>
          <a:noFill/>
          <a:ln w="9525" cap="flat" cmpd="sng">
            <a:solidFill>
              <a:srgbClr val="FF0000"/>
            </a:solidFill>
            <a:prstDash val="solid"/>
            <a:round/>
            <a:headEnd type="none" w="med" len="med"/>
            <a:tailEnd type="triangle" w="med" len="med"/>
          </a:ln>
        </p:spPr>
      </p:cxnSp>
      <p:cxnSp>
        <p:nvCxnSpPr>
          <p:cNvPr id="2876" name="Google Shape;2876;p172"/>
          <p:cNvCxnSpPr/>
          <p:nvPr/>
        </p:nvCxnSpPr>
        <p:spPr>
          <a:xfrm>
            <a:off x="6414863" y="3580675"/>
            <a:ext cx="632400" cy="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880"/>
        <p:cNvGrpSpPr/>
        <p:nvPr/>
      </p:nvGrpSpPr>
      <p:grpSpPr>
        <a:xfrm>
          <a:off x="0" y="0"/>
          <a:ext cx="0" cy="0"/>
          <a:chOff x="0" y="0"/>
          <a:chExt cx="0" cy="0"/>
        </a:xfrm>
      </p:grpSpPr>
      <p:sp>
        <p:nvSpPr>
          <p:cNvPr id="2881" name="Google Shape;2881;p173"/>
          <p:cNvSpPr txBox="1">
            <a:spLocks noGrp="1"/>
          </p:cNvSpPr>
          <p:nvPr>
            <p:ph type="body" idx="1"/>
          </p:nvPr>
        </p:nvSpPr>
        <p:spPr>
          <a:xfrm>
            <a:off x="392113" y="898922"/>
            <a:ext cx="8356500" cy="3670800"/>
          </a:xfrm>
          <a:prstGeom prst="rect">
            <a:avLst/>
          </a:prstGeom>
          <a:noFill/>
          <a:ln>
            <a:noFill/>
          </a:ln>
        </p:spPr>
        <p:txBody>
          <a:bodyPr spcFirstLastPara="1" wrap="square" lIns="0" tIns="0" rIns="0" bIns="0" anchor="t" anchorCtr="0">
            <a:noAutofit/>
          </a:bodyPr>
          <a:lstStyle/>
          <a:p>
            <a:pPr marL="914400" lvl="0" indent="-342900" algn="l" rtl="0">
              <a:spcBef>
                <a:spcPts val="0"/>
              </a:spcBef>
              <a:spcAft>
                <a:spcPts val="0"/>
              </a:spcAft>
              <a:buSzPts val="1800"/>
              <a:buChar char="•"/>
            </a:pPr>
            <a:r>
              <a:rPr lang="en"/>
              <a:t>Cascade:</a:t>
            </a:r>
            <a:endParaRPr/>
          </a:p>
          <a:p>
            <a:pPr marL="914400" lvl="0" indent="-342900" algn="l" rtl="0">
              <a:spcBef>
                <a:spcPts val="0"/>
              </a:spcBef>
              <a:spcAft>
                <a:spcPts val="0"/>
              </a:spcAft>
              <a:buSzPts val="1800"/>
              <a:buChar char="•"/>
            </a:pPr>
            <a:r>
              <a:rPr lang="en"/>
              <a:t>Triangle:</a:t>
            </a:r>
            <a:endParaRPr/>
          </a:p>
          <a:p>
            <a:pPr marL="914400" lvl="0" indent="-342900" algn="l" rtl="0">
              <a:spcBef>
                <a:spcPts val="0"/>
              </a:spcBef>
              <a:spcAft>
                <a:spcPts val="0"/>
              </a:spcAft>
              <a:buSzPts val="1800"/>
              <a:buChar char="•"/>
            </a:pPr>
            <a:r>
              <a:rPr lang="en"/>
              <a:t>Shared context vector</a:t>
            </a:r>
            <a:endParaRPr/>
          </a:p>
          <a:p>
            <a:pPr marL="914400" lvl="0" indent="-342900" algn="l" rtl="0">
              <a:spcBef>
                <a:spcPts val="0"/>
              </a:spcBef>
              <a:spcAft>
                <a:spcPts val="0"/>
              </a:spcAft>
              <a:buSzPts val="1800"/>
              <a:buChar char="•"/>
            </a:pPr>
            <a:r>
              <a:rPr lang="en"/>
              <a:t>Dual Decoder</a:t>
            </a:r>
            <a:endParaRPr/>
          </a:p>
          <a:p>
            <a:pPr marL="1371600" lvl="1" indent="-342900" algn="l" rtl="0">
              <a:spcBef>
                <a:spcPts val="0"/>
              </a:spcBef>
              <a:spcAft>
                <a:spcPts val="0"/>
              </a:spcAft>
              <a:buSzPts val="1800"/>
              <a:buChar char="-"/>
            </a:pPr>
            <a:r>
              <a:rPr lang="en"/>
              <a:t>Source and target language decoder</a:t>
            </a:r>
            <a:br>
              <a:rPr lang="en"/>
            </a:br>
            <a:r>
              <a:rPr lang="en"/>
              <a:t>run in parallel</a:t>
            </a:r>
            <a:endParaRPr/>
          </a:p>
          <a:p>
            <a:pPr marL="1371600" lvl="1" indent="-342900" algn="l" rtl="0">
              <a:spcBef>
                <a:spcPts val="0"/>
              </a:spcBef>
              <a:spcAft>
                <a:spcPts val="0"/>
              </a:spcAft>
              <a:buSzPts val="1800"/>
              <a:buChar char="-"/>
            </a:pPr>
            <a:r>
              <a:rPr lang="en"/>
              <a:t>Attend to each other</a:t>
            </a:r>
            <a:endParaRPr/>
          </a:p>
          <a:p>
            <a:pPr marL="1371600" lvl="1" indent="-342900" algn="l" rtl="0">
              <a:spcBef>
                <a:spcPts val="0"/>
              </a:spcBef>
              <a:spcAft>
                <a:spcPts val="0"/>
              </a:spcAft>
              <a:buSzPts val="1800"/>
              <a:buChar char="-"/>
            </a:pPr>
            <a:r>
              <a:rPr lang="en"/>
              <a:t>(Le et al, 2020)</a:t>
            </a:r>
            <a:endParaRPr/>
          </a:p>
          <a:p>
            <a:pPr marL="1371600" lvl="0" indent="0" algn="l" rtl="0">
              <a:spcBef>
                <a:spcPts val="0"/>
              </a:spcBef>
              <a:spcAft>
                <a:spcPts val="0"/>
              </a:spcAft>
              <a:buNone/>
            </a:pPr>
            <a:endParaRPr/>
          </a:p>
          <a:p>
            <a:pPr marL="717550" lvl="1" indent="-231775" algn="l" rtl="0">
              <a:lnSpc>
                <a:spcPct val="100000"/>
              </a:lnSpc>
              <a:spcBef>
                <a:spcPts val="0"/>
              </a:spcBef>
              <a:spcAft>
                <a:spcPts val="0"/>
              </a:spcAft>
              <a:buClr>
                <a:schemeClr val="dk1"/>
              </a:buClr>
              <a:buSzPts val="20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342900" algn="l" rtl="0">
              <a:lnSpc>
                <a:spcPct val="100000"/>
              </a:lnSpc>
              <a:spcBef>
                <a:spcPts val="0"/>
              </a:spcBef>
              <a:spcAft>
                <a:spcPts val="0"/>
              </a:spcAft>
              <a:buClr>
                <a:schemeClr val="dk1"/>
              </a:buClr>
              <a:buSzPts val="2400"/>
              <a:buFont typeface="Calibri"/>
              <a:buNone/>
            </a:pPr>
            <a:endParaRPr/>
          </a:p>
        </p:txBody>
      </p:sp>
      <p:sp>
        <p:nvSpPr>
          <p:cNvPr id="2882" name="Google Shape;2882;p173"/>
          <p:cNvSpPr txBox="1">
            <a:spLocks noGrp="1"/>
          </p:cNvSpPr>
          <p:nvPr>
            <p:ph type="title"/>
          </p:nvPr>
        </p:nvSpPr>
        <p:spPr>
          <a:xfrm>
            <a:off x="323528" y="0"/>
            <a:ext cx="6336000" cy="735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3600"/>
              <a:buFont typeface="Calibri"/>
              <a:buNone/>
            </a:pPr>
            <a:r>
              <a:rPr lang="en"/>
              <a:t>2-stage models</a:t>
            </a:r>
            <a:endParaRPr/>
          </a:p>
        </p:txBody>
      </p:sp>
      <p:sp>
        <p:nvSpPr>
          <p:cNvPr id="2883" name="Google Shape;2883;p17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142</a:t>
            </a:fld>
            <a:endParaRPr/>
          </a:p>
        </p:txBody>
      </p:sp>
      <p:sp>
        <p:nvSpPr>
          <p:cNvPr id="2884" name="Google Shape;2884;p173"/>
          <p:cNvSpPr/>
          <p:nvPr/>
        </p:nvSpPr>
        <p:spPr>
          <a:xfrm>
            <a:off x="4618725" y="2961325"/>
            <a:ext cx="4188600" cy="12387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173"/>
          <p:cNvSpPr/>
          <p:nvPr/>
        </p:nvSpPr>
        <p:spPr>
          <a:xfrm>
            <a:off x="4618725" y="1982425"/>
            <a:ext cx="1866300" cy="22392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173"/>
          <p:cNvSpPr/>
          <p:nvPr/>
        </p:nvSpPr>
        <p:spPr>
          <a:xfrm>
            <a:off x="6302250" y="2979500"/>
            <a:ext cx="420300" cy="1194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173"/>
          <p:cNvSpPr/>
          <p:nvPr/>
        </p:nvSpPr>
        <p:spPr>
          <a:xfrm>
            <a:off x="4651850" y="2831750"/>
            <a:ext cx="1810500" cy="393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173"/>
          <p:cNvSpPr/>
          <p:nvPr/>
        </p:nvSpPr>
        <p:spPr>
          <a:xfrm>
            <a:off x="4923300" y="1876825"/>
            <a:ext cx="1640400" cy="2344800"/>
          </a:xfrm>
          <a:prstGeom prst="roundRect">
            <a:avLst>
              <a:gd name="adj" fmla="val 16667"/>
            </a:avLst>
          </a:prstGeom>
          <a:noFill/>
          <a:ln w="38100" cap="flat" cmpd="sng">
            <a:solidFill>
              <a:srgbClr val="9FC5E8"/>
            </a:solidFill>
            <a:prstDash val="solid"/>
            <a:round/>
            <a:headEnd type="none" w="sm" len="sm"/>
            <a:tailEnd type="none" w="sm" len="sm"/>
          </a:ln>
          <a:effectLst>
            <a:outerShdw blurRad="57150" dist="19050" dir="5400000" algn="bl" rotWithShape="0">
              <a:srgbClr val="000000">
                <a:alpha val="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89" name="Google Shape;2889;p173"/>
          <p:cNvPicPr preferRelativeResize="0"/>
          <p:nvPr/>
        </p:nvPicPr>
        <p:blipFill>
          <a:blip r:embed="rId3">
            <a:alphaModFix amt="34000"/>
          </a:blip>
          <a:stretch>
            <a:fillRect/>
          </a:stretch>
        </p:blipFill>
        <p:spPr>
          <a:xfrm>
            <a:off x="5184735" y="3286448"/>
            <a:ext cx="1117526" cy="588444"/>
          </a:xfrm>
          <a:prstGeom prst="rect">
            <a:avLst/>
          </a:prstGeom>
          <a:noFill/>
          <a:ln>
            <a:noFill/>
          </a:ln>
        </p:spPr>
      </p:pic>
      <p:pic>
        <p:nvPicPr>
          <p:cNvPr id="2890" name="Google Shape;2890;p173"/>
          <p:cNvPicPr preferRelativeResize="0"/>
          <p:nvPr/>
        </p:nvPicPr>
        <p:blipFill>
          <a:blip r:embed="rId4">
            <a:alphaModFix amt="29000"/>
          </a:blip>
          <a:stretch>
            <a:fillRect/>
          </a:stretch>
        </p:blipFill>
        <p:spPr>
          <a:xfrm>
            <a:off x="7160725" y="3288063"/>
            <a:ext cx="1115568" cy="585216"/>
          </a:xfrm>
          <a:prstGeom prst="rect">
            <a:avLst/>
          </a:prstGeom>
          <a:noFill/>
          <a:ln>
            <a:noFill/>
          </a:ln>
        </p:spPr>
      </p:pic>
      <p:sp>
        <p:nvSpPr>
          <p:cNvPr id="2891" name="Google Shape;2891;p173"/>
          <p:cNvSpPr txBox="1"/>
          <p:nvPr/>
        </p:nvSpPr>
        <p:spPr>
          <a:xfrm>
            <a:off x="5072238" y="3380575"/>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Audio Encoder</a:t>
            </a:r>
            <a:endParaRPr>
              <a:latin typeface="Source Sans Pro"/>
              <a:ea typeface="Source Sans Pro"/>
              <a:cs typeface="Source Sans Pro"/>
              <a:sym typeface="Source Sans Pro"/>
            </a:endParaRPr>
          </a:p>
        </p:txBody>
      </p:sp>
      <p:pic>
        <p:nvPicPr>
          <p:cNvPr id="2892" name="Google Shape;2892;p173"/>
          <p:cNvPicPr preferRelativeResize="0"/>
          <p:nvPr/>
        </p:nvPicPr>
        <p:blipFill>
          <a:blip r:embed="rId3">
            <a:alphaModFix amt="34000"/>
          </a:blip>
          <a:stretch>
            <a:fillRect/>
          </a:stretch>
        </p:blipFill>
        <p:spPr>
          <a:xfrm>
            <a:off x="5184735" y="2277523"/>
            <a:ext cx="1117526" cy="588444"/>
          </a:xfrm>
          <a:prstGeom prst="rect">
            <a:avLst/>
          </a:prstGeom>
          <a:noFill/>
          <a:ln>
            <a:noFill/>
          </a:ln>
        </p:spPr>
      </p:pic>
      <p:sp>
        <p:nvSpPr>
          <p:cNvPr id="2893" name="Google Shape;2893;p173"/>
          <p:cNvSpPr txBox="1"/>
          <p:nvPr/>
        </p:nvSpPr>
        <p:spPr>
          <a:xfrm>
            <a:off x="5072238" y="2371650"/>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B7B7B7"/>
                </a:solidFill>
                <a:latin typeface="Source Sans Pro"/>
                <a:ea typeface="Source Sans Pro"/>
                <a:cs typeface="Source Sans Pro"/>
                <a:sym typeface="Source Sans Pro"/>
              </a:rPr>
              <a:t>Text Decoder</a:t>
            </a:r>
            <a:endParaRPr>
              <a:solidFill>
                <a:srgbClr val="B7B7B7"/>
              </a:solidFill>
              <a:latin typeface="Source Sans Pro"/>
              <a:ea typeface="Source Sans Pro"/>
              <a:cs typeface="Source Sans Pro"/>
              <a:sym typeface="Source Sans Pro"/>
            </a:endParaRPr>
          </a:p>
        </p:txBody>
      </p:sp>
      <p:sp>
        <p:nvSpPr>
          <p:cNvPr id="2894" name="Google Shape;2894;p173"/>
          <p:cNvSpPr txBox="1"/>
          <p:nvPr/>
        </p:nvSpPr>
        <p:spPr>
          <a:xfrm>
            <a:off x="7047263" y="3380575"/>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Text Decoder</a:t>
            </a:r>
            <a:endParaRPr>
              <a:latin typeface="Source Sans Pro"/>
              <a:ea typeface="Source Sans Pro"/>
              <a:cs typeface="Source Sans Pro"/>
              <a:sym typeface="Source Sans Pro"/>
            </a:endParaRPr>
          </a:p>
        </p:txBody>
      </p:sp>
      <p:sp>
        <p:nvSpPr>
          <p:cNvPr id="2895" name="Google Shape;2895;p173"/>
          <p:cNvSpPr txBox="1"/>
          <p:nvPr/>
        </p:nvSpPr>
        <p:spPr>
          <a:xfrm>
            <a:off x="5353500" y="1413525"/>
            <a:ext cx="78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B7B7B7"/>
                </a:solidFill>
                <a:latin typeface="Source Sans Pro"/>
                <a:ea typeface="Source Sans Pro"/>
                <a:cs typeface="Source Sans Pro"/>
                <a:sym typeface="Source Sans Pro"/>
              </a:rPr>
              <a:t>ASR</a:t>
            </a:r>
            <a:endParaRPr>
              <a:solidFill>
                <a:srgbClr val="B7B7B7"/>
              </a:solidFill>
              <a:latin typeface="Source Sans Pro"/>
              <a:ea typeface="Source Sans Pro"/>
              <a:cs typeface="Source Sans Pro"/>
              <a:sym typeface="Source Sans Pro"/>
            </a:endParaRPr>
          </a:p>
        </p:txBody>
      </p:sp>
      <p:cxnSp>
        <p:nvCxnSpPr>
          <p:cNvPr id="2896" name="Google Shape;2896;p173"/>
          <p:cNvCxnSpPr>
            <a:endCxn id="2892" idx="2"/>
          </p:cNvCxnSpPr>
          <p:nvPr/>
        </p:nvCxnSpPr>
        <p:spPr>
          <a:xfrm rot="10800000">
            <a:off x="5743498" y="2865967"/>
            <a:ext cx="0" cy="420600"/>
          </a:xfrm>
          <a:prstGeom prst="straightConnector1">
            <a:avLst/>
          </a:prstGeom>
          <a:noFill/>
          <a:ln w="9525" cap="flat" cmpd="sng">
            <a:solidFill>
              <a:srgbClr val="0000FF"/>
            </a:solidFill>
            <a:prstDash val="solid"/>
            <a:round/>
            <a:headEnd type="none" w="med" len="med"/>
            <a:tailEnd type="triangle" w="med" len="med"/>
          </a:ln>
        </p:spPr>
      </p:cxnSp>
      <p:cxnSp>
        <p:nvCxnSpPr>
          <p:cNvPr id="2897" name="Google Shape;2897;p173"/>
          <p:cNvCxnSpPr/>
          <p:nvPr/>
        </p:nvCxnSpPr>
        <p:spPr>
          <a:xfrm>
            <a:off x="6302238" y="2896375"/>
            <a:ext cx="779400" cy="379800"/>
          </a:xfrm>
          <a:prstGeom prst="straightConnector1">
            <a:avLst/>
          </a:prstGeom>
          <a:noFill/>
          <a:ln w="9525" cap="flat" cmpd="sng">
            <a:solidFill>
              <a:srgbClr val="FF0000"/>
            </a:solidFill>
            <a:prstDash val="solid"/>
            <a:round/>
            <a:headEnd type="triangle" w="med" len="med"/>
            <a:tailEnd type="triangle" w="med" len="med"/>
          </a:ln>
        </p:spPr>
      </p:cxnSp>
      <p:sp>
        <p:nvSpPr>
          <p:cNvPr id="2898" name="Google Shape;2898;p173"/>
          <p:cNvSpPr txBox="1"/>
          <p:nvPr/>
        </p:nvSpPr>
        <p:spPr>
          <a:xfrm>
            <a:off x="3705950" y="3380575"/>
            <a:ext cx="272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ST</a:t>
            </a:r>
            <a:endParaRPr>
              <a:latin typeface="Source Sans Pro"/>
              <a:ea typeface="Source Sans Pro"/>
              <a:cs typeface="Source Sans Pro"/>
              <a:sym typeface="Source Sans Pro"/>
            </a:endParaRPr>
          </a:p>
        </p:txBody>
      </p:sp>
      <p:cxnSp>
        <p:nvCxnSpPr>
          <p:cNvPr id="2899" name="Google Shape;2899;p173"/>
          <p:cNvCxnSpPr/>
          <p:nvPr/>
        </p:nvCxnSpPr>
        <p:spPr>
          <a:xfrm rot="10800000" flipH="1">
            <a:off x="6069888" y="2930925"/>
            <a:ext cx="300" cy="318000"/>
          </a:xfrm>
          <a:prstGeom prst="straightConnector1">
            <a:avLst/>
          </a:prstGeom>
          <a:noFill/>
          <a:ln w="9525" cap="flat" cmpd="sng">
            <a:solidFill>
              <a:srgbClr val="FF0000"/>
            </a:solidFill>
            <a:prstDash val="solid"/>
            <a:round/>
            <a:headEnd type="none" w="med" len="med"/>
            <a:tailEnd type="triangle" w="med" len="med"/>
          </a:ln>
        </p:spPr>
      </p:cxnSp>
      <p:cxnSp>
        <p:nvCxnSpPr>
          <p:cNvPr id="2900" name="Google Shape;2900;p173"/>
          <p:cNvCxnSpPr/>
          <p:nvPr/>
        </p:nvCxnSpPr>
        <p:spPr>
          <a:xfrm>
            <a:off x="6414863" y="3580675"/>
            <a:ext cx="632400" cy="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904"/>
        <p:cNvGrpSpPr/>
        <p:nvPr/>
      </p:nvGrpSpPr>
      <p:grpSpPr>
        <a:xfrm>
          <a:off x="0" y="0"/>
          <a:ext cx="0" cy="0"/>
          <a:chOff x="0" y="0"/>
          <a:chExt cx="0" cy="0"/>
        </a:xfrm>
      </p:grpSpPr>
      <p:sp>
        <p:nvSpPr>
          <p:cNvPr id="2905" name="Google Shape;2905;p174"/>
          <p:cNvSpPr txBox="1">
            <a:spLocks noGrp="1"/>
          </p:cNvSpPr>
          <p:nvPr>
            <p:ph type="body" idx="1"/>
          </p:nvPr>
        </p:nvSpPr>
        <p:spPr>
          <a:xfrm>
            <a:off x="392113" y="898922"/>
            <a:ext cx="8356500" cy="3670800"/>
          </a:xfrm>
          <a:prstGeom prst="rect">
            <a:avLst/>
          </a:prstGeom>
          <a:noFill/>
          <a:ln>
            <a:noFill/>
          </a:ln>
        </p:spPr>
        <p:txBody>
          <a:bodyPr spcFirstLastPara="1" wrap="square" lIns="0" tIns="0" rIns="0" bIns="0" anchor="t" anchorCtr="0">
            <a:noAutofit/>
          </a:bodyPr>
          <a:lstStyle/>
          <a:p>
            <a:pPr marL="914400" lvl="0" indent="-342900" algn="l" rtl="0">
              <a:spcBef>
                <a:spcPts val="0"/>
              </a:spcBef>
              <a:spcAft>
                <a:spcPts val="0"/>
              </a:spcAft>
              <a:buSzPts val="1800"/>
              <a:buChar char="•"/>
            </a:pPr>
            <a:r>
              <a:rPr lang="en"/>
              <a:t>Cascade:</a:t>
            </a:r>
            <a:endParaRPr/>
          </a:p>
          <a:p>
            <a:pPr marL="914400" lvl="0" indent="-342900" algn="l" rtl="0">
              <a:spcBef>
                <a:spcPts val="0"/>
              </a:spcBef>
              <a:spcAft>
                <a:spcPts val="0"/>
              </a:spcAft>
              <a:buSzPts val="1800"/>
              <a:buChar char="•"/>
            </a:pPr>
            <a:r>
              <a:rPr lang="en"/>
              <a:t>Triangle:</a:t>
            </a:r>
            <a:endParaRPr/>
          </a:p>
          <a:p>
            <a:pPr marL="914400" lvl="0" indent="-342900" algn="l" rtl="0">
              <a:spcBef>
                <a:spcPts val="0"/>
              </a:spcBef>
              <a:spcAft>
                <a:spcPts val="0"/>
              </a:spcAft>
              <a:buSzPts val="1800"/>
              <a:buChar char="•"/>
            </a:pPr>
            <a:r>
              <a:rPr lang="en"/>
              <a:t>Shared context vector</a:t>
            </a:r>
            <a:endParaRPr/>
          </a:p>
          <a:p>
            <a:pPr marL="914400" lvl="0" indent="-342900" algn="l" rtl="0">
              <a:spcBef>
                <a:spcPts val="0"/>
              </a:spcBef>
              <a:spcAft>
                <a:spcPts val="0"/>
              </a:spcAft>
              <a:buSzPts val="1800"/>
              <a:buChar char="•"/>
            </a:pPr>
            <a:r>
              <a:rPr lang="en"/>
              <a:t>Dual Decoder</a:t>
            </a:r>
            <a:endParaRPr/>
          </a:p>
          <a:p>
            <a:pPr marL="914400" lvl="0" indent="-342900" algn="l" rtl="0">
              <a:spcBef>
                <a:spcPts val="0"/>
              </a:spcBef>
              <a:spcAft>
                <a:spcPts val="0"/>
              </a:spcAft>
              <a:buSzPts val="1800"/>
              <a:buChar char="•"/>
            </a:pPr>
            <a:r>
              <a:rPr lang="en"/>
              <a:t>Concat</a:t>
            </a:r>
            <a:endParaRPr/>
          </a:p>
          <a:p>
            <a:pPr marL="1371600" lvl="1" indent="-342900" algn="l" rtl="0">
              <a:spcBef>
                <a:spcPts val="0"/>
              </a:spcBef>
              <a:spcAft>
                <a:spcPts val="0"/>
              </a:spcAft>
              <a:buSzPts val="1800"/>
              <a:buChar char="-"/>
            </a:pPr>
            <a:r>
              <a:rPr lang="en"/>
              <a:t>Single decoder generates source</a:t>
            </a:r>
            <a:br>
              <a:rPr lang="en"/>
            </a:br>
            <a:r>
              <a:rPr lang="en"/>
              <a:t>and target language</a:t>
            </a:r>
            <a:endParaRPr/>
          </a:p>
          <a:p>
            <a:pPr marL="1371600" lvl="1" indent="-342900" algn="l" rtl="0">
              <a:spcBef>
                <a:spcPts val="0"/>
              </a:spcBef>
              <a:spcAft>
                <a:spcPts val="0"/>
              </a:spcAft>
              <a:buSzPts val="1800"/>
              <a:buChar char="-"/>
            </a:pPr>
            <a:r>
              <a:rPr lang="en"/>
              <a:t>Output is concatenation</a:t>
            </a:r>
            <a:endParaRPr/>
          </a:p>
          <a:p>
            <a:pPr marL="1371600" lvl="1" indent="-342900" algn="l" rtl="0">
              <a:spcBef>
                <a:spcPts val="0"/>
              </a:spcBef>
              <a:spcAft>
                <a:spcPts val="0"/>
              </a:spcAft>
              <a:buSzPts val="1800"/>
              <a:buChar char="-"/>
            </a:pPr>
            <a:r>
              <a:rPr lang="en"/>
              <a:t>(Sperber et al, 2020)</a:t>
            </a:r>
            <a:endParaRPr/>
          </a:p>
          <a:p>
            <a:pPr marL="1371600" lvl="0" indent="0" algn="l" rtl="0">
              <a:spcBef>
                <a:spcPts val="0"/>
              </a:spcBef>
              <a:spcAft>
                <a:spcPts val="0"/>
              </a:spcAft>
              <a:buNone/>
            </a:pPr>
            <a:endParaRPr/>
          </a:p>
          <a:p>
            <a:pPr marL="717550" lvl="1" indent="-231775" algn="l" rtl="0">
              <a:lnSpc>
                <a:spcPct val="100000"/>
              </a:lnSpc>
              <a:spcBef>
                <a:spcPts val="0"/>
              </a:spcBef>
              <a:spcAft>
                <a:spcPts val="0"/>
              </a:spcAft>
              <a:buClr>
                <a:schemeClr val="dk1"/>
              </a:buClr>
              <a:buSzPts val="20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190500" algn="l" rtl="0">
              <a:lnSpc>
                <a:spcPct val="100000"/>
              </a:lnSpc>
              <a:spcBef>
                <a:spcPts val="0"/>
              </a:spcBef>
              <a:spcAft>
                <a:spcPts val="0"/>
              </a:spcAft>
              <a:buClr>
                <a:schemeClr val="dk1"/>
              </a:buClr>
              <a:buSzPts val="2400"/>
              <a:buNone/>
            </a:pPr>
            <a:endParaRPr/>
          </a:p>
          <a:p>
            <a:pPr marL="342900" lvl="0" indent="-342900" algn="l" rtl="0">
              <a:lnSpc>
                <a:spcPct val="100000"/>
              </a:lnSpc>
              <a:spcBef>
                <a:spcPts val="0"/>
              </a:spcBef>
              <a:spcAft>
                <a:spcPts val="0"/>
              </a:spcAft>
              <a:buClr>
                <a:schemeClr val="dk1"/>
              </a:buClr>
              <a:buSzPts val="2400"/>
              <a:buFont typeface="Calibri"/>
              <a:buNone/>
            </a:pPr>
            <a:endParaRPr/>
          </a:p>
        </p:txBody>
      </p:sp>
      <p:sp>
        <p:nvSpPr>
          <p:cNvPr id="2906" name="Google Shape;2906;p174"/>
          <p:cNvSpPr txBox="1">
            <a:spLocks noGrp="1"/>
          </p:cNvSpPr>
          <p:nvPr>
            <p:ph type="title"/>
          </p:nvPr>
        </p:nvSpPr>
        <p:spPr>
          <a:xfrm>
            <a:off x="323528" y="0"/>
            <a:ext cx="6336000" cy="735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3600"/>
              <a:buFont typeface="Calibri"/>
              <a:buNone/>
            </a:pPr>
            <a:r>
              <a:rPr lang="en"/>
              <a:t>2-stage models</a:t>
            </a:r>
            <a:endParaRPr/>
          </a:p>
        </p:txBody>
      </p:sp>
      <p:sp>
        <p:nvSpPr>
          <p:cNvPr id="2907" name="Google Shape;2907;p17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143</a:t>
            </a:fld>
            <a:endParaRPr/>
          </a:p>
        </p:txBody>
      </p:sp>
      <p:sp>
        <p:nvSpPr>
          <p:cNvPr id="2908" name="Google Shape;2908;p174"/>
          <p:cNvSpPr/>
          <p:nvPr/>
        </p:nvSpPr>
        <p:spPr>
          <a:xfrm>
            <a:off x="4618725" y="1982425"/>
            <a:ext cx="3039900" cy="22392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174"/>
          <p:cNvSpPr/>
          <p:nvPr/>
        </p:nvSpPr>
        <p:spPr>
          <a:xfrm>
            <a:off x="6302250" y="2979500"/>
            <a:ext cx="420300" cy="1194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74"/>
          <p:cNvSpPr/>
          <p:nvPr/>
        </p:nvSpPr>
        <p:spPr>
          <a:xfrm>
            <a:off x="4651850" y="2831750"/>
            <a:ext cx="1810500" cy="393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74"/>
          <p:cNvSpPr/>
          <p:nvPr/>
        </p:nvSpPr>
        <p:spPr>
          <a:xfrm>
            <a:off x="4923300" y="1876825"/>
            <a:ext cx="1640400" cy="2344800"/>
          </a:xfrm>
          <a:prstGeom prst="roundRect">
            <a:avLst>
              <a:gd name="adj" fmla="val 16667"/>
            </a:avLst>
          </a:prstGeom>
          <a:noFill/>
          <a:ln w="38100" cap="flat" cmpd="sng">
            <a:solidFill>
              <a:srgbClr val="9FC5E8"/>
            </a:solidFill>
            <a:prstDash val="solid"/>
            <a:round/>
            <a:headEnd type="none" w="sm" len="sm"/>
            <a:tailEnd type="none" w="sm" len="sm"/>
          </a:ln>
          <a:effectLst>
            <a:outerShdw blurRad="57150" dist="19050" dir="5400000" algn="bl" rotWithShape="0">
              <a:srgbClr val="000000">
                <a:alpha val="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12" name="Google Shape;2912;p174"/>
          <p:cNvPicPr preferRelativeResize="0"/>
          <p:nvPr/>
        </p:nvPicPr>
        <p:blipFill>
          <a:blip r:embed="rId3">
            <a:alphaModFix amt="34000"/>
          </a:blip>
          <a:stretch>
            <a:fillRect/>
          </a:stretch>
        </p:blipFill>
        <p:spPr>
          <a:xfrm>
            <a:off x="5184735" y="3286448"/>
            <a:ext cx="1117526" cy="588444"/>
          </a:xfrm>
          <a:prstGeom prst="rect">
            <a:avLst/>
          </a:prstGeom>
          <a:noFill/>
          <a:ln>
            <a:noFill/>
          </a:ln>
        </p:spPr>
      </p:pic>
      <p:pic>
        <p:nvPicPr>
          <p:cNvPr id="2913" name="Google Shape;2913;p174"/>
          <p:cNvPicPr preferRelativeResize="0"/>
          <p:nvPr/>
        </p:nvPicPr>
        <p:blipFill>
          <a:blip r:embed="rId4">
            <a:alphaModFix amt="29000"/>
          </a:blip>
          <a:stretch>
            <a:fillRect/>
          </a:stretch>
        </p:blipFill>
        <p:spPr>
          <a:xfrm>
            <a:off x="6302250" y="2279138"/>
            <a:ext cx="1115568" cy="585216"/>
          </a:xfrm>
          <a:prstGeom prst="rect">
            <a:avLst/>
          </a:prstGeom>
          <a:noFill/>
          <a:ln>
            <a:noFill/>
          </a:ln>
        </p:spPr>
      </p:pic>
      <p:sp>
        <p:nvSpPr>
          <p:cNvPr id="2914" name="Google Shape;2914;p174"/>
          <p:cNvSpPr txBox="1"/>
          <p:nvPr/>
        </p:nvSpPr>
        <p:spPr>
          <a:xfrm>
            <a:off x="5072238" y="3380575"/>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Audio Encoder</a:t>
            </a:r>
            <a:endParaRPr>
              <a:latin typeface="Source Sans Pro"/>
              <a:ea typeface="Source Sans Pro"/>
              <a:cs typeface="Source Sans Pro"/>
              <a:sym typeface="Source Sans Pro"/>
            </a:endParaRPr>
          </a:p>
        </p:txBody>
      </p:sp>
      <p:pic>
        <p:nvPicPr>
          <p:cNvPr id="2915" name="Google Shape;2915;p174"/>
          <p:cNvPicPr preferRelativeResize="0"/>
          <p:nvPr/>
        </p:nvPicPr>
        <p:blipFill>
          <a:blip r:embed="rId3">
            <a:alphaModFix amt="34000"/>
          </a:blip>
          <a:stretch>
            <a:fillRect/>
          </a:stretch>
        </p:blipFill>
        <p:spPr>
          <a:xfrm>
            <a:off x="5184735" y="2277523"/>
            <a:ext cx="1117526" cy="588444"/>
          </a:xfrm>
          <a:prstGeom prst="rect">
            <a:avLst/>
          </a:prstGeom>
          <a:noFill/>
          <a:ln>
            <a:noFill/>
          </a:ln>
        </p:spPr>
      </p:pic>
      <p:sp>
        <p:nvSpPr>
          <p:cNvPr id="2916" name="Google Shape;2916;p174"/>
          <p:cNvSpPr txBox="1"/>
          <p:nvPr/>
        </p:nvSpPr>
        <p:spPr>
          <a:xfrm>
            <a:off x="5620638" y="2397050"/>
            <a:ext cx="13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Text Decoder</a:t>
            </a:r>
            <a:endParaRPr>
              <a:latin typeface="Source Sans Pro"/>
              <a:ea typeface="Source Sans Pro"/>
              <a:cs typeface="Source Sans Pro"/>
              <a:sym typeface="Source Sans Pro"/>
            </a:endParaRPr>
          </a:p>
        </p:txBody>
      </p:sp>
      <p:sp>
        <p:nvSpPr>
          <p:cNvPr id="2917" name="Google Shape;2917;p174"/>
          <p:cNvSpPr txBox="1"/>
          <p:nvPr/>
        </p:nvSpPr>
        <p:spPr>
          <a:xfrm>
            <a:off x="5353500" y="1413525"/>
            <a:ext cx="78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B7B7B7"/>
                </a:solidFill>
                <a:latin typeface="Source Sans Pro"/>
                <a:ea typeface="Source Sans Pro"/>
                <a:cs typeface="Source Sans Pro"/>
                <a:sym typeface="Source Sans Pro"/>
              </a:rPr>
              <a:t>ASR</a:t>
            </a:r>
            <a:endParaRPr>
              <a:solidFill>
                <a:srgbClr val="B7B7B7"/>
              </a:solidFill>
              <a:latin typeface="Source Sans Pro"/>
              <a:ea typeface="Source Sans Pro"/>
              <a:cs typeface="Source Sans Pro"/>
              <a:sym typeface="Source Sans Pro"/>
            </a:endParaRPr>
          </a:p>
        </p:txBody>
      </p:sp>
      <p:cxnSp>
        <p:nvCxnSpPr>
          <p:cNvPr id="2918" name="Google Shape;2918;p174"/>
          <p:cNvCxnSpPr>
            <a:endCxn id="2915" idx="2"/>
          </p:cNvCxnSpPr>
          <p:nvPr/>
        </p:nvCxnSpPr>
        <p:spPr>
          <a:xfrm rot="10800000">
            <a:off x="5743498" y="2865967"/>
            <a:ext cx="0" cy="420600"/>
          </a:xfrm>
          <a:prstGeom prst="straightConnector1">
            <a:avLst/>
          </a:prstGeom>
          <a:noFill/>
          <a:ln w="9525" cap="flat" cmpd="sng">
            <a:solidFill>
              <a:srgbClr val="0000FF"/>
            </a:solidFill>
            <a:prstDash val="solid"/>
            <a:round/>
            <a:headEnd type="none" w="med" len="med"/>
            <a:tailEnd type="triangle" w="med" len="med"/>
          </a:ln>
        </p:spPr>
      </p:cxnSp>
      <p:sp>
        <p:nvSpPr>
          <p:cNvPr id="2919" name="Google Shape;2919;p174"/>
          <p:cNvSpPr txBox="1"/>
          <p:nvPr/>
        </p:nvSpPr>
        <p:spPr>
          <a:xfrm>
            <a:off x="3705950" y="3380575"/>
            <a:ext cx="272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ST</a:t>
            </a:r>
            <a:endParaRPr>
              <a:latin typeface="Source Sans Pro"/>
              <a:ea typeface="Source Sans Pro"/>
              <a:cs typeface="Source Sans Pro"/>
              <a:sym typeface="Source Sans Pro"/>
            </a:endParaRPr>
          </a:p>
        </p:txBody>
      </p:sp>
      <p:cxnSp>
        <p:nvCxnSpPr>
          <p:cNvPr id="2920" name="Google Shape;2920;p174"/>
          <p:cNvCxnSpPr/>
          <p:nvPr/>
        </p:nvCxnSpPr>
        <p:spPr>
          <a:xfrm rot="10800000" flipH="1">
            <a:off x="6069888" y="2930925"/>
            <a:ext cx="300" cy="31800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924"/>
        <p:cNvGrpSpPr/>
        <p:nvPr/>
      </p:nvGrpSpPr>
      <p:grpSpPr>
        <a:xfrm>
          <a:off x="0" y="0"/>
          <a:ext cx="0" cy="0"/>
          <a:chOff x="0" y="0"/>
          <a:chExt cx="0" cy="0"/>
        </a:xfrm>
      </p:grpSpPr>
      <p:sp>
        <p:nvSpPr>
          <p:cNvPr id="2925" name="Google Shape;2925;p175"/>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600" b="0">
                <a:solidFill>
                  <a:srgbClr val="CFE2F3"/>
                </a:solidFill>
                <a:latin typeface="Caveat"/>
                <a:ea typeface="Caveat"/>
                <a:cs typeface="Caveat"/>
                <a:sym typeface="Caveat"/>
              </a:rPr>
              <a:t>Sec 3.2.2</a:t>
            </a:r>
            <a:endParaRPr sz="3600" b="0">
              <a:solidFill>
                <a:srgbClr val="CFE2F3"/>
              </a:solidFill>
              <a:latin typeface="Source Sans Pro"/>
              <a:ea typeface="Source Sans Pro"/>
              <a:cs typeface="Source Sans Pro"/>
              <a:sym typeface="Source Sans Pro"/>
            </a:endParaRPr>
          </a:p>
          <a:p>
            <a:pPr marL="0" lvl="0" indent="0" algn="l" rtl="0">
              <a:spcBef>
                <a:spcPts val="0"/>
              </a:spcBef>
              <a:spcAft>
                <a:spcPts val="0"/>
              </a:spcAft>
              <a:buNone/>
            </a:pPr>
            <a:r>
              <a:rPr lang="en"/>
              <a:t>Transfer Learning &amp; Pretraining</a:t>
            </a:r>
            <a:endParaRPr/>
          </a:p>
        </p:txBody>
      </p:sp>
      <p:sp>
        <p:nvSpPr>
          <p:cNvPr id="2926" name="Google Shape;2926;p17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144</a:t>
            </a:fld>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959"/>
        <p:cNvGrpSpPr/>
        <p:nvPr/>
      </p:nvGrpSpPr>
      <p:grpSpPr>
        <a:xfrm>
          <a:off x="0" y="0"/>
          <a:ext cx="0" cy="0"/>
          <a:chOff x="0" y="0"/>
          <a:chExt cx="0" cy="0"/>
        </a:xfrm>
      </p:grpSpPr>
      <p:sp>
        <p:nvSpPr>
          <p:cNvPr id="2960" name="Google Shape;2960;p18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t>Pre-training SLT components </a:t>
            </a:r>
            <a:endParaRPr/>
          </a:p>
        </p:txBody>
      </p:sp>
      <p:sp>
        <p:nvSpPr>
          <p:cNvPr id="2961" name="Google Shape;2961;p18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Pre-training components of the SLT systems on different tasks</a:t>
            </a:r>
            <a:endParaRPr/>
          </a:p>
          <a:p>
            <a:pPr marL="457200" lvl="0" indent="-342900" algn="l" rtl="0">
              <a:lnSpc>
                <a:spcPct val="200000"/>
              </a:lnSpc>
              <a:spcBef>
                <a:spcPts val="1600"/>
              </a:spcBef>
              <a:spcAft>
                <a:spcPts val="0"/>
              </a:spcAft>
              <a:buSzPts val="1800"/>
              <a:buChar char="●"/>
            </a:pPr>
            <a:r>
              <a:rPr lang="en"/>
              <a:t>Encoder pre-training </a:t>
            </a:r>
            <a:r>
              <a:rPr lang="en" sz="1600"/>
              <a:t>(</a:t>
            </a:r>
            <a:r>
              <a:rPr lang="en" sz="1700"/>
              <a:t>Bansal et al., 2018</a:t>
            </a:r>
            <a:r>
              <a:rPr lang="en" sz="1600"/>
              <a:t>) </a:t>
            </a:r>
            <a:r>
              <a:rPr lang="en"/>
              <a:t>&lt;--&gt; Automatic Speech Recognition</a:t>
            </a:r>
            <a:endParaRPr/>
          </a:p>
          <a:p>
            <a:pPr marL="457200" lvl="0" indent="-342900" algn="l" rtl="0">
              <a:lnSpc>
                <a:spcPct val="200000"/>
              </a:lnSpc>
              <a:spcBef>
                <a:spcPts val="0"/>
              </a:spcBef>
              <a:spcAft>
                <a:spcPts val="0"/>
              </a:spcAft>
              <a:buSzPts val="1800"/>
              <a:buChar char="●"/>
            </a:pPr>
            <a:r>
              <a:rPr lang="en"/>
              <a:t>Decoder pre-training </a:t>
            </a:r>
            <a:r>
              <a:rPr lang="en" sz="1600"/>
              <a:t>(</a:t>
            </a:r>
            <a:r>
              <a:rPr lang="en" sz="1700"/>
              <a:t>Bérard et al., 2018</a:t>
            </a:r>
            <a:r>
              <a:rPr lang="en" sz="1600"/>
              <a:t>) </a:t>
            </a:r>
            <a:r>
              <a:rPr lang="en"/>
              <a:t>&lt;--&gt; Machine Translation</a:t>
            </a:r>
            <a:endParaRPr/>
          </a:p>
        </p:txBody>
      </p:sp>
      <p:sp>
        <p:nvSpPr>
          <p:cNvPr id="2962" name="Google Shape;2962;p18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145</a:t>
            </a:fld>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966"/>
        <p:cNvGrpSpPr/>
        <p:nvPr/>
      </p:nvGrpSpPr>
      <p:grpSpPr>
        <a:xfrm>
          <a:off x="0" y="0"/>
          <a:ext cx="0" cy="0"/>
          <a:chOff x="0" y="0"/>
          <a:chExt cx="0" cy="0"/>
        </a:xfrm>
      </p:grpSpPr>
      <p:sp>
        <p:nvSpPr>
          <p:cNvPr id="2967" name="Google Shape;2967;p18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t>Encoder Pre-training </a:t>
            </a:r>
            <a:endParaRPr/>
          </a:p>
        </p:txBody>
      </p:sp>
      <p:sp>
        <p:nvSpPr>
          <p:cNvPr id="2968" name="Google Shape;2968;p181"/>
          <p:cNvSpPr txBox="1"/>
          <p:nvPr/>
        </p:nvSpPr>
        <p:spPr>
          <a:xfrm>
            <a:off x="807947" y="2477013"/>
            <a:ext cx="8529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666666"/>
                </a:solidFill>
                <a:latin typeface="Ubuntu"/>
                <a:ea typeface="Ubuntu"/>
                <a:cs typeface="Ubuntu"/>
                <a:sym typeface="Ubuntu"/>
              </a:rPr>
              <a:t>Input text</a:t>
            </a:r>
            <a:endParaRPr sz="2000">
              <a:solidFill>
                <a:srgbClr val="666666"/>
              </a:solidFill>
              <a:latin typeface="Ubuntu"/>
              <a:ea typeface="Ubuntu"/>
              <a:cs typeface="Ubuntu"/>
              <a:sym typeface="Ubuntu"/>
            </a:endParaRPr>
          </a:p>
        </p:txBody>
      </p:sp>
      <p:sp>
        <p:nvSpPr>
          <p:cNvPr id="2969" name="Google Shape;2969;p181"/>
          <p:cNvSpPr/>
          <p:nvPr/>
        </p:nvSpPr>
        <p:spPr>
          <a:xfrm rot="5400000">
            <a:off x="1527100" y="1948175"/>
            <a:ext cx="2144700" cy="15216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81"/>
          <p:cNvSpPr/>
          <p:nvPr/>
        </p:nvSpPr>
        <p:spPr>
          <a:xfrm>
            <a:off x="3491700" y="1998425"/>
            <a:ext cx="634800" cy="14211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a:t>0.71</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0.12</a:t>
            </a:r>
            <a:endParaRPr/>
          </a:p>
          <a:p>
            <a:pPr marL="0" lvl="0" indent="0" algn="r" rtl="0">
              <a:spcBef>
                <a:spcPts val="0"/>
              </a:spcBef>
              <a:spcAft>
                <a:spcPts val="0"/>
              </a:spcAft>
              <a:buNone/>
            </a:pPr>
            <a:r>
              <a:rPr lang="en"/>
              <a:t>0.51</a:t>
            </a:r>
            <a:endParaRPr/>
          </a:p>
          <a:p>
            <a:pPr marL="0" lvl="0" indent="0" algn="r" rtl="0">
              <a:spcBef>
                <a:spcPts val="0"/>
              </a:spcBef>
              <a:spcAft>
                <a:spcPts val="0"/>
              </a:spcAft>
              <a:buNone/>
            </a:pPr>
            <a:r>
              <a:rPr lang="en"/>
              <a:t>0.05</a:t>
            </a:r>
            <a:endParaRPr/>
          </a:p>
          <a:p>
            <a:pPr marL="0" lvl="0" indent="0" algn="r" rtl="0">
              <a:spcBef>
                <a:spcPts val="0"/>
              </a:spcBef>
              <a:spcAft>
                <a:spcPts val="0"/>
              </a:spcAft>
              <a:buNone/>
            </a:pPr>
            <a:r>
              <a:rPr lang="en"/>
              <a:t>0.74</a:t>
            </a:r>
            <a:endParaRPr/>
          </a:p>
        </p:txBody>
      </p:sp>
      <p:sp>
        <p:nvSpPr>
          <p:cNvPr id="2971" name="Google Shape;2971;p181"/>
          <p:cNvSpPr txBox="1"/>
          <p:nvPr/>
        </p:nvSpPr>
        <p:spPr>
          <a:xfrm>
            <a:off x="3481650" y="1975625"/>
            <a:ext cx="361800" cy="146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a:t>-</a:t>
            </a:r>
            <a:endParaRPr/>
          </a:p>
          <a:p>
            <a:pPr marL="0" lvl="0" indent="0" algn="l" rtl="0">
              <a:spcBef>
                <a:spcPts val="0"/>
              </a:spcBef>
              <a:spcAft>
                <a:spcPts val="0"/>
              </a:spcAft>
              <a:buNone/>
            </a:pPr>
            <a:r>
              <a:rPr lang="en"/>
              <a: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972" name="Google Shape;2972;p181"/>
          <p:cNvSpPr/>
          <p:nvPr/>
        </p:nvSpPr>
        <p:spPr>
          <a:xfrm rot="-5400000">
            <a:off x="3965000" y="1929575"/>
            <a:ext cx="2144700" cy="15588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81"/>
          <p:cNvSpPr txBox="1"/>
          <p:nvPr/>
        </p:nvSpPr>
        <p:spPr>
          <a:xfrm>
            <a:off x="1816251" y="2469425"/>
            <a:ext cx="15216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encoder</a:t>
            </a:r>
            <a:endParaRPr sz="2000">
              <a:solidFill>
                <a:srgbClr val="FFFFFF"/>
              </a:solidFill>
              <a:latin typeface="Ubuntu"/>
              <a:ea typeface="Ubuntu"/>
              <a:cs typeface="Ubuntu"/>
              <a:sym typeface="Ubuntu"/>
            </a:endParaRPr>
          </a:p>
        </p:txBody>
      </p:sp>
      <p:sp>
        <p:nvSpPr>
          <p:cNvPr id="2974" name="Google Shape;2974;p181"/>
          <p:cNvSpPr txBox="1"/>
          <p:nvPr/>
        </p:nvSpPr>
        <p:spPr>
          <a:xfrm>
            <a:off x="4020929" y="2469425"/>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2975" name="Google Shape;2975;p181"/>
          <p:cNvSpPr txBox="1"/>
          <p:nvPr/>
        </p:nvSpPr>
        <p:spPr>
          <a:xfrm>
            <a:off x="6384350" y="1173625"/>
            <a:ext cx="21993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rgbClr val="666666"/>
                </a:solidFill>
                <a:latin typeface="Ubuntu"/>
                <a:ea typeface="Ubuntu"/>
                <a:cs typeface="Ubuntu"/>
                <a:sym typeface="Ubuntu"/>
              </a:rPr>
              <a:t>English text</a:t>
            </a:r>
            <a:endParaRPr sz="2000" b="1">
              <a:solidFill>
                <a:srgbClr val="666666"/>
              </a:solidFill>
              <a:latin typeface="Ubuntu"/>
              <a:ea typeface="Ubuntu"/>
              <a:cs typeface="Ubuntu"/>
              <a:sym typeface="Ubuntu"/>
            </a:endParaRPr>
          </a:p>
        </p:txBody>
      </p:sp>
      <p:pic>
        <p:nvPicPr>
          <p:cNvPr id="2976" name="Google Shape;2976;p181"/>
          <p:cNvPicPr preferRelativeResize="0"/>
          <p:nvPr/>
        </p:nvPicPr>
        <p:blipFill>
          <a:blip r:embed="rId3">
            <a:alphaModFix/>
          </a:blip>
          <a:stretch>
            <a:fillRect/>
          </a:stretch>
        </p:blipFill>
        <p:spPr>
          <a:xfrm>
            <a:off x="304800" y="2033725"/>
            <a:ext cx="1348799" cy="1331650"/>
          </a:xfrm>
          <a:prstGeom prst="rect">
            <a:avLst/>
          </a:prstGeom>
          <a:noFill/>
          <a:ln>
            <a:noFill/>
          </a:ln>
        </p:spPr>
      </p:pic>
      <p:sp>
        <p:nvSpPr>
          <p:cNvPr id="2977" name="Google Shape;2977;p181"/>
          <p:cNvSpPr txBox="1"/>
          <p:nvPr/>
        </p:nvSpPr>
        <p:spPr>
          <a:xfrm>
            <a:off x="6017425" y="1951200"/>
            <a:ext cx="3227700" cy="1587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sz="2000">
                <a:solidFill>
                  <a:schemeClr val="dk2"/>
                </a:solidFill>
              </a:rPr>
              <a:t>What a wonderful tutorial!</a:t>
            </a:r>
            <a:endParaRPr sz="2000">
              <a:solidFill>
                <a:schemeClr val="dk2"/>
              </a:solidFill>
            </a:endParaRPr>
          </a:p>
          <a:p>
            <a:pPr marL="0" lvl="0" indent="0" algn="l" rtl="0">
              <a:spcBef>
                <a:spcPts val="0"/>
              </a:spcBef>
              <a:spcAft>
                <a:spcPts val="0"/>
              </a:spcAft>
              <a:buNone/>
            </a:pPr>
            <a:endParaRPr sz="2000">
              <a:solidFill>
                <a:srgbClr val="666666"/>
              </a:solidFill>
              <a:latin typeface="Ubuntu"/>
              <a:ea typeface="Ubuntu"/>
              <a:cs typeface="Ubuntu"/>
              <a:sym typeface="Ubuntu"/>
            </a:endParaRPr>
          </a:p>
        </p:txBody>
      </p:sp>
      <p:sp>
        <p:nvSpPr>
          <p:cNvPr id="2978" name="Google Shape;2978;p181"/>
          <p:cNvSpPr txBox="1"/>
          <p:nvPr/>
        </p:nvSpPr>
        <p:spPr>
          <a:xfrm>
            <a:off x="60275" y="1157525"/>
            <a:ext cx="19422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rgbClr val="666666"/>
                </a:solidFill>
                <a:latin typeface="Ubuntu"/>
                <a:ea typeface="Ubuntu"/>
                <a:cs typeface="Ubuntu"/>
                <a:sym typeface="Ubuntu"/>
              </a:rPr>
              <a:t>Spanish Audio</a:t>
            </a:r>
            <a:endParaRPr sz="2000" b="1">
              <a:solidFill>
                <a:srgbClr val="666666"/>
              </a:solidFill>
              <a:latin typeface="Ubuntu"/>
              <a:ea typeface="Ubuntu"/>
              <a:cs typeface="Ubuntu"/>
              <a:sym typeface="Ubuntu"/>
            </a:endParaRPr>
          </a:p>
        </p:txBody>
      </p:sp>
      <p:sp>
        <p:nvSpPr>
          <p:cNvPr id="2979" name="Google Shape;2979;p18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146</a:t>
            </a:fld>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983"/>
        <p:cNvGrpSpPr/>
        <p:nvPr/>
      </p:nvGrpSpPr>
      <p:grpSpPr>
        <a:xfrm>
          <a:off x="0" y="0"/>
          <a:ext cx="0" cy="0"/>
          <a:chOff x="0" y="0"/>
          <a:chExt cx="0" cy="0"/>
        </a:xfrm>
      </p:grpSpPr>
      <p:sp>
        <p:nvSpPr>
          <p:cNvPr id="2984" name="Google Shape;2984;p18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t>Encoder Pre-training </a:t>
            </a:r>
            <a:endParaRPr/>
          </a:p>
        </p:txBody>
      </p:sp>
      <p:sp>
        <p:nvSpPr>
          <p:cNvPr id="2985" name="Google Shape;2985;p182"/>
          <p:cNvSpPr txBox="1"/>
          <p:nvPr/>
        </p:nvSpPr>
        <p:spPr>
          <a:xfrm>
            <a:off x="807947" y="2477013"/>
            <a:ext cx="8529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666666"/>
                </a:solidFill>
                <a:latin typeface="Ubuntu"/>
                <a:ea typeface="Ubuntu"/>
                <a:cs typeface="Ubuntu"/>
                <a:sym typeface="Ubuntu"/>
              </a:rPr>
              <a:t>Input text</a:t>
            </a:r>
            <a:endParaRPr sz="2000">
              <a:solidFill>
                <a:srgbClr val="666666"/>
              </a:solidFill>
              <a:latin typeface="Ubuntu"/>
              <a:ea typeface="Ubuntu"/>
              <a:cs typeface="Ubuntu"/>
              <a:sym typeface="Ubuntu"/>
            </a:endParaRPr>
          </a:p>
        </p:txBody>
      </p:sp>
      <p:sp>
        <p:nvSpPr>
          <p:cNvPr id="2986" name="Google Shape;2986;p182"/>
          <p:cNvSpPr/>
          <p:nvPr/>
        </p:nvSpPr>
        <p:spPr>
          <a:xfrm rot="5400000">
            <a:off x="1527100" y="1948175"/>
            <a:ext cx="2144700" cy="1521600"/>
          </a:xfrm>
          <a:prstGeom prst="trapezoid">
            <a:avLst>
              <a:gd name="adj" fmla="val 18530"/>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82"/>
          <p:cNvSpPr/>
          <p:nvPr/>
        </p:nvSpPr>
        <p:spPr>
          <a:xfrm>
            <a:off x="3491700" y="1998425"/>
            <a:ext cx="634800" cy="1421100"/>
          </a:xfrm>
          <a:prstGeom prst="rect">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a:t>0.71</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0.12</a:t>
            </a:r>
            <a:endParaRPr/>
          </a:p>
          <a:p>
            <a:pPr marL="0" lvl="0" indent="0" algn="r" rtl="0">
              <a:spcBef>
                <a:spcPts val="0"/>
              </a:spcBef>
              <a:spcAft>
                <a:spcPts val="0"/>
              </a:spcAft>
              <a:buNone/>
            </a:pPr>
            <a:r>
              <a:rPr lang="en"/>
              <a:t>0.51</a:t>
            </a:r>
            <a:endParaRPr/>
          </a:p>
          <a:p>
            <a:pPr marL="0" lvl="0" indent="0" algn="r" rtl="0">
              <a:spcBef>
                <a:spcPts val="0"/>
              </a:spcBef>
              <a:spcAft>
                <a:spcPts val="0"/>
              </a:spcAft>
              <a:buNone/>
            </a:pPr>
            <a:r>
              <a:rPr lang="en"/>
              <a:t>0.05</a:t>
            </a:r>
            <a:endParaRPr/>
          </a:p>
          <a:p>
            <a:pPr marL="0" lvl="0" indent="0" algn="r" rtl="0">
              <a:spcBef>
                <a:spcPts val="0"/>
              </a:spcBef>
              <a:spcAft>
                <a:spcPts val="0"/>
              </a:spcAft>
              <a:buNone/>
            </a:pPr>
            <a:r>
              <a:rPr lang="en"/>
              <a:t>0.74</a:t>
            </a:r>
            <a:endParaRPr/>
          </a:p>
        </p:txBody>
      </p:sp>
      <p:sp>
        <p:nvSpPr>
          <p:cNvPr id="2988" name="Google Shape;2988;p182"/>
          <p:cNvSpPr txBox="1"/>
          <p:nvPr/>
        </p:nvSpPr>
        <p:spPr>
          <a:xfrm>
            <a:off x="3481650" y="1975625"/>
            <a:ext cx="361800" cy="146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a:t>-</a:t>
            </a:r>
            <a:endParaRPr/>
          </a:p>
          <a:p>
            <a:pPr marL="0" lvl="0" indent="0" algn="l" rtl="0">
              <a:spcBef>
                <a:spcPts val="0"/>
              </a:spcBef>
              <a:spcAft>
                <a:spcPts val="0"/>
              </a:spcAft>
              <a:buNone/>
            </a:pPr>
            <a:r>
              <a:rPr lang="en"/>
              <a: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989" name="Google Shape;2989;p182"/>
          <p:cNvSpPr/>
          <p:nvPr/>
        </p:nvSpPr>
        <p:spPr>
          <a:xfrm rot="-5400000">
            <a:off x="3965000" y="1929575"/>
            <a:ext cx="2144700" cy="1558800"/>
          </a:xfrm>
          <a:prstGeom prst="trapezoid">
            <a:avLst>
              <a:gd name="adj" fmla="val 18530"/>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82"/>
          <p:cNvSpPr txBox="1"/>
          <p:nvPr/>
        </p:nvSpPr>
        <p:spPr>
          <a:xfrm>
            <a:off x="1816251" y="2469425"/>
            <a:ext cx="15216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encoder</a:t>
            </a:r>
            <a:endParaRPr sz="2000">
              <a:solidFill>
                <a:srgbClr val="FFFFFF"/>
              </a:solidFill>
              <a:latin typeface="Ubuntu"/>
              <a:ea typeface="Ubuntu"/>
              <a:cs typeface="Ubuntu"/>
              <a:sym typeface="Ubuntu"/>
            </a:endParaRPr>
          </a:p>
        </p:txBody>
      </p:sp>
      <p:sp>
        <p:nvSpPr>
          <p:cNvPr id="2991" name="Google Shape;2991;p182"/>
          <p:cNvSpPr txBox="1"/>
          <p:nvPr/>
        </p:nvSpPr>
        <p:spPr>
          <a:xfrm>
            <a:off x="4020929" y="2469425"/>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2992" name="Google Shape;2992;p182"/>
          <p:cNvSpPr txBox="1"/>
          <p:nvPr/>
        </p:nvSpPr>
        <p:spPr>
          <a:xfrm>
            <a:off x="6384350" y="1173625"/>
            <a:ext cx="21993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rgbClr val="666666"/>
                </a:solidFill>
                <a:latin typeface="Ubuntu"/>
                <a:ea typeface="Ubuntu"/>
                <a:cs typeface="Ubuntu"/>
                <a:sym typeface="Ubuntu"/>
              </a:rPr>
              <a:t>Spanish text</a:t>
            </a:r>
            <a:endParaRPr sz="2000" b="1">
              <a:solidFill>
                <a:srgbClr val="666666"/>
              </a:solidFill>
              <a:latin typeface="Ubuntu"/>
              <a:ea typeface="Ubuntu"/>
              <a:cs typeface="Ubuntu"/>
              <a:sym typeface="Ubuntu"/>
            </a:endParaRPr>
          </a:p>
        </p:txBody>
      </p:sp>
      <p:pic>
        <p:nvPicPr>
          <p:cNvPr id="2993" name="Google Shape;2993;p182"/>
          <p:cNvPicPr preferRelativeResize="0"/>
          <p:nvPr/>
        </p:nvPicPr>
        <p:blipFill>
          <a:blip r:embed="rId3">
            <a:alphaModFix/>
          </a:blip>
          <a:stretch>
            <a:fillRect/>
          </a:stretch>
        </p:blipFill>
        <p:spPr>
          <a:xfrm>
            <a:off x="304800" y="2033725"/>
            <a:ext cx="1348799" cy="1331650"/>
          </a:xfrm>
          <a:prstGeom prst="rect">
            <a:avLst/>
          </a:prstGeom>
          <a:noFill/>
          <a:ln>
            <a:noFill/>
          </a:ln>
        </p:spPr>
      </p:pic>
      <p:sp>
        <p:nvSpPr>
          <p:cNvPr id="2994" name="Google Shape;2994;p182"/>
          <p:cNvSpPr txBox="1"/>
          <p:nvPr/>
        </p:nvSpPr>
        <p:spPr>
          <a:xfrm>
            <a:off x="6017425" y="1951200"/>
            <a:ext cx="3227700" cy="1587900"/>
          </a:xfrm>
          <a:prstGeom prst="rect">
            <a:avLst/>
          </a:prstGeom>
          <a:noFill/>
          <a:ln>
            <a:noFill/>
          </a:ln>
        </p:spPr>
        <p:txBody>
          <a:bodyPr spcFirstLastPara="1" wrap="square" lIns="91425" tIns="91425" rIns="91425" bIns="91425" anchor="ctr" anchorCtr="0">
            <a:noAutofit/>
          </a:bodyPr>
          <a:lstStyle/>
          <a:p>
            <a:pPr marL="0" marR="38100" lvl="0" indent="0" algn="l" rtl="0">
              <a:lnSpc>
                <a:spcPct val="128571"/>
              </a:lnSpc>
              <a:spcBef>
                <a:spcPts val="0"/>
              </a:spcBef>
              <a:spcAft>
                <a:spcPts val="0"/>
              </a:spcAft>
              <a:buClr>
                <a:schemeClr val="dk2"/>
              </a:buClr>
              <a:buSzPts val="1100"/>
              <a:buFont typeface="Arial"/>
              <a:buNone/>
            </a:pPr>
            <a:r>
              <a:rPr lang="en" sz="2100">
                <a:solidFill>
                  <a:srgbClr val="202124"/>
                </a:solidFill>
              </a:rPr>
              <a:t>¡Qué maravilloso tutorial!</a:t>
            </a:r>
            <a:endParaRPr sz="2000">
              <a:solidFill>
                <a:schemeClr val="dk2"/>
              </a:solidFill>
            </a:endParaRPr>
          </a:p>
          <a:p>
            <a:pPr marL="0" lvl="0" indent="0" algn="l" rtl="0">
              <a:spcBef>
                <a:spcPts val="0"/>
              </a:spcBef>
              <a:spcAft>
                <a:spcPts val="0"/>
              </a:spcAft>
              <a:buNone/>
            </a:pPr>
            <a:endParaRPr sz="2000">
              <a:solidFill>
                <a:srgbClr val="666666"/>
              </a:solidFill>
              <a:latin typeface="Ubuntu"/>
              <a:ea typeface="Ubuntu"/>
              <a:cs typeface="Ubuntu"/>
              <a:sym typeface="Ubuntu"/>
            </a:endParaRPr>
          </a:p>
        </p:txBody>
      </p:sp>
      <p:sp>
        <p:nvSpPr>
          <p:cNvPr id="2995" name="Google Shape;2995;p182"/>
          <p:cNvSpPr txBox="1"/>
          <p:nvPr/>
        </p:nvSpPr>
        <p:spPr>
          <a:xfrm>
            <a:off x="60275" y="1157525"/>
            <a:ext cx="19422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rgbClr val="666666"/>
                </a:solidFill>
                <a:latin typeface="Ubuntu"/>
                <a:ea typeface="Ubuntu"/>
                <a:cs typeface="Ubuntu"/>
                <a:sym typeface="Ubuntu"/>
              </a:rPr>
              <a:t>Spanish Audio</a:t>
            </a:r>
            <a:endParaRPr sz="2000" b="1">
              <a:solidFill>
                <a:srgbClr val="666666"/>
              </a:solidFill>
              <a:latin typeface="Ubuntu"/>
              <a:ea typeface="Ubuntu"/>
              <a:cs typeface="Ubuntu"/>
              <a:sym typeface="Ubuntu"/>
            </a:endParaRPr>
          </a:p>
        </p:txBody>
      </p:sp>
      <p:sp>
        <p:nvSpPr>
          <p:cNvPr id="2996" name="Google Shape;2996;p182"/>
          <p:cNvSpPr txBox="1">
            <a:spLocks noGrp="1"/>
          </p:cNvSpPr>
          <p:nvPr>
            <p:ph type="body" idx="1"/>
          </p:nvPr>
        </p:nvSpPr>
        <p:spPr>
          <a:xfrm>
            <a:off x="311700" y="3945475"/>
            <a:ext cx="8520600" cy="10722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Training an ASR using the same SLT architecture </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2997" name="Google Shape;2997;p18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147</a:t>
            </a:fld>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3001"/>
        <p:cNvGrpSpPr/>
        <p:nvPr/>
      </p:nvGrpSpPr>
      <p:grpSpPr>
        <a:xfrm>
          <a:off x="0" y="0"/>
          <a:ext cx="0" cy="0"/>
          <a:chOff x="0" y="0"/>
          <a:chExt cx="0" cy="0"/>
        </a:xfrm>
      </p:grpSpPr>
      <p:sp>
        <p:nvSpPr>
          <p:cNvPr id="3002" name="Google Shape;3002;p18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t>Encoder Pre-training </a:t>
            </a:r>
            <a:endParaRPr/>
          </a:p>
        </p:txBody>
      </p:sp>
      <p:sp>
        <p:nvSpPr>
          <p:cNvPr id="3003" name="Google Shape;3003;p183"/>
          <p:cNvSpPr txBox="1"/>
          <p:nvPr/>
        </p:nvSpPr>
        <p:spPr>
          <a:xfrm>
            <a:off x="807947" y="2477013"/>
            <a:ext cx="8529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666666"/>
                </a:solidFill>
                <a:latin typeface="Ubuntu"/>
                <a:ea typeface="Ubuntu"/>
                <a:cs typeface="Ubuntu"/>
                <a:sym typeface="Ubuntu"/>
              </a:rPr>
              <a:t>Input text</a:t>
            </a:r>
            <a:endParaRPr sz="2000">
              <a:solidFill>
                <a:srgbClr val="666666"/>
              </a:solidFill>
              <a:latin typeface="Ubuntu"/>
              <a:ea typeface="Ubuntu"/>
              <a:cs typeface="Ubuntu"/>
              <a:sym typeface="Ubuntu"/>
            </a:endParaRPr>
          </a:p>
        </p:txBody>
      </p:sp>
      <p:sp>
        <p:nvSpPr>
          <p:cNvPr id="3004" name="Google Shape;3004;p183"/>
          <p:cNvSpPr/>
          <p:nvPr/>
        </p:nvSpPr>
        <p:spPr>
          <a:xfrm rot="5400000">
            <a:off x="1527100" y="1948175"/>
            <a:ext cx="2144700" cy="1521600"/>
          </a:xfrm>
          <a:prstGeom prst="trapezoid">
            <a:avLst>
              <a:gd name="adj" fmla="val 18530"/>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83"/>
          <p:cNvSpPr/>
          <p:nvPr/>
        </p:nvSpPr>
        <p:spPr>
          <a:xfrm>
            <a:off x="3491700" y="1998425"/>
            <a:ext cx="634800" cy="14211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a:t>0.71</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0.12</a:t>
            </a:r>
            <a:endParaRPr/>
          </a:p>
          <a:p>
            <a:pPr marL="0" lvl="0" indent="0" algn="r" rtl="0">
              <a:spcBef>
                <a:spcPts val="0"/>
              </a:spcBef>
              <a:spcAft>
                <a:spcPts val="0"/>
              </a:spcAft>
              <a:buNone/>
            </a:pPr>
            <a:r>
              <a:rPr lang="en"/>
              <a:t>0.51</a:t>
            </a:r>
            <a:endParaRPr/>
          </a:p>
          <a:p>
            <a:pPr marL="0" lvl="0" indent="0" algn="r" rtl="0">
              <a:spcBef>
                <a:spcPts val="0"/>
              </a:spcBef>
              <a:spcAft>
                <a:spcPts val="0"/>
              </a:spcAft>
              <a:buNone/>
            </a:pPr>
            <a:r>
              <a:rPr lang="en"/>
              <a:t>0.05</a:t>
            </a:r>
            <a:endParaRPr/>
          </a:p>
          <a:p>
            <a:pPr marL="0" lvl="0" indent="0" algn="r" rtl="0">
              <a:spcBef>
                <a:spcPts val="0"/>
              </a:spcBef>
              <a:spcAft>
                <a:spcPts val="0"/>
              </a:spcAft>
              <a:buNone/>
            </a:pPr>
            <a:r>
              <a:rPr lang="en"/>
              <a:t>0.74</a:t>
            </a:r>
            <a:endParaRPr/>
          </a:p>
        </p:txBody>
      </p:sp>
      <p:sp>
        <p:nvSpPr>
          <p:cNvPr id="3006" name="Google Shape;3006;p183"/>
          <p:cNvSpPr txBox="1"/>
          <p:nvPr/>
        </p:nvSpPr>
        <p:spPr>
          <a:xfrm>
            <a:off x="3481650" y="1975625"/>
            <a:ext cx="361800" cy="146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a:t>-</a:t>
            </a:r>
            <a:endParaRPr/>
          </a:p>
          <a:p>
            <a:pPr marL="0" lvl="0" indent="0" algn="l" rtl="0">
              <a:spcBef>
                <a:spcPts val="0"/>
              </a:spcBef>
              <a:spcAft>
                <a:spcPts val="0"/>
              </a:spcAft>
              <a:buNone/>
            </a:pPr>
            <a:r>
              <a:rPr lang="en"/>
              <a: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007" name="Google Shape;3007;p183"/>
          <p:cNvSpPr/>
          <p:nvPr/>
        </p:nvSpPr>
        <p:spPr>
          <a:xfrm rot="-5400000">
            <a:off x="3965000" y="1929575"/>
            <a:ext cx="2144700" cy="15588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83"/>
          <p:cNvSpPr txBox="1"/>
          <p:nvPr/>
        </p:nvSpPr>
        <p:spPr>
          <a:xfrm>
            <a:off x="1816251" y="2469425"/>
            <a:ext cx="15216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encoder</a:t>
            </a:r>
            <a:endParaRPr sz="2000">
              <a:solidFill>
                <a:srgbClr val="FFFFFF"/>
              </a:solidFill>
              <a:latin typeface="Ubuntu"/>
              <a:ea typeface="Ubuntu"/>
              <a:cs typeface="Ubuntu"/>
              <a:sym typeface="Ubuntu"/>
            </a:endParaRPr>
          </a:p>
        </p:txBody>
      </p:sp>
      <p:sp>
        <p:nvSpPr>
          <p:cNvPr id="3009" name="Google Shape;3009;p183"/>
          <p:cNvSpPr txBox="1"/>
          <p:nvPr/>
        </p:nvSpPr>
        <p:spPr>
          <a:xfrm>
            <a:off x="4020929" y="2469425"/>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3010" name="Google Shape;3010;p183"/>
          <p:cNvSpPr txBox="1"/>
          <p:nvPr/>
        </p:nvSpPr>
        <p:spPr>
          <a:xfrm>
            <a:off x="6384350" y="1173625"/>
            <a:ext cx="21993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rgbClr val="666666"/>
                </a:solidFill>
                <a:latin typeface="Ubuntu"/>
                <a:ea typeface="Ubuntu"/>
                <a:cs typeface="Ubuntu"/>
                <a:sym typeface="Ubuntu"/>
              </a:rPr>
              <a:t>English text</a:t>
            </a:r>
            <a:endParaRPr sz="2000" b="1">
              <a:solidFill>
                <a:srgbClr val="666666"/>
              </a:solidFill>
              <a:latin typeface="Ubuntu"/>
              <a:ea typeface="Ubuntu"/>
              <a:cs typeface="Ubuntu"/>
              <a:sym typeface="Ubuntu"/>
            </a:endParaRPr>
          </a:p>
        </p:txBody>
      </p:sp>
      <p:pic>
        <p:nvPicPr>
          <p:cNvPr id="3011" name="Google Shape;3011;p183"/>
          <p:cNvPicPr preferRelativeResize="0"/>
          <p:nvPr/>
        </p:nvPicPr>
        <p:blipFill>
          <a:blip r:embed="rId3">
            <a:alphaModFix/>
          </a:blip>
          <a:stretch>
            <a:fillRect/>
          </a:stretch>
        </p:blipFill>
        <p:spPr>
          <a:xfrm>
            <a:off x="304800" y="2033725"/>
            <a:ext cx="1348799" cy="1331650"/>
          </a:xfrm>
          <a:prstGeom prst="rect">
            <a:avLst/>
          </a:prstGeom>
          <a:noFill/>
          <a:ln>
            <a:noFill/>
          </a:ln>
        </p:spPr>
      </p:pic>
      <p:sp>
        <p:nvSpPr>
          <p:cNvPr id="3012" name="Google Shape;3012;p183"/>
          <p:cNvSpPr txBox="1"/>
          <p:nvPr/>
        </p:nvSpPr>
        <p:spPr>
          <a:xfrm>
            <a:off x="6017425" y="1951200"/>
            <a:ext cx="3227700" cy="1587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sz="2000">
                <a:solidFill>
                  <a:schemeClr val="dk2"/>
                </a:solidFill>
              </a:rPr>
              <a:t>What a wonderful tutorial!</a:t>
            </a:r>
            <a:endParaRPr sz="2000">
              <a:solidFill>
                <a:schemeClr val="dk2"/>
              </a:solidFill>
            </a:endParaRPr>
          </a:p>
          <a:p>
            <a:pPr marL="0" lvl="0" indent="0" algn="l" rtl="0">
              <a:spcBef>
                <a:spcPts val="0"/>
              </a:spcBef>
              <a:spcAft>
                <a:spcPts val="0"/>
              </a:spcAft>
              <a:buNone/>
            </a:pPr>
            <a:endParaRPr sz="2000">
              <a:solidFill>
                <a:srgbClr val="666666"/>
              </a:solidFill>
              <a:latin typeface="Ubuntu"/>
              <a:ea typeface="Ubuntu"/>
              <a:cs typeface="Ubuntu"/>
              <a:sym typeface="Ubuntu"/>
            </a:endParaRPr>
          </a:p>
        </p:txBody>
      </p:sp>
      <p:sp>
        <p:nvSpPr>
          <p:cNvPr id="3013" name="Google Shape;3013;p183"/>
          <p:cNvSpPr txBox="1"/>
          <p:nvPr/>
        </p:nvSpPr>
        <p:spPr>
          <a:xfrm>
            <a:off x="60275" y="1157525"/>
            <a:ext cx="19422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rgbClr val="666666"/>
                </a:solidFill>
                <a:latin typeface="Ubuntu"/>
                <a:ea typeface="Ubuntu"/>
                <a:cs typeface="Ubuntu"/>
                <a:sym typeface="Ubuntu"/>
              </a:rPr>
              <a:t>Spanish Audio</a:t>
            </a:r>
            <a:endParaRPr sz="2000" b="1">
              <a:solidFill>
                <a:srgbClr val="666666"/>
              </a:solidFill>
              <a:latin typeface="Ubuntu"/>
              <a:ea typeface="Ubuntu"/>
              <a:cs typeface="Ubuntu"/>
              <a:sym typeface="Ubuntu"/>
            </a:endParaRPr>
          </a:p>
        </p:txBody>
      </p:sp>
      <p:sp>
        <p:nvSpPr>
          <p:cNvPr id="3014" name="Google Shape;3014;p183"/>
          <p:cNvSpPr txBox="1">
            <a:spLocks noGrp="1"/>
          </p:cNvSpPr>
          <p:nvPr>
            <p:ph type="body" idx="1"/>
          </p:nvPr>
        </p:nvSpPr>
        <p:spPr>
          <a:xfrm>
            <a:off x="311700" y="3945475"/>
            <a:ext cx="8520600" cy="10722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Training an ASR using the same SLT architecture </a:t>
            </a:r>
            <a:endParaRPr/>
          </a:p>
          <a:p>
            <a:pPr marL="0" lvl="0" indent="0" algn="l" rtl="0">
              <a:spcBef>
                <a:spcPts val="1600"/>
              </a:spcBef>
              <a:spcAft>
                <a:spcPts val="0"/>
              </a:spcAft>
              <a:buNone/>
            </a:pPr>
            <a:r>
              <a:rPr lang="en"/>
              <a:t>Training the SLT system initializing the encoder with the trained ASR encoder</a:t>
            </a:r>
            <a:endParaRPr/>
          </a:p>
          <a:p>
            <a:pPr marL="0" lvl="0" indent="0" algn="l" rtl="0">
              <a:spcBef>
                <a:spcPts val="1600"/>
              </a:spcBef>
              <a:spcAft>
                <a:spcPts val="1600"/>
              </a:spcAft>
              <a:buNone/>
            </a:pPr>
            <a:endParaRPr/>
          </a:p>
        </p:txBody>
      </p:sp>
      <p:sp>
        <p:nvSpPr>
          <p:cNvPr id="3015" name="Google Shape;3015;p18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148</a:t>
            </a:fld>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3019"/>
        <p:cNvGrpSpPr/>
        <p:nvPr/>
      </p:nvGrpSpPr>
      <p:grpSpPr>
        <a:xfrm>
          <a:off x="0" y="0"/>
          <a:ext cx="0" cy="0"/>
          <a:chOff x="0" y="0"/>
          <a:chExt cx="0" cy="0"/>
        </a:xfrm>
      </p:grpSpPr>
      <p:sp>
        <p:nvSpPr>
          <p:cNvPr id="3020" name="Google Shape;3020;p18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t>Decoder Pre-training </a:t>
            </a:r>
            <a:endParaRPr/>
          </a:p>
        </p:txBody>
      </p:sp>
      <p:sp>
        <p:nvSpPr>
          <p:cNvPr id="3021" name="Google Shape;3021;p184"/>
          <p:cNvSpPr txBox="1"/>
          <p:nvPr/>
        </p:nvSpPr>
        <p:spPr>
          <a:xfrm>
            <a:off x="807947" y="2477013"/>
            <a:ext cx="8529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666666"/>
                </a:solidFill>
                <a:latin typeface="Ubuntu"/>
                <a:ea typeface="Ubuntu"/>
                <a:cs typeface="Ubuntu"/>
                <a:sym typeface="Ubuntu"/>
              </a:rPr>
              <a:t>Input text</a:t>
            </a:r>
            <a:endParaRPr sz="2000">
              <a:solidFill>
                <a:srgbClr val="666666"/>
              </a:solidFill>
              <a:latin typeface="Ubuntu"/>
              <a:ea typeface="Ubuntu"/>
              <a:cs typeface="Ubuntu"/>
              <a:sym typeface="Ubuntu"/>
            </a:endParaRPr>
          </a:p>
        </p:txBody>
      </p:sp>
      <p:sp>
        <p:nvSpPr>
          <p:cNvPr id="3022" name="Google Shape;3022;p184"/>
          <p:cNvSpPr/>
          <p:nvPr/>
        </p:nvSpPr>
        <p:spPr>
          <a:xfrm rot="5400000">
            <a:off x="1527100" y="1948175"/>
            <a:ext cx="2144700" cy="15216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84"/>
          <p:cNvSpPr/>
          <p:nvPr/>
        </p:nvSpPr>
        <p:spPr>
          <a:xfrm>
            <a:off x="3491700" y="1998425"/>
            <a:ext cx="634800" cy="14211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a:t>0.71</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0.12</a:t>
            </a:r>
            <a:endParaRPr/>
          </a:p>
          <a:p>
            <a:pPr marL="0" lvl="0" indent="0" algn="r" rtl="0">
              <a:spcBef>
                <a:spcPts val="0"/>
              </a:spcBef>
              <a:spcAft>
                <a:spcPts val="0"/>
              </a:spcAft>
              <a:buNone/>
            </a:pPr>
            <a:r>
              <a:rPr lang="en"/>
              <a:t>0.51</a:t>
            </a:r>
            <a:endParaRPr/>
          </a:p>
          <a:p>
            <a:pPr marL="0" lvl="0" indent="0" algn="r" rtl="0">
              <a:spcBef>
                <a:spcPts val="0"/>
              </a:spcBef>
              <a:spcAft>
                <a:spcPts val="0"/>
              </a:spcAft>
              <a:buNone/>
            </a:pPr>
            <a:r>
              <a:rPr lang="en"/>
              <a:t>0.05</a:t>
            </a:r>
            <a:endParaRPr/>
          </a:p>
          <a:p>
            <a:pPr marL="0" lvl="0" indent="0" algn="r" rtl="0">
              <a:spcBef>
                <a:spcPts val="0"/>
              </a:spcBef>
              <a:spcAft>
                <a:spcPts val="0"/>
              </a:spcAft>
              <a:buNone/>
            </a:pPr>
            <a:r>
              <a:rPr lang="en"/>
              <a:t>0.74</a:t>
            </a:r>
            <a:endParaRPr/>
          </a:p>
        </p:txBody>
      </p:sp>
      <p:sp>
        <p:nvSpPr>
          <p:cNvPr id="3024" name="Google Shape;3024;p184"/>
          <p:cNvSpPr txBox="1"/>
          <p:nvPr/>
        </p:nvSpPr>
        <p:spPr>
          <a:xfrm>
            <a:off x="3481650" y="1975625"/>
            <a:ext cx="361800" cy="146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a:t>-</a:t>
            </a:r>
            <a:endParaRPr/>
          </a:p>
          <a:p>
            <a:pPr marL="0" lvl="0" indent="0" algn="l" rtl="0">
              <a:spcBef>
                <a:spcPts val="0"/>
              </a:spcBef>
              <a:spcAft>
                <a:spcPts val="0"/>
              </a:spcAft>
              <a:buNone/>
            </a:pPr>
            <a:r>
              <a:rPr lang="en"/>
              <a: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025" name="Google Shape;3025;p184"/>
          <p:cNvSpPr/>
          <p:nvPr/>
        </p:nvSpPr>
        <p:spPr>
          <a:xfrm rot="-5400000">
            <a:off x="3965000" y="1929575"/>
            <a:ext cx="2144700" cy="15588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84"/>
          <p:cNvSpPr txBox="1"/>
          <p:nvPr/>
        </p:nvSpPr>
        <p:spPr>
          <a:xfrm>
            <a:off x="1816251" y="2469425"/>
            <a:ext cx="15216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encoder</a:t>
            </a:r>
            <a:endParaRPr sz="2000">
              <a:solidFill>
                <a:srgbClr val="FFFFFF"/>
              </a:solidFill>
              <a:latin typeface="Ubuntu"/>
              <a:ea typeface="Ubuntu"/>
              <a:cs typeface="Ubuntu"/>
              <a:sym typeface="Ubuntu"/>
            </a:endParaRPr>
          </a:p>
        </p:txBody>
      </p:sp>
      <p:sp>
        <p:nvSpPr>
          <p:cNvPr id="3027" name="Google Shape;3027;p184"/>
          <p:cNvSpPr txBox="1"/>
          <p:nvPr/>
        </p:nvSpPr>
        <p:spPr>
          <a:xfrm>
            <a:off x="4020929" y="2469425"/>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3028" name="Google Shape;3028;p184"/>
          <p:cNvSpPr txBox="1"/>
          <p:nvPr/>
        </p:nvSpPr>
        <p:spPr>
          <a:xfrm>
            <a:off x="6384350" y="1173625"/>
            <a:ext cx="21993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rgbClr val="666666"/>
                </a:solidFill>
                <a:latin typeface="Ubuntu"/>
                <a:ea typeface="Ubuntu"/>
                <a:cs typeface="Ubuntu"/>
                <a:sym typeface="Ubuntu"/>
              </a:rPr>
              <a:t>English text</a:t>
            </a:r>
            <a:endParaRPr sz="2000" b="1">
              <a:solidFill>
                <a:srgbClr val="666666"/>
              </a:solidFill>
              <a:latin typeface="Ubuntu"/>
              <a:ea typeface="Ubuntu"/>
              <a:cs typeface="Ubuntu"/>
              <a:sym typeface="Ubuntu"/>
            </a:endParaRPr>
          </a:p>
        </p:txBody>
      </p:sp>
      <p:pic>
        <p:nvPicPr>
          <p:cNvPr id="3029" name="Google Shape;3029;p184"/>
          <p:cNvPicPr preferRelativeResize="0"/>
          <p:nvPr/>
        </p:nvPicPr>
        <p:blipFill>
          <a:blip r:embed="rId3">
            <a:alphaModFix/>
          </a:blip>
          <a:stretch>
            <a:fillRect/>
          </a:stretch>
        </p:blipFill>
        <p:spPr>
          <a:xfrm>
            <a:off x="304800" y="2033725"/>
            <a:ext cx="1348799" cy="1331650"/>
          </a:xfrm>
          <a:prstGeom prst="rect">
            <a:avLst/>
          </a:prstGeom>
          <a:noFill/>
          <a:ln>
            <a:noFill/>
          </a:ln>
        </p:spPr>
      </p:pic>
      <p:sp>
        <p:nvSpPr>
          <p:cNvPr id="3030" name="Google Shape;3030;p184"/>
          <p:cNvSpPr txBox="1"/>
          <p:nvPr/>
        </p:nvSpPr>
        <p:spPr>
          <a:xfrm>
            <a:off x="6017425" y="1951200"/>
            <a:ext cx="3227700" cy="1587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sz="2000">
                <a:solidFill>
                  <a:schemeClr val="dk2"/>
                </a:solidFill>
              </a:rPr>
              <a:t>What a wonderful tutorial!</a:t>
            </a:r>
            <a:endParaRPr sz="2000">
              <a:solidFill>
                <a:schemeClr val="dk2"/>
              </a:solidFill>
            </a:endParaRPr>
          </a:p>
          <a:p>
            <a:pPr marL="0" lvl="0" indent="0" algn="l" rtl="0">
              <a:spcBef>
                <a:spcPts val="0"/>
              </a:spcBef>
              <a:spcAft>
                <a:spcPts val="0"/>
              </a:spcAft>
              <a:buNone/>
            </a:pPr>
            <a:endParaRPr sz="2000">
              <a:solidFill>
                <a:srgbClr val="666666"/>
              </a:solidFill>
              <a:latin typeface="Ubuntu"/>
              <a:ea typeface="Ubuntu"/>
              <a:cs typeface="Ubuntu"/>
              <a:sym typeface="Ubuntu"/>
            </a:endParaRPr>
          </a:p>
        </p:txBody>
      </p:sp>
      <p:sp>
        <p:nvSpPr>
          <p:cNvPr id="3031" name="Google Shape;3031;p184"/>
          <p:cNvSpPr txBox="1"/>
          <p:nvPr/>
        </p:nvSpPr>
        <p:spPr>
          <a:xfrm>
            <a:off x="60275" y="1157525"/>
            <a:ext cx="19422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rgbClr val="666666"/>
                </a:solidFill>
                <a:latin typeface="Ubuntu"/>
                <a:ea typeface="Ubuntu"/>
                <a:cs typeface="Ubuntu"/>
                <a:sym typeface="Ubuntu"/>
              </a:rPr>
              <a:t>Spanish Audio</a:t>
            </a:r>
            <a:endParaRPr sz="2000" b="1">
              <a:solidFill>
                <a:srgbClr val="666666"/>
              </a:solidFill>
              <a:latin typeface="Ubuntu"/>
              <a:ea typeface="Ubuntu"/>
              <a:cs typeface="Ubuntu"/>
              <a:sym typeface="Ubuntu"/>
            </a:endParaRPr>
          </a:p>
        </p:txBody>
      </p:sp>
      <p:sp>
        <p:nvSpPr>
          <p:cNvPr id="3032" name="Google Shape;3032;p18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149</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grpSp>
        <p:nvGrpSpPr>
          <p:cNvPr id="376" name="Google Shape;376;p42"/>
          <p:cNvGrpSpPr/>
          <p:nvPr/>
        </p:nvGrpSpPr>
        <p:grpSpPr>
          <a:xfrm>
            <a:off x="968000" y="4077637"/>
            <a:ext cx="7769900" cy="446400"/>
            <a:chOff x="968000" y="2669603"/>
            <a:chExt cx="7769900" cy="446400"/>
          </a:xfrm>
        </p:grpSpPr>
        <p:sp>
          <p:nvSpPr>
            <p:cNvPr id="377" name="Google Shape;377;p42"/>
            <p:cNvSpPr txBox="1"/>
            <p:nvPr/>
          </p:nvSpPr>
          <p:spPr>
            <a:xfrm>
              <a:off x="968000" y="2669603"/>
              <a:ext cx="22344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Unconstrained</a:t>
              </a:r>
              <a:endParaRPr sz="1700" b="1">
                <a:solidFill>
                  <a:srgbClr val="EFEFEF"/>
                </a:solidFill>
                <a:latin typeface="Source Sans Pro"/>
                <a:ea typeface="Source Sans Pro"/>
                <a:cs typeface="Source Sans Pro"/>
                <a:sym typeface="Source Sans Pro"/>
              </a:endParaRPr>
            </a:p>
          </p:txBody>
        </p:sp>
        <p:sp>
          <p:nvSpPr>
            <p:cNvPr id="378" name="Google Shape;378;p42"/>
            <p:cNvSpPr txBox="1"/>
            <p:nvPr/>
          </p:nvSpPr>
          <p:spPr>
            <a:xfrm>
              <a:off x="5732500" y="2669603"/>
              <a:ext cx="30054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Constrained (e.g. subtitling)</a:t>
              </a:r>
              <a:endParaRPr sz="1700" b="1">
                <a:solidFill>
                  <a:srgbClr val="EFEFEF"/>
                </a:solidFill>
                <a:latin typeface="Source Sans Pro"/>
                <a:ea typeface="Source Sans Pro"/>
                <a:cs typeface="Source Sans Pro"/>
                <a:sym typeface="Source Sans Pro"/>
              </a:endParaRPr>
            </a:p>
          </p:txBody>
        </p:sp>
      </p:grpSp>
      <p:grpSp>
        <p:nvGrpSpPr>
          <p:cNvPr id="379" name="Google Shape;379;p42"/>
          <p:cNvGrpSpPr/>
          <p:nvPr/>
        </p:nvGrpSpPr>
        <p:grpSpPr>
          <a:xfrm>
            <a:off x="235100" y="2616596"/>
            <a:ext cx="8850200" cy="446400"/>
            <a:chOff x="235100" y="2688368"/>
            <a:chExt cx="8850200" cy="446400"/>
          </a:xfrm>
        </p:grpSpPr>
        <p:sp>
          <p:nvSpPr>
            <p:cNvPr id="380" name="Google Shape;380;p42"/>
            <p:cNvSpPr txBox="1"/>
            <p:nvPr/>
          </p:nvSpPr>
          <p:spPr>
            <a:xfrm>
              <a:off x="235100" y="2688368"/>
              <a:ext cx="37002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chemeClr val="dk1"/>
                  </a:solidFill>
                  <a:latin typeface="Source Sans Pro"/>
                  <a:ea typeface="Source Sans Pro"/>
                  <a:cs typeface="Source Sans Pro"/>
                  <a:sym typeface="Source Sans Pro"/>
                </a:rPr>
                <a:t>Restricted domain </a:t>
              </a:r>
              <a:endParaRPr sz="1700" b="1">
                <a:solidFill>
                  <a:schemeClr val="dk1"/>
                </a:solidFill>
                <a:latin typeface="Source Sans Pro"/>
                <a:ea typeface="Source Sans Pro"/>
                <a:cs typeface="Source Sans Pro"/>
                <a:sym typeface="Source Sans Pro"/>
              </a:endParaRPr>
            </a:p>
          </p:txBody>
        </p:sp>
        <p:sp>
          <p:nvSpPr>
            <p:cNvPr id="381" name="Google Shape;381;p42"/>
            <p:cNvSpPr txBox="1"/>
            <p:nvPr/>
          </p:nvSpPr>
          <p:spPr>
            <a:xfrm>
              <a:off x="5385100" y="2688368"/>
              <a:ext cx="37002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chemeClr val="dk1"/>
                  </a:solidFill>
                  <a:latin typeface="Source Sans Pro"/>
                  <a:ea typeface="Source Sans Pro"/>
                  <a:cs typeface="Source Sans Pro"/>
                  <a:sym typeface="Source Sans Pro"/>
                </a:rPr>
                <a:t>Open domain </a:t>
              </a:r>
              <a:endParaRPr sz="1700" b="1">
                <a:solidFill>
                  <a:schemeClr val="dk1"/>
                </a:solidFill>
                <a:latin typeface="Source Sans Pro"/>
                <a:ea typeface="Source Sans Pro"/>
                <a:cs typeface="Source Sans Pro"/>
                <a:sym typeface="Source Sans Pro"/>
              </a:endParaRPr>
            </a:p>
          </p:txBody>
        </p:sp>
      </p:grpSp>
      <p:sp>
        <p:nvSpPr>
          <p:cNvPr id="382" name="Google Shape;382;p4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Speech Translation - a Multi-faceted Problem</a:t>
            </a:r>
            <a:endParaRPr/>
          </a:p>
        </p:txBody>
      </p:sp>
      <p:grpSp>
        <p:nvGrpSpPr>
          <p:cNvPr id="383" name="Google Shape;383;p42"/>
          <p:cNvGrpSpPr/>
          <p:nvPr/>
        </p:nvGrpSpPr>
        <p:grpSpPr>
          <a:xfrm>
            <a:off x="1631300" y="1155556"/>
            <a:ext cx="6508250" cy="446400"/>
            <a:chOff x="1631300" y="1155556"/>
            <a:chExt cx="6508250" cy="446400"/>
          </a:xfrm>
        </p:grpSpPr>
        <p:sp>
          <p:nvSpPr>
            <p:cNvPr id="384" name="Google Shape;384;p42"/>
            <p:cNvSpPr txBox="1"/>
            <p:nvPr/>
          </p:nvSpPr>
          <p:spPr>
            <a:xfrm>
              <a:off x="1631300" y="1155556"/>
              <a:ext cx="9078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Offline</a:t>
              </a:r>
              <a:endParaRPr sz="1700" b="1">
                <a:solidFill>
                  <a:srgbClr val="999999"/>
                </a:solidFill>
                <a:latin typeface="Source Sans Pro"/>
                <a:ea typeface="Source Sans Pro"/>
                <a:cs typeface="Source Sans Pro"/>
                <a:sym typeface="Source Sans Pro"/>
              </a:endParaRPr>
            </a:p>
          </p:txBody>
        </p:sp>
        <p:sp>
          <p:nvSpPr>
            <p:cNvPr id="385" name="Google Shape;385;p42"/>
            <p:cNvSpPr txBox="1"/>
            <p:nvPr/>
          </p:nvSpPr>
          <p:spPr>
            <a:xfrm>
              <a:off x="6330850" y="1155556"/>
              <a:ext cx="18087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Simultaneous</a:t>
              </a:r>
              <a:endParaRPr sz="1700" b="1">
                <a:solidFill>
                  <a:srgbClr val="999999"/>
                </a:solidFill>
                <a:latin typeface="Source Sans Pro"/>
                <a:ea typeface="Source Sans Pro"/>
                <a:cs typeface="Source Sans Pro"/>
                <a:sym typeface="Source Sans Pro"/>
              </a:endParaRPr>
            </a:p>
          </p:txBody>
        </p:sp>
      </p:grpSp>
      <p:grpSp>
        <p:nvGrpSpPr>
          <p:cNvPr id="386" name="Google Shape;386;p42"/>
          <p:cNvGrpSpPr/>
          <p:nvPr/>
        </p:nvGrpSpPr>
        <p:grpSpPr>
          <a:xfrm>
            <a:off x="1180850" y="1642570"/>
            <a:ext cx="6958700" cy="446400"/>
            <a:chOff x="1180850" y="1660239"/>
            <a:chExt cx="6958700" cy="446400"/>
          </a:xfrm>
        </p:grpSpPr>
        <p:sp>
          <p:nvSpPr>
            <p:cNvPr id="387" name="Google Shape;387;p42"/>
            <p:cNvSpPr txBox="1"/>
            <p:nvPr/>
          </p:nvSpPr>
          <p:spPr>
            <a:xfrm>
              <a:off x="6330850" y="1660239"/>
              <a:ext cx="18087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Multi-speaker</a:t>
              </a:r>
              <a:endParaRPr sz="1700" b="1">
                <a:solidFill>
                  <a:srgbClr val="999999"/>
                </a:solidFill>
                <a:latin typeface="Source Sans Pro"/>
                <a:ea typeface="Source Sans Pro"/>
                <a:cs typeface="Source Sans Pro"/>
                <a:sym typeface="Source Sans Pro"/>
              </a:endParaRPr>
            </a:p>
          </p:txBody>
        </p:sp>
        <p:sp>
          <p:nvSpPr>
            <p:cNvPr id="388" name="Google Shape;388;p42"/>
            <p:cNvSpPr txBox="1"/>
            <p:nvPr/>
          </p:nvSpPr>
          <p:spPr>
            <a:xfrm>
              <a:off x="1180850" y="1660239"/>
              <a:ext cx="18087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Single-speaker</a:t>
              </a:r>
              <a:endParaRPr sz="1700" b="1">
                <a:solidFill>
                  <a:srgbClr val="999999"/>
                </a:solidFill>
                <a:latin typeface="Source Sans Pro"/>
                <a:ea typeface="Source Sans Pro"/>
                <a:cs typeface="Source Sans Pro"/>
                <a:sym typeface="Source Sans Pro"/>
              </a:endParaRPr>
            </a:p>
          </p:txBody>
        </p:sp>
      </p:grpSp>
      <p:grpSp>
        <p:nvGrpSpPr>
          <p:cNvPr id="389" name="Google Shape;389;p42"/>
          <p:cNvGrpSpPr/>
          <p:nvPr/>
        </p:nvGrpSpPr>
        <p:grpSpPr>
          <a:xfrm>
            <a:off x="802100" y="3103610"/>
            <a:ext cx="7935800" cy="446400"/>
            <a:chOff x="802100" y="3174285"/>
            <a:chExt cx="7935800" cy="446400"/>
          </a:xfrm>
        </p:grpSpPr>
        <p:sp>
          <p:nvSpPr>
            <p:cNvPr id="390" name="Google Shape;390;p42"/>
            <p:cNvSpPr txBox="1"/>
            <p:nvPr/>
          </p:nvSpPr>
          <p:spPr>
            <a:xfrm>
              <a:off x="802100" y="3174285"/>
              <a:ext cx="25662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EFEFEF"/>
                  </a:solidFill>
                  <a:latin typeface="Source Sans Pro"/>
                  <a:ea typeface="Source Sans Pro"/>
                  <a:cs typeface="Source Sans Pro"/>
                  <a:sym typeface="Source Sans Pro"/>
                </a:rPr>
                <a:t>Resource-rich languages</a:t>
              </a:r>
              <a:endParaRPr sz="1700" b="1">
                <a:solidFill>
                  <a:srgbClr val="EFEFEF"/>
                </a:solidFill>
                <a:latin typeface="Source Sans Pro"/>
                <a:ea typeface="Source Sans Pro"/>
                <a:cs typeface="Source Sans Pro"/>
                <a:sym typeface="Source Sans Pro"/>
              </a:endParaRPr>
            </a:p>
          </p:txBody>
        </p:sp>
        <p:sp>
          <p:nvSpPr>
            <p:cNvPr id="391" name="Google Shape;391;p42"/>
            <p:cNvSpPr txBox="1"/>
            <p:nvPr/>
          </p:nvSpPr>
          <p:spPr>
            <a:xfrm>
              <a:off x="5732500" y="3174285"/>
              <a:ext cx="30054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EFEFEF"/>
                  </a:solidFill>
                  <a:latin typeface="Source Sans Pro"/>
                  <a:ea typeface="Source Sans Pro"/>
                  <a:cs typeface="Source Sans Pro"/>
                  <a:sym typeface="Source Sans Pro"/>
                </a:rPr>
                <a:t>Under-resourced languages</a:t>
              </a:r>
              <a:endParaRPr sz="1700" b="1">
                <a:solidFill>
                  <a:srgbClr val="EFEFEF"/>
                </a:solidFill>
                <a:latin typeface="Source Sans Pro"/>
                <a:ea typeface="Source Sans Pro"/>
                <a:cs typeface="Source Sans Pro"/>
                <a:sym typeface="Source Sans Pro"/>
              </a:endParaRPr>
            </a:p>
          </p:txBody>
        </p:sp>
      </p:grpSp>
      <p:sp>
        <p:nvSpPr>
          <p:cNvPr id="392" name="Google Shape;392;p42"/>
          <p:cNvSpPr/>
          <p:nvPr/>
        </p:nvSpPr>
        <p:spPr>
          <a:xfrm>
            <a:off x="3287270" y="1591948"/>
            <a:ext cx="2701800" cy="1984200"/>
          </a:xfrm>
          <a:prstGeom prst="rightArrow">
            <a:avLst>
              <a:gd name="adj1" fmla="val 50000"/>
              <a:gd name="adj2" fmla="val 50000"/>
            </a:avLst>
          </a:prstGeom>
          <a:solidFill>
            <a:srgbClr val="F6B26B"/>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chemeClr val="dk2"/>
                </a:solidFill>
              </a:rPr>
              <a:t>difficulty</a:t>
            </a:r>
            <a:endParaRPr sz="2600">
              <a:solidFill>
                <a:schemeClr val="dk2"/>
              </a:solidFill>
            </a:endParaRPr>
          </a:p>
        </p:txBody>
      </p:sp>
      <p:grpSp>
        <p:nvGrpSpPr>
          <p:cNvPr id="393" name="Google Shape;393;p42"/>
          <p:cNvGrpSpPr/>
          <p:nvPr/>
        </p:nvGrpSpPr>
        <p:grpSpPr>
          <a:xfrm>
            <a:off x="802100" y="2129583"/>
            <a:ext cx="7716200" cy="446400"/>
            <a:chOff x="802100" y="2164921"/>
            <a:chExt cx="7716200" cy="446400"/>
          </a:xfrm>
        </p:grpSpPr>
        <p:sp>
          <p:nvSpPr>
            <p:cNvPr id="394" name="Google Shape;394;p42"/>
            <p:cNvSpPr txBox="1"/>
            <p:nvPr/>
          </p:nvSpPr>
          <p:spPr>
            <a:xfrm>
              <a:off x="802100" y="2164921"/>
              <a:ext cx="25662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Clean audio</a:t>
              </a:r>
              <a:endParaRPr sz="1700" b="1">
                <a:solidFill>
                  <a:srgbClr val="999999"/>
                </a:solidFill>
                <a:latin typeface="Source Sans Pro"/>
                <a:ea typeface="Source Sans Pro"/>
                <a:cs typeface="Source Sans Pro"/>
                <a:sym typeface="Source Sans Pro"/>
              </a:endParaRPr>
            </a:p>
          </p:txBody>
        </p:sp>
        <p:sp>
          <p:nvSpPr>
            <p:cNvPr id="395" name="Google Shape;395;p42"/>
            <p:cNvSpPr txBox="1"/>
            <p:nvPr/>
          </p:nvSpPr>
          <p:spPr>
            <a:xfrm>
              <a:off x="5952100" y="2164921"/>
              <a:ext cx="25662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Noisy conditions</a:t>
              </a:r>
              <a:endParaRPr sz="1700" b="1">
                <a:solidFill>
                  <a:srgbClr val="999999"/>
                </a:solidFill>
                <a:latin typeface="Source Sans Pro"/>
                <a:ea typeface="Source Sans Pro"/>
                <a:cs typeface="Source Sans Pro"/>
                <a:sym typeface="Source Sans Pro"/>
              </a:endParaRPr>
            </a:p>
          </p:txBody>
        </p:sp>
      </p:grpSp>
      <p:grpSp>
        <p:nvGrpSpPr>
          <p:cNvPr id="396" name="Google Shape;396;p42"/>
          <p:cNvGrpSpPr/>
          <p:nvPr/>
        </p:nvGrpSpPr>
        <p:grpSpPr>
          <a:xfrm>
            <a:off x="77300" y="3590623"/>
            <a:ext cx="9165800" cy="446400"/>
            <a:chOff x="77300" y="4183650"/>
            <a:chExt cx="9165800" cy="446400"/>
          </a:xfrm>
        </p:grpSpPr>
        <p:sp>
          <p:nvSpPr>
            <p:cNvPr id="397" name="Google Shape;397;p42"/>
            <p:cNvSpPr txBox="1"/>
            <p:nvPr/>
          </p:nvSpPr>
          <p:spPr>
            <a:xfrm>
              <a:off x="77300" y="4183650"/>
              <a:ext cx="40158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Low speaker variety (gender, accent, ...)</a:t>
              </a:r>
              <a:endParaRPr sz="1700" b="1">
                <a:solidFill>
                  <a:srgbClr val="EFEFEF"/>
                </a:solidFill>
                <a:latin typeface="Source Sans Pro"/>
                <a:ea typeface="Source Sans Pro"/>
                <a:cs typeface="Source Sans Pro"/>
                <a:sym typeface="Source Sans Pro"/>
              </a:endParaRPr>
            </a:p>
          </p:txBody>
        </p:sp>
        <p:sp>
          <p:nvSpPr>
            <p:cNvPr id="398" name="Google Shape;398;p42"/>
            <p:cNvSpPr txBox="1"/>
            <p:nvPr/>
          </p:nvSpPr>
          <p:spPr>
            <a:xfrm>
              <a:off x="5227300" y="4183650"/>
              <a:ext cx="40158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High speaker variety </a:t>
              </a:r>
              <a:endParaRPr sz="1700" b="1">
                <a:solidFill>
                  <a:srgbClr val="EFEFEF"/>
                </a:solidFill>
                <a:latin typeface="Source Sans Pro"/>
                <a:ea typeface="Source Sans Pro"/>
                <a:cs typeface="Source Sans Pro"/>
                <a:sym typeface="Source Sans Pro"/>
              </a:endParaRPr>
            </a:p>
          </p:txBody>
        </p:sp>
      </p:grpSp>
      <p:grpSp>
        <p:nvGrpSpPr>
          <p:cNvPr id="399" name="Google Shape;399;p42"/>
          <p:cNvGrpSpPr/>
          <p:nvPr/>
        </p:nvGrpSpPr>
        <p:grpSpPr>
          <a:xfrm>
            <a:off x="77300" y="4564650"/>
            <a:ext cx="9165800" cy="446400"/>
            <a:chOff x="77300" y="4564650"/>
            <a:chExt cx="9165800" cy="446400"/>
          </a:xfrm>
        </p:grpSpPr>
        <p:sp>
          <p:nvSpPr>
            <p:cNvPr id="400" name="Google Shape;400;p42"/>
            <p:cNvSpPr txBox="1"/>
            <p:nvPr/>
          </p:nvSpPr>
          <p:spPr>
            <a:xfrm>
              <a:off x="77300" y="4564650"/>
              <a:ext cx="40158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a:t>
              </a:r>
              <a:endParaRPr sz="1700" b="1">
                <a:solidFill>
                  <a:srgbClr val="EFEFEF"/>
                </a:solidFill>
                <a:latin typeface="Source Sans Pro"/>
                <a:ea typeface="Source Sans Pro"/>
                <a:cs typeface="Source Sans Pro"/>
                <a:sym typeface="Source Sans Pro"/>
              </a:endParaRPr>
            </a:p>
          </p:txBody>
        </p:sp>
        <p:sp>
          <p:nvSpPr>
            <p:cNvPr id="401" name="Google Shape;401;p42"/>
            <p:cNvSpPr txBox="1"/>
            <p:nvPr/>
          </p:nvSpPr>
          <p:spPr>
            <a:xfrm>
              <a:off x="5227300" y="4564650"/>
              <a:ext cx="40158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a:t>
              </a:r>
              <a:endParaRPr sz="1700" b="1">
                <a:solidFill>
                  <a:srgbClr val="EFEFEF"/>
                </a:solidFill>
                <a:latin typeface="Source Sans Pro"/>
                <a:ea typeface="Source Sans Pro"/>
                <a:cs typeface="Source Sans Pro"/>
                <a:sym typeface="Source Sans Pro"/>
              </a:endParaRPr>
            </a:p>
          </p:txBody>
        </p:sp>
      </p:grpSp>
      <p:sp>
        <p:nvSpPr>
          <p:cNvPr id="402" name="Google Shape;402;p4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3036"/>
        <p:cNvGrpSpPr/>
        <p:nvPr/>
      </p:nvGrpSpPr>
      <p:grpSpPr>
        <a:xfrm>
          <a:off x="0" y="0"/>
          <a:ext cx="0" cy="0"/>
          <a:chOff x="0" y="0"/>
          <a:chExt cx="0" cy="0"/>
        </a:xfrm>
      </p:grpSpPr>
      <p:sp>
        <p:nvSpPr>
          <p:cNvPr id="3037" name="Google Shape;3037;p18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t>Decoder Pre-training </a:t>
            </a:r>
            <a:endParaRPr/>
          </a:p>
        </p:txBody>
      </p:sp>
      <p:sp>
        <p:nvSpPr>
          <p:cNvPr id="3038" name="Google Shape;3038;p185"/>
          <p:cNvSpPr/>
          <p:nvPr/>
        </p:nvSpPr>
        <p:spPr>
          <a:xfrm rot="5400000">
            <a:off x="2060500" y="1948175"/>
            <a:ext cx="2144700" cy="1521600"/>
          </a:xfrm>
          <a:prstGeom prst="trapezoid">
            <a:avLst>
              <a:gd name="adj" fmla="val 18530"/>
            </a:avLst>
          </a:prstGeom>
          <a:solidFill>
            <a:srgbClr val="DD7E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85"/>
          <p:cNvSpPr/>
          <p:nvPr/>
        </p:nvSpPr>
        <p:spPr>
          <a:xfrm>
            <a:off x="4025100" y="1998425"/>
            <a:ext cx="634800" cy="1421100"/>
          </a:xfrm>
          <a:prstGeom prst="rect">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a:t>0.71</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0.12</a:t>
            </a:r>
            <a:endParaRPr/>
          </a:p>
          <a:p>
            <a:pPr marL="0" lvl="0" indent="0" algn="r" rtl="0">
              <a:spcBef>
                <a:spcPts val="0"/>
              </a:spcBef>
              <a:spcAft>
                <a:spcPts val="0"/>
              </a:spcAft>
              <a:buNone/>
            </a:pPr>
            <a:r>
              <a:rPr lang="en"/>
              <a:t>0.51</a:t>
            </a:r>
            <a:endParaRPr/>
          </a:p>
          <a:p>
            <a:pPr marL="0" lvl="0" indent="0" algn="r" rtl="0">
              <a:spcBef>
                <a:spcPts val="0"/>
              </a:spcBef>
              <a:spcAft>
                <a:spcPts val="0"/>
              </a:spcAft>
              <a:buNone/>
            </a:pPr>
            <a:r>
              <a:rPr lang="en"/>
              <a:t>0.05</a:t>
            </a:r>
            <a:endParaRPr/>
          </a:p>
          <a:p>
            <a:pPr marL="0" lvl="0" indent="0" algn="r" rtl="0">
              <a:spcBef>
                <a:spcPts val="0"/>
              </a:spcBef>
              <a:spcAft>
                <a:spcPts val="0"/>
              </a:spcAft>
              <a:buNone/>
            </a:pPr>
            <a:r>
              <a:rPr lang="en"/>
              <a:t>0.74</a:t>
            </a:r>
            <a:endParaRPr/>
          </a:p>
        </p:txBody>
      </p:sp>
      <p:sp>
        <p:nvSpPr>
          <p:cNvPr id="3040" name="Google Shape;3040;p185"/>
          <p:cNvSpPr txBox="1"/>
          <p:nvPr/>
        </p:nvSpPr>
        <p:spPr>
          <a:xfrm>
            <a:off x="4015050" y="1975625"/>
            <a:ext cx="361800" cy="146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a:t>-</a:t>
            </a:r>
            <a:endParaRPr/>
          </a:p>
          <a:p>
            <a:pPr marL="0" lvl="0" indent="0" algn="l" rtl="0">
              <a:spcBef>
                <a:spcPts val="0"/>
              </a:spcBef>
              <a:spcAft>
                <a:spcPts val="0"/>
              </a:spcAft>
              <a:buNone/>
            </a:pPr>
            <a:r>
              <a:rPr lang="en"/>
              <a: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041" name="Google Shape;3041;p185"/>
          <p:cNvSpPr/>
          <p:nvPr/>
        </p:nvSpPr>
        <p:spPr>
          <a:xfrm rot="-5400000">
            <a:off x="4498400" y="1929575"/>
            <a:ext cx="2144700" cy="1558800"/>
          </a:xfrm>
          <a:prstGeom prst="trapezoid">
            <a:avLst>
              <a:gd name="adj" fmla="val 18530"/>
            </a:avLst>
          </a:prstGeom>
          <a:solidFill>
            <a:srgbClr val="DD7E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85"/>
          <p:cNvSpPr txBox="1"/>
          <p:nvPr/>
        </p:nvSpPr>
        <p:spPr>
          <a:xfrm>
            <a:off x="2349651" y="2469425"/>
            <a:ext cx="15216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encoder</a:t>
            </a:r>
            <a:endParaRPr sz="2000">
              <a:solidFill>
                <a:srgbClr val="FFFFFF"/>
              </a:solidFill>
              <a:latin typeface="Ubuntu"/>
              <a:ea typeface="Ubuntu"/>
              <a:cs typeface="Ubuntu"/>
              <a:sym typeface="Ubuntu"/>
            </a:endParaRPr>
          </a:p>
        </p:txBody>
      </p:sp>
      <p:sp>
        <p:nvSpPr>
          <p:cNvPr id="3043" name="Google Shape;3043;p185"/>
          <p:cNvSpPr txBox="1"/>
          <p:nvPr/>
        </p:nvSpPr>
        <p:spPr>
          <a:xfrm>
            <a:off x="4554329" y="2469425"/>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3044" name="Google Shape;3044;p185"/>
          <p:cNvSpPr txBox="1"/>
          <p:nvPr/>
        </p:nvSpPr>
        <p:spPr>
          <a:xfrm>
            <a:off x="6384350" y="1173625"/>
            <a:ext cx="21993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rgbClr val="666666"/>
                </a:solidFill>
                <a:latin typeface="Ubuntu"/>
                <a:ea typeface="Ubuntu"/>
                <a:cs typeface="Ubuntu"/>
                <a:sym typeface="Ubuntu"/>
              </a:rPr>
              <a:t>English text</a:t>
            </a:r>
            <a:endParaRPr sz="2000" b="1">
              <a:solidFill>
                <a:srgbClr val="666666"/>
              </a:solidFill>
              <a:latin typeface="Ubuntu"/>
              <a:ea typeface="Ubuntu"/>
              <a:cs typeface="Ubuntu"/>
              <a:sym typeface="Ubuntu"/>
            </a:endParaRPr>
          </a:p>
        </p:txBody>
      </p:sp>
      <p:sp>
        <p:nvSpPr>
          <p:cNvPr id="3045" name="Google Shape;3045;p185"/>
          <p:cNvSpPr txBox="1"/>
          <p:nvPr/>
        </p:nvSpPr>
        <p:spPr>
          <a:xfrm>
            <a:off x="6683650" y="1951200"/>
            <a:ext cx="2561400" cy="1587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sz="2000">
                <a:solidFill>
                  <a:schemeClr val="dk2"/>
                </a:solidFill>
              </a:rPr>
              <a:t>What a wonderful tutorial!</a:t>
            </a:r>
            <a:endParaRPr sz="2000">
              <a:solidFill>
                <a:schemeClr val="dk2"/>
              </a:solidFill>
            </a:endParaRPr>
          </a:p>
          <a:p>
            <a:pPr marL="0" lvl="0" indent="0" algn="l" rtl="0">
              <a:spcBef>
                <a:spcPts val="0"/>
              </a:spcBef>
              <a:spcAft>
                <a:spcPts val="0"/>
              </a:spcAft>
              <a:buNone/>
            </a:pPr>
            <a:endParaRPr sz="2000">
              <a:solidFill>
                <a:srgbClr val="666666"/>
              </a:solidFill>
              <a:latin typeface="Ubuntu"/>
              <a:ea typeface="Ubuntu"/>
              <a:cs typeface="Ubuntu"/>
              <a:sym typeface="Ubuntu"/>
            </a:endParaRPr>
          </a:p>
        </p:txBody>
      </p:sp>
      <p:sp>
        <p:nvSpPr>
          <p:cNvPr id="3046" name="Google Shape;3046;p185"/>
          <p:cNvSpPr txBox="1"/>
          <p:nvPr/>
        </p:nvSpPr>
        <p:spPr>
          <a:xfrm>
            <a:off x="60275" y="1157525"/>
            <a:ext cx="19422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rgbClr val="666666"/>
                </a:solidFill>
                <a:latin typeface="Ubuntu"/>
                <a:ea typeface="Ubuntu"/>
                <a:cs typeface="Ubuntu"/>
                <a:sym typeface="Ubuntu"/>
              </a:rPr>
              <a:t>Spanish text</a:t>
            </a:r>
            <a:endParaRPr sz="2000" b="1">
              <a:solidFill>
                <a:srgbClr val="666666"/>
              </a:solidFill>
              <a:latin typeface="Ubuntu"/>
              <a:ea typeface="Ubuntu"/>
              <a:cs typeface="Ubuntu"/>
              <a:sym typeface="Ubuntu"/>
            </a:endParaRPr>
          </a:p>
        </p:txBody>
      </p:sp>
      <p:sp>
        <p:nvSpPr>
          <p:cNvPr id="3047" name="Google Shape;3047;p185"/>
          <p:cNvSpPr txBox="1"/>
          <p:nvPr/>
        </p:nvSpPr>
        <p:spPr>
          <a:xfrm>
            <a:off x="-2375" y="1951200"/>
            <a:ext cx="2356200" cy="1587900"/>
          </a:xfrm>
          <a:prstGeom prst="rect">
            <a:avLst/>
          </a:prstGeom>
          <a:noFill/>
          <a:ln>
            <a:noFill/>
          </a:ln>
        </p:spPr>
        <p:txBody>
          <a:bodyPr spcFirstLastPara="1" wrap="square" lIns="91425" tIns="91425" rIns="91425" bIns="91425" anchor="ctr" anchorCtr="0">
            <a:noAutofit/>
          </a:bodyPr>
          <a:lstStyle/>
          <a:p>
            <a:pPr marL="0" marR="38100" lvl="0" indent="0" algn="l" rtl="0">
              <a:lnSpc>
                <a:spcPct val="128571"/>
              </a:lnSpc>
              <a:spcBef>
                <a:spcPts val="0"/>
              </a:spcBef>
              <a:spcAft>
                <a:spcPts val="0"/>
              </a:spcAft>
              <a:buClr>
                <a:schemeClr val="dk2"/>
              </a:buClr>
              <a:buSzPts val="1100"/>
              <a:buFont typeface="Arial"/>
              <a:buNone/>
            </a:pPr>
            <a:r>
              <a:rPr lang="en" sz="2100">
                <a:solidFill>
                  <a:srgbClr val="202124"/>
                </a:solidFill>
              </a:rPr>
              <a:t>¡Qué maravilloso tutorial!</a:t>
            </a:r>
            <a:endParaRPr sz="2000">
              <a:solidFill>
                <a:schemeClr val="dk2"/>
              </a:solidFill>
            </a:endParaRPr>
          </a:p>
          <a:p>
            <a:pPr marL="0" lvl="0" indent="0" algn="l" rtl="0">
              <a:spcBef>
                <a:spcPts val="0"/>
              </a:spcBef>
              <a:spcAft>
                <a:spcPts val="0"/>
              </a:spcAft>
              <a:buNone/>
            </a:pPr>
            <a:endParaRPr sz="2000">
              <a:solidFill>
                <a:srgbClr val="666666"/>
              </a:solidFill>
              <a:latin typeface="Ubuntu"/>
              <a:ea typeface="Ubuntu"/>
              <a:cs typeface="Ubuntu"/>
              <a:sym typeface="Ubuntu"/>
            </a:endParaRPr>
          </a:p>
        </p:txBody>
      </p:sp>
      <p:sp>
        <p:nvSpPr>
          <p:cNvPr id="3048" name="Google Shape;3048;p185"/>
          <p:cNvSpPr txBox="1">
            <a:spLocks noGrp="1"/>
          </p:cNvSpPr>
          <p:nvPr>
            <p:ph type="body" idx="1"/>
          </p:nvPr>
        </p:nvSpPr>
        <p:spPr>
          <a:xfrm>
            <a:off x="311700" y="3945475"/>
            <a:ext cx="8520600" cy="10722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Training an MT system using the same SLT architecture </a:t>
            </a:r>
            <a:endParaRPr/>
          </a:p>
          <a:p>
            <a:pPr marL="0" lvl="0" indent="0" algn="l" rtl="0">
              <a:spcBef>
                <a:spcPts val="1600"/>
              </a:spcBef>
              <a:spcAft>
                <a:spcPts val="1600"/>
              </a:spcAft>
              <a:buNone/>
            </a:pPr>
            <a:endParaRPr/>
          </a:p>
        </p:txBody>
      </p:sp>
      <p:sp>
        <p:nvSpPr>
          <p:cNvPr id="3049" name="Google Shape;3049;p18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150</a:t>
            </a:fld>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3053"/>
        <p:cNvGrpSpPr/>
        <p:nvPr/>
      </p:nvGrpSpPr>
      <p:grpSpPr>
        <a:xfrm>
          <a:off x="0" y="0"/>
          <a:ext cx="0" cy="0"/>
          <a:chOff x="0" y="0"/>
          <a:chExt cx="0" cy="0"/>
        </a:xfrm>
      </p:grpSpPr>
      <p:sp>
        <p:nvSpPr>
          <p:cNvPr id="3054" name="Google Shape;3054;p18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t>Decoder Pre-training </a:t>
            </a:r>
            <a:endParaRPr/>
          </a:p>
        </p:txBody>
      </p:sp>
      <p:sp>
        <p:nvSpPr>
          <p:cNvPr id="3055" name="Google Shape;3055;p186"/>
          <p:cNvSpPr txBox="1"/>
          <p:nvPr/>
        </p:nvSpPr>
        <p:spPr>
          <a:xfrm>
            <a:off x="807947" y="2477013"/>
            <a:ext cx="8529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666666"/>
                </a:solidFill>
                <a:latin typeface="Ubuntu"/>
                <a:ea typeface="Ubuntu"/>
                <a:cs typeface="Ubuntu"/>
                <a:sym typeface="Ubuntu"/>
              </a:rPr>
              <a:t>Input text</a:t>
            </a:r>
            <a:endParaRPr sz="2000">
              <a:solidFill>
                <a:srgbClr val="666666"/>
              </a:solidFill>
              <a:latin typeface="Ubuntu"/>
              <a:ea typeface="Ubuntu"/>
              <a:cs typeface="Ubuntu"/>
              <a:sym typeface="Ubuntu"/>
            </a:endParaRPr>
          </a:p>
        </p:txBody>
      </p:sp>
      <p:sp>
        <p:nvSpPr>
          <p:cNvPr id="3056" name="Google Shape;3056;p186"/>
          <p:cNvSpPr/>
          <p:nvPr/>
        </p:nvSpPr>
        <p:spPr>
          <a:xfrm rot="5400000">
            <a:off x="1527100" y="1948175"/>
            <a:ext cx="2144700" cy="15216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86"/>
          <p:cNvSpPr/>
          <p:nvPr/>
        </p:nvSpPr>
        <p:spPr>
          <a:xfrm>
            <a:off x="3491700" y="1998425"/>
            <a:ext cx="634800" cy="14211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a:t>0.71</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0.12</a:t>
            </a:r>
            <a:endParaRPr/>
          </a:p>
          <a:p>
            <a:pPr marL="0" lvl="0" indent="0" algn="r" rtl="0">
              <a:spcBef>
                <a:spcPts val="0"/>
              </a:spcBef>
              <a:spcAft>
                <a:spcPts val="0"/>
              </a:spcAft>
              <a:buNone/>
            </a:pPr>
            <a:r>
              <a:rPr lang="en"/>
              <a:t>0.51</a:t>
            </a:r>
            <a:endParaRPr/>
          </a:p>
          <a:p>
            <a:pPr marL="0" lvl="0" indent="0" algn="r" rtl="0">
              <a:spcBef>
                <a:spcPts val="0"/>
              </a:spcBef>
              <a:spcAft>
                <a:spcPts val="0"/>
              </a:spcAft>
              <a:buNone/>
            </a:pPr>
            <a:r>
              <a:rPr lang="en"/>
              <a:t>0.05</a:t>
            </a:r>
            <a:endParaRPr/>
          </a:p>
          <a:p>
            <a:pPr marL="0" lvl="0" indent="0" algn="r" rtl="0">
              <a:spcBef>
                <a:spcPts val="0"/>
              </a:spcBef>
              <a:spcAft>
                <a:spcPts val="0"/>
              </a:spcAft>
              <a:buNone/>
            </a:pPr>
            <a:r>
              <a:rPr lang="en"/>
              <a:t>0.74</a:t>
            </a:r>
            <a:endParaRPr/>
          </a:p>
        </p:txBody>
      </p:sp>
      <p:sp>
        <p:nvSpPr>
          <p:cNvPr id="3058" name="Google Shape;3058;p186"/>
          <p:cNvSpPr txBox="1"/>
          <p:nvPr/>
        </p:nvSpPr>
        <p:spPr>
          <a:xfrm>
            <a:off x="3481650" y="1975625"/>
            <a:ext cx="361800" cy="146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a:t>-</a:t>
            </a:r>
            <a:endParaRPr/>
          </a:p>
          <a:p>
            <a:pPr marL="0" lvl="0" indent="0" algn="l" rtl="0">
              <a:spcBef>
                <a:spcPts val="0"/>
              </a:spcBef>
              <a:spcAft>
                <a:spcPts val="0"/>
              </a:spcAft>
              <a:buNone/>
            </a:pPr>
            <a:r>
              <a:rPr lang="en"/>
              <a: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059" name="Google Shape;3059;p186"/>
          <p:cNvSpPr/>
          <p:nvPr/>
        </p:nvSpPr>
        <p:spPr>
          <a:xfrm rot="-5400000">
            <a:off x="3965000" y="1929575"/>
            <a:ext cx="2144700" cy="1558800"/>
          </a:xfrm>
          <a:prstGeom prst="trapezoid">
            <a:avLst>
              <a:gd name="adj" fmla="val 18530"/>
            </a:avLst>
          </a:prstGeom>
          <a:solidFill>
            <a:srgbClr val="DD7E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86"/>
          <p:cNvSpPr txBox="1"/>
          <p:nvPr/>
        </p:nvSpPr>
        <p:spPr>
          <a:xfrm>
            <a:off x="1816251" y="2469425"/>
            <a:ext cx="15216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encoder</a:t>
            </a:r>
            <a:endParaRPr sz="2000">
              <a:solidFill>
                <a:srgbClr val="FFFFFF"/>
              </a:solidFill>
              <a:latin typeface="Ubuntu"/>
              <a:ea typeface="Ubuntu"/>
              <a:cs typeface="Ubuntu"/>
              <a:sym typeface="Ubuntu"/>
            </a:endParaRPr>
          </a:p>
        </p:txBody>
      </p:sp>
      <p:sp>
        <p:nvSpPr>
          <p:cNvPr id="3061" name="Google Shape;3061;p186"/>
          <p:cNvSpPr txBox="1"/>
          <p:nvPr/>
        </p:nvSpPr>
        <p:spPr>
          <a:xfrm>
            <a:off x="4020929" y="2469425"/>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3062" name="Google Shape;3062;p186"/>
          <p:cNvSpPr txBox="1"/>
          <p:nvPr/>
        </p:nvSpPr>
        <p:spPr>
          <a:xfrm>
            <a:off x="6384350" y="1173625"/>
            <a:ext cx="21993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rgbClr val="666666"/>
                </a:solidFill>
                <a:latin typeface="Ubuntu"/>
                <a:ea typeface="Ubuntu"/>
                <a:cs typeface="Ubuntu"/>
                <a:sym typeface="Ubuntu"/>
              </a:rPr>
              <a:t>English text</a:t>
            </a:r>
            <a:endParaRPr sz="2000" b="1">
              <a:solidFill>
                <a:srgbClr val="666666"/>
              </a:solidFill>
              <a:latin typeface="Ubuntu"/>
              <a:ea typeface="Ubuntu"/>
              <a:cs typeface="Ubuntu"/>
              <a:sym typeface="Ubuntu"/>
            </a:endParaRPr>
          </a:p>
        </p:txBody>
      </p:sp>
      <p:pic>
        <p:nvPicPr>
          <p:cNvPr id="3063" name="Google Shape;3063;p186"/>
          <p:cNvPicPr preferRelativeResize="0"/>
          <p:nvPr/>
        </p:nvPicPr>
        <p:blipFill>
          <a:blip r:embed="rId3">
            <a:alphaModFix/>
          </a:blip>
          <a:stretch>
            <a:fillRect/>
          </a:stretch>
        </p:blipFill>
        <p:spPr>
          <a:xfrm>
            <a:off x="304800" y="2033725"/>
            <a:ext cx="1348799" cy="1331650"/>
          </a:xfrm>
          <a:prstGeom prst="rect">
            <a:avLst/>
          </a:prstGeom>
          <a:noFill/>
          <a:ln>
            <a:noFill/>
          </a:ln>
        </p:spPr>
      </p:pic>
      <p:sp>
        <p:nvSpPr>
          <p:cNvPr id="3064" name="Google Shape;3064;p186"/>
          <p:cNvSpPr txBox="1"/>
          <p:nvPr/>
        </p:nvSpPr>
        <p:spPr>
          <a:xfrm>
            <a:off x="6017425" y="1951200"/>
            <a:ext cx="3227700" cy="1587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sz="2000">
                <a:solidFill>
                  <a:schemeClr val="dk2"/>
                </a:solidFill>
              </a:rPr>
              <a:t>What a wonderful tutorial!</a:t>
            </a:r>
            <a:endParaRPr sz="2000">
              <a:solidFill>
                <a:schemeClr val="dk2"/>
              </a:solidFill>
            </a:endParaRPr>
          </a:p>
          <a:p>
            <a:pPr marL="0" lvl="0" indent="0" algn="l" rtl="0">
              <a:spcBef>
                <a:spcPts val="0"/>
              </a:spcBef>
              <a:spcAft>
                <a:spcPts val="0"/>
              </a:spcAft>
              <a:buNone/>
            </a:pPr>
            <a:endParaRPr sz="2000">
              <a:solidFill>
                <a:srgbClr val="666666"/>
              </a:solidFill>
              <a:latin typeface="Ubuntu"/>
              <a:ea typeface="Ubuntu"/>
              <a:cs typeface="Ubuntu"/>
              <a:sym typeface="Ubuntu"/>
            </a:endParaRPr>
          </a:p>
        </p:txBody>
      </p:sp>
      <p:sp>
        <p:nvSpPr>
          <p:cNvPr id="3065" name="Google Shape;3065;p186"/>
          <p:cNvSpPr txBox="1"/>
          <p:nvPr/>
        </p:nvSpPr>
        <p:spPr>
          <a:xfrm>
            <a:off x="60275" y="1157525"/>
            <a:ext cx="19422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rgbClr val="666666"/>
                </a:solidFill>
                <a:latin typeface="Ubuntu"/>
                <a:ea typeface="Ubuntu"/>
                <a:cs typeface="Ubuntu"/>
                <a:sym typeface="Ubuntu"/>
              </a:rPr>
              <a:t>Spanish Audio</a:t>
            </a:r>
            <a:endParaRPr sz="2000" b="1">
              <a:solidFill>
                <a:srgbClr val="666666"/>
              </a:solidFill>
              <a:latin typeface="Ubuntu"/>
              <a:ea typeface="Ubuntu"/>
              <a:cs typeface="Ubuntu"/>
              <a:sym typeface="Ubuntu"/>
            </a:endParaRPr>
          </a:p>
        </p:txBody>
      </p:sp>
      <p:sp>
        <p:nvSpPr>
          <p:cNvPr id="3066" name="Google Shape;3066;p186"/>
          <p:cNvSpPr txBox="1">
            <a:spLocks noGrp="1"/>
          </p:cNvSpPr>
          <p:nvPr>
            <p:ph type="body" idx="1"/>
          </p:nvPr>
        </p:nvSpPr>
        <p:spPr>
          <a:xfrm>
            <a:off x="311700" y="3945475"/>
            <a:ext cx="8520600" cy="10722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Training an MT system using the same SLT architecture </a:t>
            </a:r>
            <a:endParaRPr/>
          </a:p>
          <a:p>
            <a:pPr marL="0" lvl="0" indent="0" algn="l" rtl="0">
              <a:spcBef>
                <a:spcPts val="1600"/>
              </a:spcBef>
              <a:spcAft>
                <a:spcPts val="1600"/>
              </a:spcAft>
              <a:buNone/>
            </a:pPr>
            <a:r>
              <a:rPr lang="en"/>
              <a:t>Training the SLT system initialising the decoder with  the trained MT decoder </a:t>
            </a:r>
            <a:endParaRPr/>
          </a:p>
        </p:txBody>
      </p:sp>
      <p:sp>
        <p:nvSpPr>
          <p:cNvPr id="3067" name="Google Shape;3067;p18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151</a:t>
            </a:fld>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3071"/>
        <p:cNvGrpSpPr/>
        <p:nvPr/>
      </p:nvGrpSpPr>
      <p:grpSpPr>
        <a:xfrm>
          <a:off x="0" y="0"/>
          <a:ext cx="0" cy="0"/>
          <a:chOff x="0" y="0"/>
          <a:chExt cx="0" cy="0"/>
        </a:xfrm>
      </p:grpSpPr>
      <p:sp>
        <p:nvSpPr>
          <p:cNvPr id="3072" name="Google Shape;3072;p18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t>Encoder-Decoder Pre-training </a:t>
            </a:r>
            <a:endParaRPr/>
          </a:p>
        </p:txBody>
      </p:sp>
      <p:sp>
        <p:nvSpPr>
          <p:cNvPr id="3073" name="Google Shape;3073;p187"/>
          <p:cNvSpPr txBox="1"/>
          <p:nvPr/>
        </p:nvSpPr>
        <p:spPr>
          <a:xfrm>
            <a:off x="807947" y="2477013"/>
            <a:ext cx="8529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666666"/>
                </a:solidFill>
                <a:latin typeface="Ubuntu"/>
                <a:ea typeface="Ubuntu"/>
                <a:cs typeface="Ubuntu"/>
                <a:sym typeface="Ubuntu"/>
              </a:rPr>
              <a:t>Input text</a:t>
            </a:r>
            <a:endParaRPr sz="2000">
              <a:solidFill>
                <a:srgbClr val="666666"/>
              </a:solidFill>
              <a:latin typeface="Ubuntu"/>
              <a:ea typeface="Ubuntu"/>
              <a:cs typeface="Ubuntu"/>
              <a:sym typeface="Ubuntu"/>
            </a:endParaRPr>
          </a:p>
        </p:txBody>
      </p:sp>
      <p:sp>
        <p:nvSpPr>
          <p:cNvPr id="3074" name="Google Shape;3074;p187"/>
          <p:cNvSpPr/>
          <p:nvPr/>
        </p:nvSpPr>
        <p:spPr>
          <a:xfrm rot="5400000">
            <a:off x="1527100" y="1948175"/>
            <a:ext cx="2144700" cy="1521600"/>
          </a:xfrm>
          <a:prstGeom prst="trapezoid">
            <a:avLst>
              <a:gd name="adj" fmla="val 18530"/>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87"/>
          <p:cNvSpPr/>
          <p:nvPr/>
        </p:nvSpPr>
        <p:spPr>
          <a:xfrm>
            <a:off x="3491700" y="1998425"/>
            <a:ext cx="634800" cy="14211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a:t>0.71</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0.12</a:t>
            </a:r>
            <a:endParaRPr/>
          </a:p>
          <a:p>
            <a:pPr marL="0" lvl="0" indent="0" algn="r" rtl="0">
              <a:spcBef>
                <a:spcPts val="0"/>
              </a:spcBef>
              <a:spcAft>
                <a:spcPts val="0"/>
              </a:spcAft>
              <a:buNone/>
            </a:pPr>
            <a:r>
              <a:rPr lang="en"/>
              <a:t>0.51</a:t>
            </a:r>
            <a:endParaRPr/>
          </a:p>
          <a:p>
            <a:pPr marL="0" lvl="0" indent="0" algn="r" rtl="0">
              <a:spcBef>
                <a:spcPts val="0"/>
              </a:spcBef>
              <a:spcAft>
                <a:spcPts val="0"/>
              </a:spcAft>
              <a:buNone/>
            </a:pPr>
            <a:r>
              <a:rPr lang="en"/>
              <a:t>0.05</a:t>
            </a:r>
            <a:endParaRPr/>
          </a:p>
          <a:p>
            <a:pPr marL="0" lvl="0" indent="0" algn="r" rtl="0">
              <a:spcBef>
                <a:spcPts val="0"/>
              </a:spcBef>
              <a:spcAft>
                <a:spcPts val="0"/>
              </a:spcAft>
              <a:buNone/>
            </a:pPr>
            <a:r>
              <a:rPr lang="en"/>
              <a:t>0.74</a:t>
            </a:r>
            <a:endParaRPr/>
          </a:p>
        </p:txBody>
      </p:sp>
      <p:sp>
        <p:nvSpPr>
          <p:cNvPr id="3076" name="Google Shape;3076;p187"/>
          <p:cNvSpPr txBox="1"/>
          <p:nvPr/>
        </p:nvSpPr>
        <p:spPr>
          <a:xfrm>
            <a:off x="3481650" y="1975625"/>
            <a:ext cx="361800" cy="146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a:t>-</a:t>
            </a:r>
            <a:endParaRPr/>
          </a:p>
          <a:p>
            <a:pPr marL="0" lvl="0" indent="0" algn="l" rtl="0">
              <a:spcBef>
                <a:spcPts val="0"/>
              </a:spcBef>
              <a:spcAft>
                <a:spcPts val="0"/>
              </a:spcAft>
              <a:buNone/>
            </a:pPr>
            <a:r>
              <a:rPr lang="en"/>
              <a: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077" name="Google Shape;3077;p187"/>
          <p:cNvSpPr/>
          <p:nvPr/>
        </p:nvSpPr>
        <p:spPr>
          <a:xfrm rot="-5400000">
            <a:off x="3965000" y="1929575"/>
            <a:ext cx="2144700" cy="1558800"/>
          </a:xfrm>
          <a:prstGeom prst="trapezoid">
            <a:avLst>
              <a:gd name="adj" fmla="val 18530"/>
            </a:avLst>
          </a:prstGeom>
          <a:solidFill>
            <a:srgbClr val="DD7E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87"/>
          <p:cNvSpPr txBox="1"/>
          <p:nvPr/>
        </p:nvSpPr>
        <p:spPr>
          <a:xfrm>
            <a:off x="1816251" y="2469425"/>
            <a:ext cx="15216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encoder</a:t>
            </a:r>
            <a:endParaRPr sz="2000">
              <a:solidFill>
                <a:srgbClr val="FFFFFF"/>
              </a:solidFill>
              <a:latin typeface="Ubuntu"/>
              <a:ea typeface="Ubuntu"/>
              <a:cs typeface="Ubuntu"/>
              <a:sym typeface="Ubuntu"/>
            </a:endParaRPr>
          </a:p>
        </p:txBody>
      </p:sp>
      <p:sp>
        <p:nvSpPr>
          <p:cNvPr id="3079" name="Google Shape;3079;p187"/>
          <p:cNvSpPr txBox="1"/>
          <p:nvPr/>
        </p:nvSpPr>
        <p:spPr>
          <a:xfrm>
            <a:off x="4020929" y="2469425"/>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3080" name="Google Shape;3080;p187"/>
          <p:cNvSpPr txBox="1"/>
          <p:nvPr/>
        </p:nvSpPr>
        <p:spPr>
          <a:xfrm>
            <a:off x="6384350" y="1173625"/>
            <a:ext cx="21993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rgbClr val="666666"/>
                </a:solidFill>
                <a:latin typeface="Ubuntu"/>
                <a:ea typeface="Ubuntu"/>
                <a:cs typeface="Ubuntu"/>
                <a:sym typeface="Ubuntu"/>
              </a:rPr>
              <a:t>English text</a:t>
            </a:r>
            <a:endParaRPr sz="2000" b="1">
              <a:solidFill>
                <a:srgbClr val="666666"/>
              </a:solidFill>
              <a:latin typeface="Ubuntu"/>
              <a:ea typeface="Ubuntu"/>
              <a:cs typeface="Ubuntu"/>
              <a:sym typeface="Ubuntu"/>
            </a:endParaRPr>
          </a:p>
        </p:txBody>
      </p:sp>
      <p:pic>
        <p:nvPicPr>
          <p:cNvPr id="3081" name="Google Shape;3081;p187"/>
          <p:cNvPicPr preferRelativeResize="0"/>
          <p:nvPr/>
        </p:nvPicPr>
        <p:blipFill>
          <a:blip r:embed="rId3">
            <a:alphaModFix/>
          </a:blip>
          <a:stretch>
            <a:fillRect/>
          </a:stretch>
        </p:blipFill>
        <p:spPr>
          <a:xfrm>
            <a:off x="304800" y="2033725"/>
            <a:ext cx="1348799" cy="1331650"/>
          </a:xfrm>
          <a:prstGeom prst="rect">
            <a:avLst/>
          </a:prstGeom>
          <a:noFill/>
          <a:ln>
            <a:noFill/>
          </a:ln>
        </p:spPr>
      </p:pic>
      <p:sp>
        <p:nvSpPr>
          <p:cNvPr id="3082" name="Google Shape;3082;p187"/>
          <p:cNvSpPr txBox="1"/>
          <p:nvPr/>
        </p:nvSpPr>
        <p:spPr>
          <a:xfrm>
            <a:off x="6017425" y="1951200"/>
            <a:ext cx="3227700" cy="1587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sz="2000">
                <a:solidFill>
                  <a:schemeClr val="dk2"/>
                </a:solidFill>
              </a:rPr>
              <a:t>What a wonderful tutorial!</a:t>
            </a:r>
            <a:endParaRPr sz="2000">
              <a:solidFill>
                <a:schemeClr val="dk2"/>
              </a:solidFill>
            </a:endParaRPr>
          </a:p>
          <a:p>
            <a:pPr marL="0" lvl="0" indent="0" algn="l" rtl="0">
              <a:spcBef>
                <a:spcPts val="0"/>
              </a:spcBef>
              <a:spcAft>
                <a:spcPts val="0"/>
              </a:spcAft>
              <a:buNone/>
            </a:pPr>
            <a:endParaRPr sz="2000">
              <a:solidFill>
                <a:srgbClr val="666666"/>
              </a:solidFill>
              <a:latin typeface="Ubuntu"/>
              <a:ea typeface="Ubuntu"/>
              <a:cs typeface="Ubuntu"/>
              <a:sym typeface="Ubuntu"/>
            </a:endParaRPr>
          </a:p>
        </p:txBody>
      </p:sp>
      <p:sp>
        <p:nvSpPr>
          <p:cNvPr id="3083" name="Google Shape;3083;p187"/>
          <p:cNvSpPr txBox="1"/>
          <p:nvPr/>
        </p:nvSpPr>
        <p:spPr>
          <a:xfrm>
            <a:off x="60275" y="1157525"/>
            <a:ext cx="19422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rgbClr val="666666"/>
                </a:solidFill>
                <a:latin typeface="Ubuntu"/>
                <a:ea typeface="Ubuntu"/>
                <a:cs typeface="Ubuntu"/>
                <a:sym typeface="Ubuntu"/>
              </a:rPr>
              <a:t>Spanish Audio</a:t>
            </a:r>
            <a:endParaRPr sz="2000" b="1">
              <a:solidFill>
                <a:srgbClr val="666666"/>
              </a:solidFill>
              <a:latin typeface="Ubuntu"/>
              <a:ea typeface="Ubuntu"/>
              <a:cs typeface="Ubuntu"/>
              <a:sym typeface="Ubuntu"/>
            </a:endParaRPr>
          </a:p>
        </p:txBody>
      </p:sp>
      <p:sp>
        <p:nvSpPr>
          <p:cNvPr id="3084" name="Google Shape;3084;p187"/>
          <p:cNvSpPr txBox="1">
            <a:spLocks noGrp="1"/>
          </p:cNvSpPr>
          <p:nvPr>
            <p:ph type="body" idx="1"/>
          </p:nvPr>
        </p:nvSpPr>
        <p:spPr>
          <a:xfrm>
            <a:off x="311700" y="3945475"/>
            <a:ext cx="8520600" cy="10722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t> Training the SLT system initializing:</a:t>
            </a:r>
            <a:endParaRPr/>
          </a:p>
          <a:p>
            <a:pPr marL="457200" lvl="0" indent="-342900" algn="l" rtl="0">
              <a:lnSpc>
                <a:spcPct val="100000"/>
              </a:lnSpc>
              <a:spcBef>
                <a:spcPts val="0"/>
              </a:spcBef>
              <a:spcAft>
                <a:spcPts val="0"/>
              </a:spcAft>
              <a:buSzPts val="1800"/>
              <a:buChar char="●"/>
            </a:pPr>
            <a:r>
              <a:rPr lang="en"/>
              <a:t>the encoder with the trained ASR encoder</a:t>
            </a:r>
            <a:endParaRPr/>
          </a:p>
          <a:p>
            <a:pPr marL="457200" lvl="0" indent="-342900" algn="l" rtl="0">
              <a:lnSpc>
                <a:spcPct val="100000"/>
              </a:lnSpc>
              <a:spcBef>
                <a:spcPts val="0"/>
              </a:spcBef>
              <a:spcAft>
                <a:spcPts val="0"/>
              </a:spcAft>
              <a:buSzPts val="1800"/>
              <a:buChar char="●"/>
            </a:pPr>
            <a:r>
              <a:rPr lang="en"/>
              <a:t>the decoder with the trained MT decoder </a:t>
            </a:r>
            <a:endParaRPr/>
          </a:p>
          <a:p>
            <a:pPr marL="0" lvl="0" indent="0" algn="l" rtl="0">
              <a:spcBef>
                <a:spcPts val="0"/>
              </a:spcBef>
              <a:spcAft>
                <a:spcPts val="1600"/>
              </a:spcAft>
              <a:buNone/>
            </a:pPr>
            <a:endParaRPr/>
          </a:p>
        </p:txBody>
      </p:sp>
      <p:sp>
        <p:nvSpPr>
          <p:cNvPr id="3085" name="Google Shape;3085;p18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152</a:t>
            </a:fld>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3089"/>
        <p:cNvGrpSpPr/>
        <p:nvPr/>
      </p:nvGrpSpPr>
      <p:grpSpPr>
        <a:xfrm>
          <a:off x="0" y="0"/>
          <a:ext cx="0" cy="0"/>
          <a:chOff x="0" y="0"/>
          <a:chExt cx="0" cy="0"/>
        </a:xfrm>
      </p:grpSpPr>
      <p:sp>
        <p:nvSpPr>
          <p:cNvPr id="3090" name="Google Shape;3090;p18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Exploiting unlabelled data</a:t>
            </a:r>
            <a:endParaRPr/>
          </a:p>
        </p:txBody>
      </p:sp>
      <p:sp>
        <p:nvSpPr>
          <p:cNvPr id="3091" name="Google Shape;3091;p18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Following the trends in MT and text generation, exploiting unlabelled data  </a:t>
            </a:r>
            <a:endParaRPr/>
          </a:p>
          <a:p>
            <a:pPr marL="0" lvl="0" indent="0" algn="l" rtl="0">
              <a:spcBef>
                <a:spcPts val="1600"/>
              </a:spcBef>
              <a:spcAft>
                <a:spcPts val="0"/>
              </a:spcAft>
              <a:buNone/>
            </a:pPr>
            <a:r>
              <a:rPr lang="en">
                <a:solidFill>
                  <a:srgbClr val="FFFFFF"/>
                </a:solidFill>
              </a:rPr>
              <a:t>Integration of: </a:t>
            </a:r>
            <a:endParaRPr>
              <a:solidFill>
                <a:srgbClr val="FFFFFF"/>
              </a:solidFill>
            </a:endParaRPr>
          </a:p>
          <a:p>
            <a:pPr marL="457200" lvl="0" indent="-342900" algn="l" rtl="0">
              <a:lnSpc>
                <a:spcPct val="100000"/>
              </a:lnSpc>
              <a:spcBef>
                <a:spcPts val="1600"/>
              </a:spcBef>
              <a:spcAft>
                <a:spcPts val="0"/>
              </a:spcAft>
              <a:buClr>
                <a:srgbClr val="FFFFFF"/>
              </a:buClr>
              <a:buSzPts val="1800"/>
              <a:buChar char="●"/>
            </a:pPr>
            <a:r>
              <a:rPr lang="en">
                <a:solidFill>
                  <a:srgbClr val="FFFFFF"/>
                </a:solidFill>
              </a:rPr>
              <a:t>Encoder pre-training based on a general-purpose acoustic models: wav2vect (Ly et al., 2020)</a:t>
            </a:r>
            <a:br>
              <a:rPr lang="en">
                <a:solidFill>
                  <a:srgbClr val="FFFFFF"/>
                </a:solidFill>
              </a:rPr>
            </a:br>
            <a:endParaRPr>
              <a:solidFill>
                <a:srgbClr val="FFFFFF"/>
              </a:solidFill>
            </a:endParaRPr>
          </a:p>
          <a:p>
            <a:pPr marL="457200" lvl="0" indent="-342900" algn="l" rtl="0">
              <a:lnSpc>
                <a:spcPct val="100000"/>
              </a:lnSpc>
              <a:spcBef>
                <a:spcPts val="0"/>
              </a:spcBef>
              <a:spcAft>
                <a:spcPts val="0"/>
              </a:spcAft>
              <a:buClr>
                <a:srgbClr val="FFFFFF"/>
              </a:buClr>
              <a:buSzPts val="1800"/>
              <a:buChar char="●"/>
            </a:pPr>
            <a:r>
              <a:rPr lang="en">
                <a:solidFill>
                  <a:srgbClr val="FFFFFF"/>
                </a:solidFill>
              </a:rPr>
              <a:t>Decoder pre-training based on general-purpose language models: BERT or mBART (Wu et al., 2020)</a:t>
            </a:r>
            <a:endParaRPr>
              <a:solidFill>
                <a:srgbClr val="FFFFFF"/>
              </a:solidFill>
            </a:endParaRPr>
          </a:p>
          <a:p>
            <a:pPr marL="0" lvl="0" indent="0" algn="l" rtl="0">
              <a:lnSpc>
                <a:spcPct val="200000"/>
              </a:lnSpc>
              <a:spcBef>
                <a:spcPts val="1000"/>
              </a:spcBef>
              <a:spcAft>
                <a:spcPts val="0"/>
              </a:spcAft>
              <a:buNone/>
            </a:pPr>
            <a:r>
              <a:rPr lang="en">
                <a:solidFill>
                  <a:srgbClr val="FFFFFF"/>
                </a:solidFill>
              </a:rPr>
              <a:t>Useful in low-resourced conditions and zero-shot</a:t>
            </a:r>
            <a:endParaRPr>
              <a:solidFill>
                <a:srgbClr val="FFFFFF"/>
              </a:solidFill>
            </a:endParaRPr>
          </a:p>
          <a:p>
            <a:pPr marL="0" lvl="0" indent="0" algn="l" rtl="0">
              <a:spcBef>
                <a:spcPts val="1600"/>
              </a:spcBef>
              <a:spcAft>
                <a:spcPts val="1600"/>
              </a:spcAft>
              <a:buNone/>
            </a:pPr>
            <a:endParaRPr/>
          </a:p>
        </p:txBody>
      </p:sp>
      <p:sp>
        <p:nvSpPr>
          <p:cNvPr id="3092" name="Google Shape;3092;p18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153</a:t>
            </a:fld>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3096"/>
        <p:cNvGrpSpPr/>
        <p:nvPr/>
      </p:nvGrpSpPr>
      <p:grpSpPr>
        <a:xfrm>
          <a:off x="0" y="0"/>
          <a:ext cx="0" cy="0"/>
          <a:chOff x="0" y="0"/>
          <a:chExt cx="0" cy="0"/>
        </a:xfrm>
      </p:grpSpPr>
      <p:sp>
        <p:nvSpPr>
          <p:cNvPr id="3097" name="Google Shape;3097;p18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Exploiting unlabelled data</a:t>
            </a:r>
            <a:endParaRPr/>
          </a:p>
        </p:txBody>
      </p:sp>
      <p:sp>
        <p:nvSpPr>
          <p:cNvPr id="3098" name="Google Shape;3098;p18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Following the trends in MT and text generation, exploiting unlabelled data  </a:t>
            </a:r>
            <a:endParaRPr/>
          </a:p>
          <a:p>
            <a:pPr marL="0" lvl="0" indent="0" algn="l" rtl="0">
              <a:spcBef>
                <a:spcPts val="1600"/>
              </a:spcBef>
              <a:spcAft>
                <a:spcPts val="0"/>
              </a:spcAft>
              <a:buNone/>
            </a:pPr>
            <a:r>
              <a:rPr lang="en"/>
              <a:t>Integration of: </a:t>
            </a:r>
            <a:endParaRPr/>
          </a:p>
          <a:p>
            <a:pPr marL="457200" lvl="0" indent="-342900" algn="l" rtl="0">
              <a:lnSpc>
                <a:spcPct val="100000"/>
              </a:lnSpc>
              <a:spcBef>
                <a:spcPts val="1600"/>
              </a:spcBef>
              <a:spcAft>
                <a:spcPts val="0"/>
              </a:spcAft>
              <a:buSzPts val="1800"/>
              <a:buChar char="●"/>
            </a:pPr>
            <a:r>
              <a:rPr lang="en"/>
              <a:t>Encoder pre-training based on a general-purpose acoustic models: wav2vect (Ly et al., 2020)</a:t>
            </a:r>
            <a:br>
              <a:rPr lang="en"/>
            </a:br>
            <a:endParaRPr/>
          </a:p>
          <a:p>
            <a:pPr marL="457200" lvl="0" indent="-342900" algn="l" rtl="0">
              <a:lnSpc>
                <a:spcPct val="100000"/>
              </a:lnSpc>
              <a:spcBef>
                <a:spcPts val="0"/>
              </a:spcBef>
              <a:spcAft>
                <a:spcPts val="0"/>
              </a:spcAft>
              <a:buSzPts val="1800"/>
              <a:buChar char="●"/>
            </a:pPr>
            <a:r>
              <a:rPr lang="en"/>
              <a:t>Decoder pre-training based on general-purpose language models: BERT or mBART (Wu et al., 2020)</a:t>
            </a:r>
            <a:endParaRPr/>
          </a:p>
          <a:p>
            <a:pPr marL="0" lvl="0" indent="0" algn="l" rtl="0">
              <a:lnSpc>
                <a:spcPct val="200000"/>
              </a:lnSpc>
              <a:spcBef>
                <a:spcPts val="1000"/>
              </a:spcBef>
              <a:spcAft>
                <a:spcPts val="0"/>
              </a:spcAft>
              <a:buNone/>
            </a:pPr>
            <a:r>
              <a:rPr lang="en">
                <a:solidFill>
                  <a:srgbClr val="FFFFFF"/>
                </a:solidFill>
              </a:rPr>
              <a:t>Useful in low-resourced conditions and zero-shot</a:t>
            </a:r>
            <a:endParaRPr>
              <a:solidFill>
                <a:srgbClr val="FFFFFF"/>
              </a:solidFill>
            </a:endParaRPr>
          </a:p>
          <a:p>
            <a:pPr marL="0" lvl="0" indent="0" algn="l" rtl="0">
              <a:spcBef>
                <a:spcPts val="1600"/>
              </a:spcBef>
              <a:spcAft>
                <a:spcPts val="1600"/>
              </a:spcAft>
              <a:buNone/>
            </a:pPr>
            <a:endParaRPr/>
          </a:p>
        </p:txBody>
      </p:sp>
      <p:sp>
        <p:nvSpPr>
          <p:cNvPr id="3099" name="Google Shape;3099;p18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154</a:t>
            </a:fld>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3103"/>
        <p:cNvGrpSpPr/>
        <p:nvPr/>
      </p:nvGrpSpPr>
      <p:grpSpPr>
        <a:xfrm>
          <a:off x="0" y="0"/>
          <a:ext cx="0" cy="0"/>
          <a:chOff x="0" y="0"/>
          <a:chExt cx="0" cy="0"/>
        </a:xfrm>
      </p:grpSpPr>
      <p:sp>
        <p:nvSpPr>
          <p:cNvPr id="3104" name="Google Shape;3104;p19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Exploiting unlabelled data</a:t>
            </a:r>
            <a:endParaRPr/>
          </a:p>
        </p:txBody>
      </p:sp>
      <p:sp>
        <p:nvSpPr>
          <p:cNvPr id="3105" name="Google Shape;3105;p19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Following the trends in MT and text generation, exploiting unlabelled data  </a:t>
            </a:r>
            <a:endParaRPr/>
          </a:p>
          <a:p>
            <a:pPr marL="0" lvl="0" indent="0" algn="l" rtl="0">
              <a:spcBef>
                <a:spcPts val="1600"/>
              </a:spcBef>
              <a:spcAft>
                <a:spcPts val="0"/>
              </a:spcAft>
              <a:buNone/>
            </a:pPr>
            <a:r>
              <a:rPr lang="en"/>
              <a:t>Integration of: </a:t>
            </a:r>
            <a:endParaRPr/>
          </a:p>
          <a:p>
            <a:pPr marL="457200" lvl="0" indent="-342900" algn="l" rtl="0">
              <a:lnSpc>
                <a:spcPct val="100000"/>
              </a:lnSpc>
              <a:spcBef>
                <a:spcPts val="1600"/>
              </a:spcBef>
              <a:spcAft>
                <a:spcPts val="0"/>
              </a:spcAft>
              <a:buSzPts val="1800"/>
              <a:buChar char="●"/>
            </a:pPr>
            <a:r>
              <a:rPr lang="en"/>
              <a:t>Encoder pre-training based on a general-purpose acoustic models: wav2vect (Ly et al., 2020)</a:t>
            </a:r>
            <a:br>
              <a:rPr lang="en"/>
            </a:br>
            <a:endParaRPr/>
          </a:p>
          <a:p>
            <a:pPr marL="457200" lvl="0" indent="-342900" algn="l" rtl="0">
              <a:lnSpc>
                <a:spcPct val="100000"/>
              </a:lnSpc>
              <a:spcBef>
                <a:spcPts val="0"/>
              </a:spcBef>
              <a:spcAft>
                <a:spcPts val="0"/>
              </a:spcAft>
              <a:buSzPts val="1800"/>
              <a:buChar char="●"/>
            </a:pPr>
            <a:r>
              <a:rPr lang="en"/>
              <a:t>Decoder pre-training based on general-purpose language models: BERT or mBART (Wu et al., 2020)</a:t>
            </a:r>
            <a:endParaRPr/>
          </a:p>
          <a:p>
            <a:pPr marL="0" lvl="0" indent="0" algn="l" rtl="0">
              <a:lnSpc>
                <a:spcPct val="200000"/>
              </a:lnSpc>
              <a:spcBef>
                <a:spcPts val="1000"/>
              </a:spcBef>
              <a:spcAft>
                <a:spcPts val="0"/>
              </a:spcAft>
              <a:buNone/>
            </a:pPr>
            <a:endParaRPr sz="1300"/>
          </a:p>
          <a:p>
            <a:pPr marL="0" lvl="0" indent="0" algn="l" rtl="0">
              <a:lnSpc>
                <a:spcPct val="200000"/>
              </a:lnSpc>
              <a:spcBef>
                <a:spcPts val="0"/>
              </a:spcBef>
              <a:spcAft>
                <a:spcPts val="0"/>
              </a:spcAft>
              <a:buNone/>
            </a:pPr>
            <a:r>
              <a:rPr lang="en"/>
              <a:t>Useful in low-resourced and zero-shot conditions</a:t>
            </a:r>
            <a:endParaRPr/>
          </a:p>
          <a:p>
            <a:pPr marL="0" lvl="0" indent="0" algn="l" rtl="0">
              <a:spcBef>
                <a:spcPts val="1600"/>
              </a:spcBef>
              <a:spcAft>
                <a:spcPts val="1600"/>
              </a:spcAft>
              <a:buNone/>
            </a:pPr>
            <a:endParaRPr/>
          </a:p>
        </p:txBody>
      </p:sp>
      <p:sp>
        <p:nvSpPr>
          <p:cNvPr id="3106" name="Google Shape;3106;p19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155</a:t>
            </a:fld>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3110"/>
        <p:cNvGrpSpPr/>
        <p:nvPr/>
      </p:nvGrpSpPr>
      <p:grpSpPr>
        <a:xfrm>
          <a:off x="0" y="0"/>
          <a:ext cx="0" cy="0"/>
          <a:chOff x="0" y="0"/>
          <a:chExt cx="0" cy="0"/>
        </a:xfrm>
      </p:grpSpPr>
      <p:sp>
        <p:nvSpPr>
          <p:cNvPr id="3111" name="Google Shape;3111;p191"/>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600" b="0">
                <a:solidFill>
                  <a:srgbClr val="CFE2F3"/>
                </a:solidFill>
                <a:latin typeface="Caveat"/>
                <a:ea typeface="Caveat"/>
                <a:cs typeface="Caveat"/>
                <a:sym typeface="Caveat"/>
              </a:rPr>
              <a:t>Sec 3.2.3</a:t>
            </a:r>
            <a:endParaRPr sz="3600" b="0">
              <a:solidFill>
                <a:srgbClr val="CFE2F3"/>
              </a:solidFill>
              <a:latin typeface="Source Sans Pro"/>
              <a:ea typeface="Source Sans Pro"/>
              <a:cs typeface="Source Sans Pro"/>
              <a:sym typeface="Source Sans Pro"/>
            </a:endParaRPr>
          </a:p>
          <a:p>
            <a:pPr marL="0" lvl="0" indent="0" algn="l" rtl="0">
              <a:spcBef>
                <a:spcPts val="0"/>
              </a:spcBef>
              <a:spcAft>
                <a:spcPts val="0"/>
              </a:spcAft>
              <a:buNone/>
            </a:pPr>
            <a:r>
              <a:rPr lang="en"/>
              <a:t>Knowledge Distillation</a:t>
            </a:r>
            <a:endParaRPr/>
          </a:p>
        </p:txBody>
      </p:sp>
      <p:sp>
        <p:nvSpPr>
          <p:cNvPr id="3112" name="Google Shape;3112;p19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156</a:t>
            </a:fld>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3116"/>
        <p:cNvGrpSpPr/>
        <p:nvPr/>
      </p:nvGrpSpPr>
      <p:grpSpPr>
        <a:xfrm>
          <a:off x="0" y="0"/>
          <a:ext cx="0" cy="0"/>
          <a:chOff x="0" y="0"/>
          <a:chExt cx="0" cy="0"/>
        </a:xfrm>
      </p:grpSpPr>
      <p:sp>
        <p:nvSpPr>
          <p:cNvPr id="3117" name="Google Shape;3117;p192"/>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Knowledge distillation</a:t>
            </a:r>
            <a:endParaRPr sz="3600" b="1">
              <a:latin typeface="Calibri"/>
              <a:ea typeface="Calibri"/>
              <a:cs typeface="Calibri"/>
              <a:sym typeface="Calibri"/>
            </a:endParaRPr>
          </a:p>
        </p:txBody>
      </p:sp>
      <p:sp>
        <p:nvSpPr>
          <p:cNvPr id="3118" name="Google Shape;3118;p192"/>
          <p:cNvSpPr/>
          <p:nvPr/>
        </p:nvSpPr>
        <p:spPr>
          <a:xfrm>
            <a:off x="1289550" y="2571750"/>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E2E SLT</a:t>
            </a:r>
            <a:br>
              <a:rPr lang="en" sz="2400" b="1"/>
            </a:br>
            <a:endParaRPr sz="2400" b="1"/>
          </a:p>
        </p:txBody>
      </p:sp>
      <p:sp>
        <p:nvSpPr>
          <p:cNvPr id="3119" name="Google Shape;3119;p19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157</a:t>
            </a:fld>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3123"/>
        <p:cNvGrpSpPr/>
        <p:nvPr/>
      </p:nvGrpSpPr>
      <p:grpSpPr>
        <a:xfrm>
          <a:off x="0" y="0"/>
          <a:ext cx="0" cy="0"/>
          <a:chOff x="0" y="0"/>
          <a:chExt cx="0" cy="0"/>
        </a:xfrm>
      </p:grpSpPr>
      <p:sp>
        <p:nvSpPr>
          <p:cNvPr id="3124" name="Google Shape;3124;p193"/>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Knowledge distillation</a:t>
            </a:r>
            <a:endParaRPr sz="3600" b="1">
              <a:latin typeface="Calibri"/>
              <a:ea typeface="Calibri"/>
              <a:cs typeface="Calibri"/>
              <a:sym typeface="Calibri"/>
            </a:endParaRPr>
          </a:p>
        </p:txBody>
      </p:sp>
      <p:sp>
        <p:nvSpPr>
          <p:cNvPr id="3125" name="Google Shape;3125;p193"/>
          <p:cNvSpPr/>
          <p:nvPr/>
        </p:nvSpPr>
        <p:spPr>
          <a:xfrm>
            <a:off x="1289550" y="2571750"/>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E2E SLT</a:t>
            </a:r>
            <a:br>
              <a:rPr lang="en" sz="2400" b="1"/>
            </a:br>
            <a:r>
              <a:rPr lang="en" sz="2400" b="1"/>
              <a:t>(Student)</a:t>
            </a:r>
            <a:endParaRPr sz="2400" b="1"/>
          </a:p>
        </p:txBody>
      </p:sp>
      <p:sp>
        <p:nvSpPr>
          <p:cNvPr id="3126" name="Google Shape;3126;p19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158</a:t>
            </a:fld>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3130"/>
        <p:cNvGrpSpPr/>
        <p:nvPr/>
      </p:nvGrpSpPr>
      <p:grpSpPr>
        <a:xfrm>
          <a:off x="0" y="0"/>
          <a:ext cx="0" cy="0"/>
          <a:chOff x="0" y="0"/>
          <a:chExt cx="0" cy="0"/>
        </a:xfrm>
      </p:grpSpPr>
      <p:sp>
        <p:nvSpPr>
          <p:cNvPr id="3131" name="Google Shape;3131;p194"/>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Knowledge distillation</a:t>
            </a:r>
            <a:endParaRPr sz="3600" b="1">
              <a:latin typeface="Calibri"/>
              <a:ea typeface="Calibri"/>
              <a:cs typeface="Calibri"/>
              <a:sym typeface="Calibri"/>
            </a:endParaRPr>
          </a:p>
        </p:txBody>
      </p:sp>
      <p:sp>
        <p:nvSpPr>
          <p:cNvPr id="3132" name="Google Shape;3132;p194"/>
          <p:cNvSpPr/>
          <p:nvPr/>
        </p:nvSpPr>
        <p:spPr>
          <a:xfrm>
            <a:off x="1289550" y="2571750"/>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E2E SLT</a:t>
            </a:r>
            <a:br>
              <a:rPr lang="en" sz="2400" b="1"/>
            </a:br>
            <a:r>
              <a:rPr lang="en" sz="2400" b="1"/>
              <a:t>(Student)</a:t>
            </a:r>
            <a:endParaRPr sz="2400" b="1"/>
          </a:p>
        </p:txBody>
      </p:sp>
      <p:sp>
        <p:nvSpPr>
          <p:cNvPr id="3133" name="Google Shape;3133;p194"/>
          <p:cNvSpPr/>
          <p:nvPr/>
        </p:nvSpPr>
        <p:spPr>
          <a:xfrm>
            <a:off x="5356725" y="2543175"/>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MT</a:t>
            </a:r>
            <a:endParaRPr sz="2400" b="1"/>
          </a:p>
          <a:p>
            <a:pPr marL="0" lvl="0" indent="0" algn="ctr" rtl="0">
              <a:spcBef>
                <a:spcPts val="0"/>
              </a:spcBef>
              <a:spcAft>
                <a:spcPts val="0"/>
              </a:spcAft>
              <a:buNone/>
            </a:pPr>
            <a:endParaRPr sz="2400" b="1"/>
          </a:p>
        </p:txBody>
      </p:sp>
      <p:sp>
        <p:nvSpPr>
          <p:cNvPr id="3134" name="Google Shape;3134;p19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159</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grpSp>
        <p:nvGrpSpPr>
          <p:cNvPr id="407" name="Google Shape;407;p43"/>
          <p:cNvGrpSpPr/>
          <p:nvPr/>
        </p:nvGrpSpPr>
        <p:grpSpPr>
          <a:xfrm>
            <a:off x="968000" y="4077637"/>
            <a:ext cx="7769900" cy="446400"/>
            <a:chOff x="968000" y="2669603"/>
            <a:chExt cx="7769900" cy="446400"/>
          </a:xfrm>
        </p:grpSpPr>
        <p:sp>
          <p:nvSpPr>
            <p:cNvPr id="408" name="Google Shape;408;p43"/>
            <p:cNvSpPr txBox="1"/>
            <p:nvPr/>
          </p:nvSpPr>
          <p:spPr>
            <a:xfrm>
              <a:off x="968000" y="2669603"/>
              <a:ext cx="22344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Unconstrained</a:t>
              </a:r>
              <a:endParaRPr sz="1700" b="1">
                <a:solidFill>
                  <a:srgbClr val="EFEFEF"/>
                </a:solidFill>
                <a:latin typeface="Source Sans Pro"/>
                <a:ea typeface="Source Sans Pro"/>
                <a:cs typeface="Source Sans Pro"/>
                <a:sym typeface="Source Sans Pro"/>
              </a:endParaRPr>
            </a:p>
          </p:txBody>
        </p:sp>
        <p:sp>
          <p:nvSpPr>
            <p:cNvPr id="409" name="Google Shape;409;p43"/>
            <p:cNvSpPr txBox="1"/>
            <p:nvPr/>
          </p:nvSpPr>
          <p:spPr>
            <a:xfrm>
              <a:off x="5732500" y="2669603"/>
              <a:ext cx="30054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Constrained (e.g. subtitling)</a:t>
              </a:r>
              <a:endParaRPr sz="1700" b="1">
                <a:solidFill>
                  <a:srgbClr val="EFEFEF"/>
                </a:solidFill>
                <a:latin typeface="Source Sans Pro"/>
                <a:ea typeface="Source Sans Pro"/>
                <a:cs typeface="Source Sans Pro"/>
                <a:sym typeface="Source Sans Pro"/>
              </a:endParaRPr>
            </a:p>
          </p:txBody>
        </p:sp>
      </p:grpSp>
      <p:grpSp>
        <p:nvGrpSpPr>
          <p:cNvPr id="410" name="Google Shape;410;p43"/>
          <p:cNvGrpSpPr/>
          <p:nvPr/>
        </p:nvGrpSpPr>
        <p:grpSpPr>
          <a:xfrm>
            <a:off x="235100" y="2616596"/>
            <a:ext cx="8850200" cy="446400"/>
            <a:chOff x="235100" y="2688368"/>
            <a:chExt cx="8850200" cy="446400"/>
          </a:xfrm>
        </p:grpSpPr>
        <p:sp>
          <p:nvSpPr>
            <p:cNvPr id="411" name="Google Shape;411;p43"/>
            <p:cNvSpPr txBox="1"/>
            <p:nvPr/>
          </p:nvSpPr>
          <p:spPr>
            <a:xfrm>
              <a:off x="235100" y="2688368"/>
              <a:ext cx="37002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999999"/>
                  </a:solidFill>
                  <a:latin typeface="Source Sans Pro"/>
                  <a:ea typeface="Source Sans Pro"/>
                  <a:cs typeface="Source Sans Pro"/>
                  <a:sym typeface="Source Sans Pro"/>
                </a:rPr>
                <a:t>Restricted domain </a:t>
              </a:r>
              <a:endParaRPr sz="1700" b="1">
                <a:solidFill>
                  <a:srgbClr val="999999"/>
                </a:solidFill>
                <a:latin typeface="Source Sans Pro"/>
                <a:ea typeface="Source Sans Pro"/>
                <a:cs typeface="Source Sans Pro"/>
                <a:sym typeface="Source Sans Pro"/>
              </a:endParaRPr>
            </a:p>
          </p:txBody>
        </p:sp>
        <p:sp>
          <p:nvSpPr>
            <p:cNvPr id="412" name="Google Shape;412;p43"/>
            <p:cNvSpPr txBox="1"/>
            <p:nvPr/>
          </p:nvSpPr>
          <p:spPr>
            <a:xfrm>
              <a:off x="5385100" y="2688368"/>
              <a:ext cx="37002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999999"/>
                  </a:solidFill>
                  <a:latin typeface="Source Sans Pro"/>
                  <a:ea typeface="Source Sans Pro"/>
                  <a:cs typeface="Source Sans Pro"/>
                  <a:sym typeface="Source Sans Pro"/>
                </a:rPr>
                <a:t>Open domain </a:t>
              </a:r>
              <a:endParaRPr sz="1700" b="1">
                <a:solidFill>
                  <a:srgbClr val="999999"/>
                </a:solidFill>
                <a:latin typeface="Source Sans Pro"/>
                <a:ea typeface="Source Sans Pro"/>
                <a:cs typeface="Source Sans Pro"/>
                <a:sym typeface="Source Sans Pro"/>
              </a:endParaRPr>
            </a:p>
          </p:txBody>
        </p:sp>
      </p:grpSp>
      <p:sp>
        <p:nvSpPr>
          <p:cNvPr id="413" name="Google Shape;413;p4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Speech Translation - a Multi-faceted Problem</a:t>
            </a:r>
            <a:endParaRPr/>
          </a:p>
        </p:txBody>
      </p:sp>
      <p:grpSp>
        <p:nvGrpSpPr>
          <p:cNvPr id="414" name="Google Shape;414;p43"/>
          <p:cNvGrpSpPr/>
          <p:nvPr/>
        </p:nvGrpSpPr>
        <p:grpSpPr>
          <a:xfrm>
            <a:off x="1631300" y="1155556"/>
            <a:ext cx="6508250" cy="446400"/>
            <a:chOff x="1631300" y="1155556"/>
            <a:chExt cx="6508250" cy="446400"/>
          </a:xfrm>
        </p:grpSpPr>
        <p:sp>
          <p:nvSpPr>
            <p:cNvPr id="415" name="Google Shape;415;p43"/>
            <p:cNvSpPr txBox="1"/>
            <p:nvPr/>
          </p:nvSpPr>
          <p:spPr>
            <a:xfrm>
              <a:off x="1631300" y="1155556"/>
              <a:ext cx="9078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Offline</a:t>
              </a:r>
              <a:endParaRPr sz="1700" b="1">
                <a:solidFill>
                  <a:srgbClr val="999999"/>
                </a:solidFill>
                <a:latin typeface="Source Sans Pro"/>
                <a:ea typeface="Source Sans Pro"/>
                <a:cs typeface="Source Sans Pro"/>
                <a:sym typeface="Source Sans Pro"/>
              </a:endParaRPr>
            </a:p>
          </p:txBody>
        </p:sp>
        <p:sp>
          <p:nvSpPr>
            <p:cNvPr id="416" name="Google Shape;416;p43"/>
            <p:cNvSpPr txBox="1"/>
            <p:nvPr/>
          </p:nvSpPr>
          <p:spPr>
            <a:xfrm>
              <a:off x="6330850" y="1155556"/>
              <a:ext cx="18087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Simultaneous</a:t>
              </a:r>
              <a:endParaRPr sz="1700" b="1">
                <a:solidFill>
                  <a:srgbClr val="999999"/>
                </a:solidFill>
                <a:latin typeface="Source Sans Pro"/>
                <a:ea typeface="Source Sans Pro"/>
                <a:cs typeface="Source Sans Pro"/>
                <a:sym typeface="Source Sans Pro"/>
              </a:endParaRPr>
            </a:p>
          </p:txBody>
        </p:sp>
      </p:grpSp>
      <p:grpSp>
        <p:nvGrpSpPr>
          <p:cNvPr id="417" name="Google Shape;417;p43"/>
          <p:cNvGrpSpPr/>
          <p:nvPr/>
        </p:nvGrpSpPr>
        <p:grpSpPr>
          <a:xfrm>
            <a:off x="1180850" y="1642570"/>
            <a:ext cx="6958700" cy="446400"/>
            <a:chOff x="1180850" y="1660239"/>
            <a:chExt cx="6958700" cy="446400"/>
          </a:xfrm>
        </p:grpSpPr>
        <p:sp>
          <p:nvSpPr>
            <p:cNvPr id="418" name="Google Shape;418;p43"/>
            <p:cNvSpPr txBox="1"/>
            <p:nvPr/>
          </p:nvSpPr>
          <p:spPr>
            <a:xfrm>
              <a:off x="6330850" y="1660239"/>
              <a:ext cx="18087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Multi-speaker</a:t>
              </a:r>
              <a:endParaRPr sz="1700" b="1">
                <a:solidFill>
                  <a:srgbClr val="999999"/>
                </a:solidFill>
                <a:latin typeface="Source Sans Pro"/>
                <a:ea typeface="Source Sans Pro"/>
                <a:cs typeface="Source Sans Pro"/>
                <a:sym typeface="Source Sans Pro"/>
              </a:endParaRPr>
            </a:p>
          </p:txBody>
        </p:sp>
        <p:sp>
          <p:nvSpPr>
            <p:cNvPr id="419" name="Google Shape;419;p43"/>
            <p:cNvSpPr txBox="1"/>
            <p:nvPr/>
          </p:nvSpPr>
          <p:spPr>
            <a:xfrm>
              <a:off x="1180850" y="1660239"/>
              <a:ext cx="18087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Single-speaker</a:t>
              </a:r>
              <a:endParaRPr sz="1700" b="1">
                <a:solidFill>
                  <a:srgbClr val="999999"/>
                </a:solidFill>
                <a:latin typeface="Source Sans Pro"/>
                <a:ea typeface="Source Sans Pro"/>
                <a:cs typeface="Source Sans Pro"/>
                <a:sym typeface="Source Sans Pro"/>
              </a:endParaRPr>
            </a:p>
          </p:txBody>
        </p:sp>
      </p:grpSp>
      <p:grpSp>
        <p:nvGrpSpPr>
          <p:cNvPr id="420" name="Google Shape;420;p43"/>
          <p:cNvGrpSpPr/>
          <p:nvPr/>
        </p:nvGrpSpPr>
        <p:grpSpPr>
          <a:xfrm>
            <a:off x="802100" y="3103610"/>
            <a:ext cx="7935800" cy="446400"/>
            <a:chOff x="802100" y="3174285"/>
            <a:chExt cx="7935800" cy="446400"/>
          </a:xfrm>
        </p:grpSpPr>
        <p:sp>
          <p:nvSpPr>
            <p:cNvPr id="421" name="Google Shape;421;p43"/>
            <p:cNvSpPr txBox="1"/>
            <p:nvPr/>
          </p:nvSpPr>
          <p:spPr>
            <a:xfrm>
              <a:off x="802100" y="3174285"/>
              <a:ext cx="25662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dk1"/>
                  </a:solidFill>
                  <a:latin typeface="Source Sans Pro"/>
                  <a:ea typeface="Source Sans Pro"/>
                  <a:cs typeface="Source Sans Pro"/>
                  <a:sym typeface="Source Sans Pro"/>
                </a:rPr>
                <a:t>Resource-rich languages</a:t>
              </a:r>
              <a:endParaRPr sz="1700" b="1">
                <a:solidFill>
                  <a:schemeClr val="dk1"/>
                </a:solidFill>
                <a:latin typeface="Source Sans Pro"/>
                <a:ea typeface="Source Sans Pro"/>
                <a:cs typeface="Source Sans Pro"/>
                <a:sym typeface="Source Sans Pro"/>
              </a:endParaRPr>
            </a:p>
          </p:txBody>
        </p:sp>
        <p:sp>
          <p:nvSpPr>
            <p:cNvPr id="422" name="Google Shape;422;p43"/>
            <p:cNvSpPr txBox="1"/>
            <p:nvPr/>
          </p:nvSpPr>
          <p:spPr>
            <a:xfrm>
              <a:off x="5732500" y="3174285"/>
              <a:ext cx="30054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dk1"/>
                  </a:solidFill>
                  <a:latin typeface="Source Sans Pro"/>
                  <a:ea typeface="Source Sans Pro"/>
                  <a:cs typeface="Source Sans Pro"/>
                  <a:sym typeface="Source Sans Pro"/>
                </a:rPr>
                <a:t>Under-resourced languages</a:t>
              </a:r>
              <a:endParaRPr sz="1700" b="1">
                <a:solidFill>
                  <a:schemeClr val="dk1"/>
                </a:solidFill>
                <a:latin typeface="Source Sans Pro"/>
                <a:ea typeface="Source Sans Pro"/>
                <a:cs typeface="Source Sans Pro"/>
                <a:sym typeface="Source Sans Pro"/>
              </a:endParaRPr>
            </a:p>
          </p:txBody>
        </p:sp>
      </p:grpSp>
      <p:sp>
        <p:nvSpPr>
          <p:cNvPr id="423" name="Google Shape;423;p43"/>
          <p:cNvSpPr/>
          <p:nvPr/>
        </p:nvSpPr>
        <p:spPr>
          <a:xfrm>
            <a:off x="3287270" y="1591948"/>
            <a:ext cx="2701800" cy="1984200"/>
          </a:xfrm>
          <a:prstGeom prst="rightArrow">
            <a:avLst>
              <a:gd name="adj1" fmla="val 50000"/>
              <a:gd name="adj2" fmla="val 50000"/>
            </a:avLst>
          </a:prstGeom>
          <a:solidFill>
            <a:srgbClr val="F6B26B"/>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chemeClr val="dk2"/>
                </a:solidFill>
              </a:rPr>
              <a:t>difficulty</a:t>
            </a:r>
            <a:endParaRPr sz="2600">
              <a:solidFill>
                <a:schemeClr val="dk2"/>
              </a:solidFill>
            </a:endParaRPr>
          </a:p>
        </p:txBody>
      </p:sp>
      <p:grpSp>
        <p:nvGrpSpPr>
          <p:cNvPr id="424" name="Google Shape;424;p43"/>
          <p:cNvGrpSpPr/>
          <p:nvPr/>
        </p:nvGrpSpPr>
        <p:grpSpPr>
          <a:xfrm>
            <a:off x="802100" y="2129583"/>
            <a:ext cx="7716200" cy="446400"/>
            <a:chOff x="802100" y="2164921"/>
            <a:chExt cx="7716200" cy="446400"/>
          </a:xfrm>
        </p:grpSpPr>
        <p:sp>
          <p:nvSpPr>
            <p:cNvPr id="425" name="Google Shape;425;p43"/>
            <p:cNvSpPr txBox="1"/>
            <p:nvPr/>
          </p:nvSpPr>
          <p:spPr>
            <a:xfrm>
              <a:off x="802100" y="2164921"/>
              <a:ext cx="25662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Clean audio</a:t>
              </a:r>
              <a:endParaRPr sz="1700" b="1">
                <a:solidFill>
                  <a:srgbClr val="999999"/>
                </a:solidFill>
                <a:latin typeface="Source Sans Pro"/>
                <a:ea typeface="Source Sans Pro"/>
                <a:cs typeface="Source Sans Pro"/>
                <a:sym typeface="Source Sans Pro"/>
              </a:endParaRPr>
            </a:p>
          </p:txBody>
        </p:sp>
        <p:sp>
          <p:nvSpPr>
            <p:cNvPr id="426" name="Google Shape;426;p43"/>
            <p:cNvSpPr txBox="1"/>
            <p:nvPr/>
          </p:nvSpPr>
          <p:spPr>
            <a:xfrm>
              <a:off x="5952100" y="2164921"/>
              <a:ext cx="25662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Noisy conditions</a:t>
              </a:r>
              <a:endParaRPr sz="1700" b="1">
                <a:solidFill>
                  <a:srgbClr val="999999"/>
                </a:solidFill>
                <a:latin typeface="Source Sans Pro"/>
                <a:ea typeface="Source Sans Pro"/>
                <a:cs typeface="Source Sans Pro"/>
                <a:sym typeface="Source Sans Pro"/>
              </a:endParaRPr>
            </a:p>
          </p:txBody>
        </p:sp>
      </p:grpSp>
      <p:grpSp>
        <p:nvGrpSpPr>
          <p:cNvPr id="427" name="Google Shape;427;p43"/>
          <p:cNvGrpSpPr/>
          <p:nvPr/>
        </p:nvGrpSpPr>
        <p:grpSpPr>
          <a:xfrm>
            <a:off x="77300" y="3590623"/>
            <a:ext cx="9165800" cy="446400"/>
            <a:chOff x="77300" y="4183650"/>
            <a:chExt cx="9165800" cy="446400"/>
          </a:xfrm>
        </p:grpSpPr>
        <p:sp>
          <p:nvSpPr>
            <p:cNvPr id="428" name="Google Shape;428;p43"/>
            <p:cNvSpPr txBox="1"/>
            <p:nvPr/>
          </p:nvSpPr>
          <p:spPr>
            <a:xfrm>
              <a:off x="77300" y="4183650"/>
              <a:ext cx="40158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Low speaker variety (gender, accent, ...)</a:t>
              </a:r>
              <a:endParaRPr sz="1700" b="1">
                <a:solidFill>
                  <a:srgbClr val="EFEFEF"/>
                </a:solidFill>
                <a:latin typeface="Source Sans Pro"/>
                <a:ea typeface="Source Sans Pro"/>
                <a:cs typeface="Source Sans Pro"/>
                <a:sym typeface="Source Sans Pro"/>
              </a:endParaRPr>
            </a:p>
          </p:txBody>
        </p:sp>
        <p:sp>
          <p:nvSpPr>
            <p:cNvPr id="429" name="Google Shape;429;p43"/>
            <p:cNvSpPr txBox="1"/>
            <p:nvPr/>
          </p:nvSpPr>
          <p:spPr>
            <a:xfrm>
              <a:off x="5227300" y="4183650"/>
              <a:ext cx="40158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High speaker variety </a:t>
              </a:r>
              <a:endParaRPr sz="1700" b="1">
                <a:solidFill>
                  <a:srgbClr val="EFEFEF"/>
                </a:solidFill>
                <a:latin typeface="Source Sans Pro"/>
                <a:ea typeface="Source Sans Pro"/>
                <a:cs typeface="Source Sans Pro"/>
                <a:sym typeface="Source Sans Pro"/>
              </a:endParaRPr>
            </a:p>
          </p:txBody>
        </p:sp>
      </p:grpSp>
      <p:grpSp>
        <p:nvGrpSpPr>
          <p:cNvPr id="430" name="Google Shape;430;p43"/>
          <p:cNvGrpSpPr/>
          <p:nvPr/>
        </p:nvGrpSpPr>
        <p:grpSpPr>
          <a:xfrm>
            <a:off x="77300" y="4564650"/>
            <a:ext cx="9165800" cy="446400"/>
            <a:chOff x="77300" y="4564650"/>
            <a:chExt cx="9165800" cy="446400"/>
          </a:xfrm>
        </p:grpSpPr>
        <p:sp>
          <p:nvSpPr>
            <p:cNvPr id="431" name="Google Shape;431;p43"/>
            <p:cNvSpPr txBox="1"/>
            <p:nvPr/>
          </p:nvSpPr>
          <p:spPr>
            <a:xfrm>
              <a:off x="77300" y="4564650"/>
              <a:ext cx="40158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a:t>
              </a:r>
              <a:endParaRPr sz="1700" b="1">
                <a:solidFill>
                  <a:srgbClr val="EFEFEF"/>
                </a:solidFill>
                <a:latin typeface="Source Sans Pro"/>
                <a:ea typeface="Source Sans Pro"/>
                <a:cs typeface="Source Sans Pro"/>
                <a:sym typeface="Source Sans Pro"/>
              </a:endParaRPr>
            </a:p>
          </p:txBody>
        </p:sp>
        <p:sp>
          <p:nvSpPr>
            <p:cNvPr id="432" name="Google Shape;432;p43"/>
            <p:cNvSpPr txBox="1"/>
            <p:nvPr/>
          </p:nvSpPr>
          <p:spPr>
            <a:xfrm>
              <a:off x="5227300" y="4564650"/>
              <a:ext cx="40158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a:t>
              </a:r>
              <a:endParaRPr sz="1700" b="1">
                <a:solidFill>
                  <a:srgbClr val="EFEFEF"/>
                </a:solidFill>
                <a:latin typeface="Source Sans Pro"/>
                <a:ea typeface="Source Sans Pro"/>
                <a:cs typeface="Source Sans Pro"/>
                <a:sym typeface="Source Sans Pro"/>
              </a:endParaRPr>
            </a:p>
          </p:txBody>
        </p:sp>
      </p:grpSp>
      <p:sp>
        <p:nvSpPr>
          <p:cNvPr id="433" name="Google Shape;433;p4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3138"/>
        <p:cNvGrpSpPr/>
        <p:nvPr/>
      </p:nvGrpSpPr>
      <p:grpSpPr>
        <a:xfrm>
          <a:off x="0" y="0"/>
          <a:ext cx="0" cy="0"/>
          <a:chOff x="0" y="0"/>
          <a:chExt cx="0" cy="0"/>
        </a:xfrm>
      </p:grpSpPr>
      <p:sp>
        <p:nvSpPr>
          <p:cNvPr id="3139" name="Google Shape;3139;p195"/>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Knowledge distillation</a:t>
            </a:r>
            <a:endParaRPr sz="3600" b="1">
              <a:latin typeface="Calibri"/>
              <a:ea typeface="Calibri"/>
              <a:cs typeface="Calibri"/>
              <a:sym typeface="Calibri"/>
            </a:endParaRPr>
          </a:p>
        </p:txBody>
      </p:sp>
      <p:sp>
        <p:nvSpPr>
          <p:cNvPr id="3140" name="Google Shape;3140;p195"/>
          <p:cNvSpPr/>
          <p:nvPr/>
        </p:nvSpPr>
        <p:spPr>
          <a:xfrm>
            <a:off x="1289550" y="2571750"/>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E2E SLT</a:t>
            </a:r>
            <a:br>
              <a:rPr lang="en" sz="2400" b="1"/>
            </a:br>
            <a:r>
              <a:rPr lang="en" sz="2400" b="1"/>
              <a:t>(Student)</a:t>
            </a:r>
            <a:endParaRPr sz="2400" b="1"/>
          </a:p>
        </p:txBody>
      </p:sp>
      <p:sp>
        <p:nvSpPr>
          <p:cNvPr id="3141" name="Google Shape;3141;p195"/>
          <p:cNvSpPr/>
          <p:nvPr/>
        </p:nvSpPr>
        <p:spPr>
          <a:xfrm>
            <a:off x="5356725" y="2543175"/>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MT</a:t>
            </a:r>
            <a:endParaRPr sz="2400" b="1"/>
          </a:p>
          <a:p>
            <a:pPr marL="0" lvl="0" indent="0" algn="ctr" rtl="0">
              <a:spcBef>
                <a:spcPts val="0"/>
              </a:spcBef>
              <a:spcAft>
                <a:spcPts val="0"/>
              </a:spcAft>
              <a:buNone/>
            </a:pPr>
            <a:r>
              <a:rPr lang="en" sz="2400" b="1"/>
              <a:t>(Teacher)</a:t>
            </a:r>
            <a:endParaRPr sz="2400" b="1"/>
          </a:p>
        </p:txBody>
      </p:sp>
      <p:sp>
        <p:nvSpPr>
          <p:cNvPr id="3142" name="Google Shape;3142;p19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160</a:t>
            </a:fld>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3146"/>
        <p:cNvGrpSpPr/>
        <p:nvPr/>
      </p:nvGrpSpPr>
      <p:grpSpPr>
        <a:xfrm>
          <a:off x="0" y="0"/>
          <a:ext cx="0" cy="0"/>
          <a:chOff x="0" y="0"/>
          <a:chExt cx="0" cy="0"/>
        </a:xfrm>
      </p:grpSpPr>
      <p:sp>
        <p:nvSpPr>
          <p:cNvPr id="3147" name="Google Shape;3147;p196"/>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Knowledge distillation</a:t>
            </a:r>
            <a:endParaRPr sz="3600" b="1">
              <a:latin typeface="Calibri"/>
              <a:ea typeface="Calibri"/>
              <a:cs typeface="Calibri"/>
              <a:sym typeface="Calibri"/>
            </a:endParaRPr>
          </a:p>
        </p:txBody>
      </p:sp>
      <p:pic>
        <p:nvPicPr>
          <p:cNvPr id="3148" name="Google Shape;3148;p196"/>
          <p:cNvPicPr preferRelativeResize="0"/>
          <p:nvPr/>
        </p:nvPicPr>
        <p:blipFill rotWithShape="1">
          <a:blip r:embed="rId3">
            <a:alphaModFix/>
          </a:blip>
          <a:srcRect l="15254" t="7270"/>
          <a:stretch/>
        </p:blipFill>
        <p:spPr>
          <a:xfrm>
            <a:off x="1163587" y="1311175"/>
            <a:ext cx="2575724" cy="1010249"/>
          </a:xfrm>
          <a:prstGeom prst="rect">
            <a:avLst/>
          </a:prstGeom>
          <a:noFill/>
          <a:ln>
            <a:noFill/>
          </a:ln>
        </p:spPr>
      </p:pic>
      <p:sp>
        <p:nvSpPr>
          <p:cNvPr id="3149" name="Google Shape;3149;p196"/>
          <p:cNvSpPr/>
          <p:nvPr/>
        </p:nvSpPr>
        <p:spPr>
          <a:xfrm>
            <a:off x="1289550" y="2571750"/>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E2E SLT</a:t>
            </a:r>
            <a:br>
              <a:rPr lang="en" sz="2400" b="1"/>
            </a:br>
            <a:r>
              <a:rPr lang="en" sz="2400" b="1"/>
              <a:t>(Student)</a:t>
            </a:r>
            <a:endParaRPr sz="2400" b="1"/>
          </a:p>
        </p:txBody>
      </p:sp>
      <p:sp>
        <p:nvSpPr>
          <p:cNvPr id="3150" name="Google Shape;3150;p196"/>
          <p:cNvSpPr txBox="1"/>
          <p:nvPr/>
        </p:nvSpPr>
        <p:spPr>
          <a:xfrm>
            <a:off x="5057525" y="1311175"/>
            <a:ext cx="30315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t>This is the transcript of the speech</a:t>
            </a:r>
            <a:endParaRPr sz="2400" i="1"/>
          </a:p>
        </p:txBody>
      </p:sp>
      <p:sp>
        <p:nvSpPr>
          <p:cNvPr id="3151" name="Google Shape;3151;p196"/>
          <p:cNvSpPr/>
          <p:nvPr/>
        </p:nvSpPr>
        <p:spPr>
          <a:xfrm>
            <a:off x="5356725" y="2543175"/>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MT</a:t>
            </a:r>
            <a:endParaRPr sz="2400" b="1"/>
          </a:p>
          <a:p>
            <a:pPr marL="0" lvl="0" indent="0" algn="ctr" rtl="0">
              <a:spcBef>
                <a:spcPts val="0"/>
              </a:spcBef>
              <a:spcAft>
                <a:spcPts val="0"/>
              </a:spcAft>
              <a:buNone/>
            </a:pPr>
            <a:r>
              <a:rPr lang="en" sz="2400" b="1"/>
              <a:t>(Teacher)</a:t>
            </a:r>
            <a:endParaRPr sz="2400" b="1"/>
          </a:p>
        </p:txBody>
      </p:sp>
      <p:cxnSp>
        <p:nvCxnSpPr>
          <p:cNvPr id="3152" name="Google Shape;3152;p196"/>
          <p:cNvCxnSpPr/>
          <p:nvPr/>
        </p:nvCxnSpPr>
        <p:spPr>
          <a:xfrm>
            <a:off x="2537099" y="2178849"/>
            <a:ext cx="0" cy="402300"/>
          </a:xfrm>
          <a:prstGeom prst="straightConnector1">
            <a:avLst/>
          </a:prstGeom>
          <a:noFill/>
          <a:ln w="28575" cap="flat" cmpd="sng">
            <a:solidFill>
              <a:schemeClr val="dk2"/>
            </a:solidFill>
            <a:prstDash val="solid"/>
            <a:round/>
            <a:headEnd type="none" w="med" len="med"/>
            <a:tailEnd type="triangle" w="med" len="med"/>
          </a:ln>
        </p:spPr>
      </p:cxnSp>
      <p:cxnSp>
        <p:nvCxnSpPr>
          <p:cNvPr id="3153" name="Google Shape;3153;p196"/>
          <p:cNvCxnSpPr/>
          <p:nvPr/>
        </p:nvCxnSpPr>
        <p:spPr>
          <a:xfrm>
            <a:off x="6604274" y="2178849"/>
            <a:ext cx="0" cy="402300"/>
          </a:xfrm>
          <a:prstGeom prst="straightConnector1">
            <a:avLst/>
          </a:prstGeom>
          <a:noFill/>
          <a:ln w="28575" cap="flat" cmpd="sng">
            <a:solidFill>
              <a:schemeClr val="dk2"/>
            </a:solidFill>
            <a:prstDash val="solid"/>
            <a:round/>
            <a:headEnd type="none" w="med" len="med"/>
            <a:tailEnd type="triangle" w="med" len="med"/>
          </a:ln>
        </p:spPr>
      </p:cxnSp>
      <p:sp>
        <p:nvSpPr>
          <p:cNvPr id="3154" name="Google Shape;3154;p19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161</a:t>
            </a:fld>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3158"/>
        <p:cNvGrpSpPr/>
        <p:nvPr/>
      </p:nvGrpSpPr>
      <p:grpSpPr>
        <a:xfrm>
          <a:off x="0" y="0"/>
          <a:ext cx="0" cy="0"/>
          <a:chOff x="0" y="0"/>
          <a:chExt cx="0" cy="0"/>
        </a:xfrm>
      </p:grpSpPr>
      <p:sp>
        <p:nvSpPr>
          <p:cNvPr id="3159" name="Google Shape;3159;p197"/>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Knowledge distillation</a:t>
            </a:r>
            <a:endParaRPr sz="3600" b="1">
              <a:latin typeface="Calibri"/>
              <a:ea typeface="Calibri"/>
              <a:cs typeface="Calibri"/>
              <a:sym typeface="Calibri"/>
            </a:endParaRPr>
          </a:p>
        </p:txBody>
      </p:sp>
      <p:pic>
        <p:nvPicPr>
          <p:cNvPr id="3160" name="Google Shape;3160;p197"/>
          <p:cNvPicPr preferRelativeResize="0"/>
          <p:nvPr/>
        </p:nvPicPr>
        <p:blipFill rotWithShape="1">
          <a:blip r:embed="rId3">
            <a:alphaModFix/>
          </a:blip>
          <a:srcRect l="15254" t="7270"/>
          <a:stretch/>
        </p:blipFill>
        <p:spPr>
          <a:xfrm>
            <a:off x="1163587" y="1311175"/>
            <a:ext cx="2575724" cy="1010249"/>
          </a:xfrm>
          <a:prstGeom prst="rect">
            <a:avLst/>
          </a:prstGeom>
          <a:noFill/>
          <a:ln>
            <a:noFill/>
          </a:ln>
        </p:spPr>
      </p:pic>
      <p:sp>
        <p:nvSpPr>
          <p:cNvPr id="3161" name="Google Shape;3161;p197"/>
          <p:cNvSpPr/>
          <p:nvPr/>
        </p:nvSpPr>
        <p:spPr>
          <a:xfrm>
            <a:off x="1289550" y="2571750"/>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E2E SLT</a:t>
            </a:r>
            <a:br>
              <a:rPr lang="en" sz="2400" b="1"/>
            </a:br>
            <a:r>
              <a:rPr lang="en" sz="2400" b="1"/>
              <a:t>(Student)</a:t>
            </a:r>
            <a:endParaRPr sz="2400" b="1"/>
          </a:p>
        </p:txBody>
      </p:sp>
      <p:sp>
        <p:nvSpPr>
          <p:cNvPr id="3162" name="Google Shape;3162;p197"/>
          <p:cNvSpPr txBox="1"/>
          <p:nvPr/>
        </p:nvSpPr>
        <p:spPr>
          <a:xfrm>
            <a:off x="2716475" y="4037500"/>
            <a:ext cx="3444000" cy="8610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How can the student learn from the teacher?</a:t>
            </a:r>
            <a:endParaRPr sz="2400"/>
          </a:p>
        </p:txBody>
      </p:sp>
      <p:sp>
        <p:nvSpPr>
          <p:cNvPr id="3163" name="Google Shape;3163;p197"/>
          <p:cNvSpPr txBox="1"/>
          <p:nvPr/>
        </p:nvSpPr>
        <p:spPr>
          <a:xfrm>
            <a:off x="5057525" y="1311175"/>
            <a:ext cx="30315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t>This is the transcript of the speech</a:t>
            </a:r>
            <a:endParaRPr sz="2400" i="1"/>
          </a:p>
        </p:txBody>
      </p:sp>
      <p:sp>
        <p:nvSpPr>
          <p:cNvPr id="3164" name="Google Shape;3164;p197"/>
          <p:cNvSpPr/>
          <p:nvPr/>
        </p:nvSpPr>
        <p:spPr>
          <a:xfrm>
            <a:off x="5356725" y="2543175"/>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MT</a:t>
            </a:r>
            <a:endParaRPr sz="2400" b="1"/>
          </a:p>
          <a:p>
            <a:pPr marL="0" lvl="0" indent="0" algn="ctr" rtl="0">
              <a:spcBef>
                <a:spcPts val="0"/>
              </a:spcBef>
              <a:spcAft>
                <a:spcPts val="0"/>
              </a:spcAft>
              <a:buNone/>
            </a:pPr>
            <a:r>
              <a:rPr lang="en" sz="2400" b="1"/>
              <a:t>(Teacher)</a:t>
            </a:r>
            <a:endParaRPr sz="2400" b="1"/>
          </a:p>
        </p:txBody>
      </p:sp>
      <p:cxnSp>
        <p:nvCxnSpPr>
          <p:cNvPr id="3165" name="Google Shape;3165;p197"/>
          <p:cNvCxnSpPr/>
          <p:nvPr/>
        </p:nvCxnSpPr>
        <p:spPr>
          <a:xfrm>
            <a:off x="2537099" y="2178849"/>
            <a:ext cx="0" cy="402300"/>
          </a:xfrm>
          <a:prstGeom prst="straightConnector1">
            <a:avLst/>
          </a:prstGeom>
          <a:noFill/>
          <a:ln w="28575" cap="flat" cmpd="sng">
            <a:solidFill>
              <a:schemeClr val="dk2"/>
            </a:solidFill>
            <a:prstDash val="solid"/>
            <a:round/>
            <a:headEnd type="none" w="med" len="med"/>
            <a:tailEnd type="triangle" w="med" len="med"/>
          </a:ln>
        </p:spPr>
      </p:cxnSp>
      <p:cxnSp>
        <p:nvCxnSpPr>
          <p:cNvPr id="3166" name="Google Shape;3166;p197"/>
          <p:cNvCxnSpPr/>
          <p:nvPr/>
        </p:nvCxnSpPr>
        <p:spPr>
          <a:xfrm>
            <a:off x="6604274" y="2178849"/>
            <a:ext cx="0" cy="402300"/>
          </a:xfrm>
          <a:prstGeom prst="straightConnector1">
            <a:avLst/>
          </a:prstGeom>
          <a:noFill/>
          <a:ln w="28575" cap="flat" cmpd="sng">
            <a:solidFill>
              <a:schemeClr val="dk2"/>
            </a:solidFill>
            <a:prstDash val="solid"/>
            <a:round/>
            <a:headEnd type="none" w="med" len="med"/>
            <a:tailEnd type="triangle" w="med" len="med"/>
          </a:ln>
        </p:spPr>
      </p:cxnSp>
      <p:cxnSp>
        <p:nvCxnSpPr>
          <p:cNvPr id="3167" name="Google Shape;3167;p197"/>
          <p:cNvCxnSpPr>
            <a:stCxn id="3161" idx="2"/>
            <a:endCxn id="3162" idx="0"/>
          </p:cNvCxnSpPr>
          <p:nvPr/>
        </p:nvCxnSpPr>
        <p:spPr>
          <a:xfrm>
            <a:off x="2537100" y="3581850"/>
            <a:ext cx="1901400" cy="455700"/>
          </a:xfrm>
          <a:prstGeom prst="straightConnector1">
            <a:avLst/>
          </a:prstGeom>
          <a:noFill/>
          <a:ln w="28575" cap="flat" cmpd="sng">
            <a:solidFill>
              <a:schemeClr val="dk2"/>
            </a:solidFill>
            <a:prstDash val="solid"/>
            <a:round/>
            <a:headEnd type="none" w="med" len="med"/>
            <a:tailEnd type="triangle" w="med" len="med"/>
          </a:ln>
        </p:spPr>
      </p:cxnSp>
      <p:cxnSp>
        <p:nvCxnSpPr>
          <p:cNvPr id="3168" name="Google Shape;3168;p197"/>
          <p:cNvCxnSpPr>
            <a:stCxn id="3164" idx="2"/>
            <a:endCxn id="3162" idx="0"/>
          </p:cNvCxnSpPr>
          <p:nvPr/>
        </p:nvCxnSpPr>
        <p:spPr>
          <a:xfrm flipH="1">
            <a:off x="4438575" y="3553275"/>
            <a:ext cx="2165700" cy="484200"/>
          </a:xfrm>
          <a:prstGeom prst="straightConnector1">
            <a:avLst/>
          </a:prstGeom>
          <a:noFill/>
          <a:ln w="28575" cap="flat" cmpd="sng">
            <a:solidFill>
              <a:schemeClr val="dk2"/>
            </a:solidFill>
            <a:prstDash val="solid"/>
            <a:round/>
            <a:headEnd type="none" w="med" len="med"/>
            <a:tailEnd type="triangle" w="med" len="med"/>
          </a:ln>
        </p:spPr>
      </p:cxnSp>
      <p:sp>
        <p:nvSpPr>
          <p:cNvPr id="3169" name="Google Shape;3169;p19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162</a:t>
            </a:fld>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3173"/>
        <p:cNvGrpSpPr/>
        <p:nvPr/>
      </p:nvGrpSpPr>
      <p:grpSpPr>
        <a:xfrm>
          <a:off x="0" y="0"/>
          <a:ext cx="0" cy="0"/>
          <a:chOff x="0" y="0"/>
          <a:chExt cx="0" cy="0"/>
        </a:xfrm>
      </p:grpSpPr>
      <p:sp>
        <p:nvSpPr>
          <p:cNvPr id="3174" name="Google Shape;3174;p198"/>
          <p:cNvSpPr txBox="1">
            <a:spLocks noGrp="1"/>
          </p:cNvSpPr>
          <p:nvPr>
            <p:ph type="title"/>
          </p:nvPr>
        </p:nvSpPr>
        <p:spPr>
          <a:xfrm>
            <a:off x="281750" y="310250"/>
            <a:ext cx="8913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Knowledge Distillation</a:t>
            </a:r>
            <a:endParaRPr sz="2300" b="1">
              <a:latin typeface="Calibri"/>
              <a:ea typeface="Calibri"/>
              <a:cs typeface="Calibri"/>
              <a:sym typeface="Calibri"/>
            </a:endParaRPr>
          </a:p>
        </p:txBody>
      </p:sp>
      <p:sp>
        <p:nvSpPr>
          <p:cNvPr id="3175" name="Google Shape;3175;p198"/>
          <p:cNvSpPr txBox="1"/>
          <p:nvPr/>
        </p:nvSpPr>
        <p:spPr>
          <a:xfrm>
            <a:off x="311700" y="1152475"/>
            <a:ext cx="87093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a:solidFill>
                  <a:schemeClr val="lt2"/>
                </a:solidFill>
                <a:latin typeface="Calibri"/>
                <a:ea typeface="Calibri"/>
                <a:cs typeface="Calibri"/>
                <a:sym typeface="Calibri"/>
              </a:rPr>
              <a:t>Knowledge distillation for sequences</a:t>
            </a:r>
            <a:r>
              <a:rPr lang="en" sz="2200">
                <a:solidFill>
                  <a:schemeClr val="lt2"/>
                </a:solidFill>
                <a:latin typeface="Calibri"/>
                <a:ea typeface="Calibri"/>
                <a:cs typeface="Calibri"/>
                <a:sym typeface="Calibri"/>
              </a:rPr>
              <a:t> (Kim and Rush, 2016)</a:t>
            </a:r>
            <a:endParaRPr sz="2200">
              <a:solidFill>
                <a:schemeClr val="lt2"/>
              </a:solidFill>
              <a:latin typeface="Calibri"/>
              <a:ea typeface="Calibri"/>
              <a:cs typeface="Calibri"/>
              <a:sym typeface="Calibri"/>
            </a:endParaRPr>
          </a:p>
          <a:p>
            <a:pPr marL="457200" lvl="0" indent="-381000" algn="l" rtl="0">
              <a:lnSpc>
                <a:spcPct val="115000"/>
              </a:lnSpc>
              <a:spcBef>
                <a:spcPts val="1000"/>
              </a:spcBef>
              <a:spcAft>
                <a:spcPts val="0"/>
              </a:spcAft>
              <a:buClr>
                <a:schemeClr val="lt2"/>
              </a:buClr>
              <a:buSzPts val="2400"/>
              <a:buFont typeface="Calibri"/>
              <a:buChar char="●"/>
            </a:pPr>
            <a:r>
              <a:rPr lang="en" sz="2400">
                <a:solidFill>
                  <a:schemeClr val="lt2"/>
                </a:solidFill>
                <a:latin typeface="Calibri"/>
                <a:ea typeface="Calibri"/>
                <a:cs typeface="Calibri"/>
                <a:sym typeface="Calibri"/>
              </a:rPr>
              <a:t>Word-Level KD</a:t>
            </a:r>
            <a:endParaRPr sz="2400">
              <a:solidFill>
                <a:schemeClr val="lt2"/>
              </a:solidFill>
              <a:latin typeface="Calibri"/>
              <a:ea typeface="Calibri"/>
              <a:cs typeface="Calibri"/>
              <a:sym typeface="Calibri"/>
            </a:endParaRPr>
          </a:p>
          <a:p>
            <a:pPr marL="457200" lvl="0" indent="-381000" algn="l" rtl="0">
              <a:lnSpc>
                <a:spcPct val="115000"/>
              </a:lnSpc>
              <a:spcBef>
                <a:spcPts val="1000"/>
              </a:spcBef>
              <a:spcAft>
                <a:spcPts val="0"/>
              </a:spcAft>
              <a:buClr>
                <a:schemeClr val="lt2"/>
              </a:buClr>
              <a:buSzPts val="2400"/>
              <a:buFont typeface="Calibri"/>
              <a:buChar char="●"/>
            </a:pPr>
            <a:r>
              <a:rPr lang="en" sz="2400">
                <a:solidFill>
                  <a:schemeClr val="lt2"/>
                </a:solidFill>
                <a:latin typeface="Calibri"/>
                <a:ea typeface="Calibri"/>
                <a:cs typeface="Calibri"/>
                <a:sym typeface="Calibri"/>
              </a:rPr>
              <a:t>Sequence KD</a:t>
            </a:r>
            <a:endParaRPr sz="2400">
              <a:solidFill>
                <a:schemeClr val="lt2"/>
              </a:solidFill>
              <a:latin typeface="Calibri"/>
              <a:ea typeface="Calibri"/>
              <a:cs typeface="Calibri"/>
              <a:sym typeface="Calibri"/>
            </a:endParaRPr>
          </a:p>
          <a:p>
            <a:pPr marL="457200" lvl="0" indent="-381000" algn="l" rtl="0">
              <a:lnSpc>
                <a:spcPct val="115000"/>
              </a:lnSpc>
              <a:spcBef>
                <a:spcPts val="1000"/>
              </a:spcBef>
              <a:spcAft>
                <a:spcPts val="0"/>
              </a:spcAft>
              <a:buClr>
                <a:schemeClr val="lt2"/>
              </a:buClr>
              <a:buSzPts val="2400"/>
              <a:buFont typeface="Calibri"/>
              <a:buChar char="●"/>
            </a:pPr>
            <a:r>
              <a:rPr lang="en" sz="2400">
                <a:solidFill>
                  <a:schemeClr val="lt2"/>
                </a:solidFill>
                <a:latin typeface="Calibri"/>
                <a:ea typeface="Calibri"/>
                <a:cs typeface="Calibri"/>
                <a:sym typeface="Calibri"/>
              </a:rPr>
              <a:t>Sequence Interpolation KD</a:t>
            </a:r>
            <a:endParaRPr sz="2400">
              <a:solidFill>
                <a:schemeClr val="lt2"/>
              </a:solidFill>
              <a:latin typeface="Calibri"/>
              <a:ea typeface="Calibri"/>
              <a:cs typeface="Calibri"/>
              <a:sym typeface="Calibri"/>
            </a:endParaRPr>
          </a:p>
          <a:p>
            <a:pPr marL="0" lvl="0" indent="0" algn="l" rtl="0">
              <a:lnSpc>
                <a:spcPct val="115000"/>
              </a:lnSpc>
              <a:spcBef>
                <a:spcPts val="1000"/>
              </a:spcBef>
              <a:spcAft>
                <a:spcPts val="0"/>
              </a:spcAft>
              <a:buNone/>
            </a:pPr>
            <a:endParaRPr sz="1700">
              <a:solidFill>
                <a:schemeClr val="lt2"/>
              </a:solidFill>
              <a:latin typeface="Calibri"/>
              <a:ea typeface="Calibri"/>
              <a:cs typeface="Calibri"/>
              <a:sym typeface="Calibri"/>
            </a:endParaRPr>
          </a:p>
          <a:p>
            <a:pPr marL="457200" lvl="0" indent="-381000" algn="l" rtl="0">
              <a:lnSpc>
                <a:spcPct val="115000"/>
              </a:lnSpc>
              <a:spcBef>
                <a:spcPts val="1000"/>
              </a:spcBef>
              <a:spcAft>
                <a:spcPts val="0"/>
              </a:spcAft>
              <a:buClr>
                <a:schemeClr val="lt2"/>
              </a:buClr>
              <a:buSzPts val="2400"/>
              <a:buFont typeface="Calibri"/>
              <a:buChar char="●"/>
            </a:pPr>
            <a:r>
              <a:rPr lang="en" sz="2400">
                <a:solidFill>
                  <a:schemeClr val="lt2"/>
                </a:solidFill>
                <a:latin typeface="Calibri"/>
                <a:ea typeface="Calibri"/>
                <a:cs typeface="Calibri"/>
                <a:sym typeface="Calibri"/>
              </a:rPr>
              <a:t>Requirements:</a:t>
            </a:r>
            <a:endParaRPr sz="2400">
              <a:solidFill>
                <a:schemeClr val="lt2"/>
              </a:solidFill>
              <a:latin typeface="Calibri"/>
              <a:ea typeface="Calibri"/>
              <a:cs typeface="Calibri"/>
              <a:sym typeface="Calibri"/>
            </a:endParaRPr>
          </a:p>
          <a:p>
            <a:pPr marL="914400" lvl="1" indent="-381000" algn="l" rtl="0">
              <a:lnSpc>
                <a:spcPct val="115000"/>
              </a:lnSpc>
              <a:spcBef>
                <a:spcPts val="0"/>
              </a:spcBef>
              <a:spcAft>
                <a:spcPts val="0"/>
              </a:spcAft>
              <a:buClr>
                <a:schemeClr val="lt2"/>
              </a:buClr>
              <a:buSzPts val="2400"/>
              <a:buFont typeface="Calibri"/>
              <a:buChar char="○"/>
            </a:pPr>
            <a:r>
              <a:rPr lang="en" sz="2400">
                <a:solidFill>
                  <a:schemeClr val="lt2"/>
                </a:solidFill>
                <a:latin typeface="Calibri"/>
                <a:ea typeface="Calibri"/>
                <a:cs typeface="Calibri"/>
                <a:sym typeface="Calibri"/>
              </a:rPr>
              <a:t>ASR data</a:t>
            </a:r>
            <a:endParaRPr sz="2400">
              <a:solidFill>
                <a:schemeClr val="lt2"/>
              </a:solidFill>
              <a:latin typeface="Calibri"/>
              <a:ea typeface="Calibri"/>
              <a:cs typeface="Calibri"/>
              <a:sym typeface="Calibri"/>
            </a:endParaRPr>
          </a:p>
          <a:p>
            <a:pPr marL="914400" lvl="1" indent="-381000" algn="l" rtl="0">
              <a:lnSpc>
                <a:spcPct val="115000"/>
              </a:lnSpc>
              <a:spcBef>
                <a:spcPts val="0"/>
              </a:spcBef>
              <a:spcAft>
                <a:spcPts val="0"/>
              </a:spcAft>
              <a:buClr>
                <a:schemeClr val="lt2"/>
              </a:buClr>
              <a:buSzPts val="2400"/>
              <a:buFont typeface="Calibri"/>
              <a:buChar char="○"/>
            </a:pPr>
            <a:r>
              <a:rPr lang="en" sz="2400">
                <a:solidFill>
                  <a:schemeClr val="lt2"/>
                </a:solidFill>
                <a:latin typeface="Calibri"/>
                <a:ea typeface="Calibri"/>
                <a:cs typeface="Calibri"/>
                <a:sym typeface="Calibri"/>
              </a:rPr>
              <a:t>Pre-trained MT system</a:t>
            </a:r>
            <a:endParaRPr sz="2400">
              <a:solidFill>
                <a:schemeClr val="lt2"/>
              </a:solidFill>
              <a:latin typeface="Calibri"/>
              <a:ea typeface="Calibri"/>
              <a:cs typeface="Calibri"/>
              <a:sym typeface="Calibri"/>
            </a:endParaRPr>
          </a:p>
        </p:txBody>
      </p:sp>
      <p:sp>
        <p:nvSpPr>
          <p:cNvPr id="3176" name="Google Shape;3176;p19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163</a:t>
            </a:fld>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3180"/>
        <p:cNvGrpSpPr/>
        <p:nvPr/>
      </p:nvGrpSpPr>
      <p:grpSpPr>
        <a:xfrm>
          <a:off x="0" y="0"/>
          <a:ext cx="0" cy="0"/>
          <a:chOff x="0" y="0"/>
          <a:chExt cx="0" cy="0"/>
        </a:xfrm>
      </p:grpSpPr>
      <p:sp>
        <p:nvSpPr>
          <p:cNvPr id="3181" name="Google Shape;3181;p199"/>
          <p:cNvSpPr txBox="1"/>
          <p:nvPr/>
        </p:nvSpPr>
        <p:spPr>
          <a:xfrm>
            <a:off x="311700" y="1152475"/>
            <a:ext cx="8709300" cy="34164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1000"/>
              </a:spcAft>
              <a:buClr>
                <a:srgbClr val="595959"/>
              </a:buClr>
              <a:buSzPts val="2400"/>
              <a:buFont typeface="Calibri"/>
              <a:buChar char="●"/>
            </a:pPr>
            <a:r>
              <a:rPr lang="en" sz="2400">
                <a:solidFill>
                  <a:schemeClr val="lt2"/>
                </a:solidFill>
                <a:latin typeface="Calibri"/>
                <a:ea typeface="Calibri"/>
                <a:cs typeface="Calibri"/>
                <a:sym typeface="Calibri"/>
              </a:rPr>
              <a:t>Proposed by Liu et al. (2019)</a:t>
            </a:r>
            <a:endParaRPr sz="2400" b="1">
              <a:latin typeface="Calibri"/>
              <a:ea typeface="Calibri"/>
              <a:cs typeface="Calibri"/>
              <a:sym typeface="Calibri"/>
            </a:endParaRPr>
          </a:p>
        </p:txBody>
      </p:sp>
      <p:sp>
        <p:nvSpPr>
          <p:cNvPr id="3182" name="Google Shape;3182;p199"/>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Word-Level KD</a:t>
            </a:r>
            <a:endParaRPr sz="3600" b="1">
              <a:latin typeface="Calibri"/>
              <a:ea typeface="Calibri"/>
              <a:cs typeface="Calibri"/>
              <a:sym typeface="Calibri"/>
            </a:endParaRPr>
          </a:p>
        </p:txBody>
      </p:sp>
      <p:pic>
        <p:nvPicPr>
          <p:cNvPr id="3183" name="Google Shape;3183;p199"/>
          <p:cNvPicPr preferRelativeResize="0"/>
          <p:nvPr/>
        </p:nvPicPr>
        <p:blipFill rotWithShape="1">
          <a:blip r:embed="rId3">
            <a:alphaModFix/>
          </a:blip>
          <a:srcRect l="15254" t="7270"/>
          <a:stretch/>
        </p:blipFill>
        <p:spPr>
          <a:xfrm>
            <a:off x="1289713" y="1623550"/>
            <a:ext cx="2485657" cy="959266"/>
          </a:xfrm>
          <a:prstGeom prst="rect">
            <a:avLst/>
          </a:prstGeom>
          <a:noFill/>
          <a:ln>
            <a:noFill/>
          </a:ln>
        </p:spPr>
      </p:pic>
      <p:sp>
        <p:nvSpPr>
          <p:cNvPr id="3184" name="Google Shape;3184;p199"/>
          <p:cNvSpPr/>
          <p:nvPr/>
        </p:nvSpPr>
        <p:spPr>
          <a:xfrm>
            <a:off x="1411271" y="2820510"/>
            <a:ext cx="2407800" cy="959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E2E SLT</a:t>
            </a:r>
            <a:br>
              <a:rPr lang="en" sz="2400" b="1"/>
            </a:br>
            <a:r>
              <a:rPr lang="en" sz="2400" b="1"/>
              <a:t>(Student)</a:t>
            </a:r>
            <a:endParaRPr sz="2400" b="1"/>
          </a:p>
        </p:txBody>
      </p:sp>
      <p:sp>
        <p:nvSpPr>
          <p:cNvPr id="3185" name="Google Shape;3185;p199"/>
          <p:cNvSpPr txBox="1"/>
          <p:nvPr/>
        </p:nvSpPr>
        <p:spPr>
          <a:xfrm>
            <a:off x="2639600" y="4378400"/>
            <a:ext cx="3804900" cy="452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Additional KD Loss</a:t>
            </a:r>
            <a:endParaRPr sz="2400"/>
          </a:p>
        </p:txBody>
      </p:sp>
      <p:sp>
        <p:nvSpPr>
          <p:cNvPr id="3186" name="Google Shape;3186;p199"/>
          <p:cNvSpPr txBox="1"/>
          <p:nvPr/>
        </p:nvSpPr>
        <p:spPr>
          <a:xfrm>
            <a:off x="5047501" y="1623550"/>
            <a:ext cx="2925600" cy="54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t>This is the transcript of the speech</a:t>
            </a:r>
            <a:endParaRPr sz="2400" i="1"/>
          </a:p>
        </p:txBody>
      </p:sp>
      <p:sp>
        <p:nvSpPr>
          <p:cNvPr id="3187" name="Google Shape;3187;p199"/>
          <p:cNvSpPr/>
          <p:nvPr/>
        </p:nvSpPr>
        <p:spPr>
          <a:xfrm>
            <a:off x="5336228" y="2793377"/>
            <a:ext cx="2407800" cy="959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MT</a:t>
            </a:r>
            <a:endParaRPr sz="2400" b="1"/>
          </a:p>
          <a:p>
            <a:pPr marL="0" lvl="0" indent="0" algn="ctr" rtl="0">
              <a:spcBef>
                <a:spcPts val="0"/>
              </a:spcBef>
              <a:spcAft>
                <a:spcPts val="0"/>
              </a:spcAft>
              <a:buNone/>
            </a:pPr>
            <a:r>
              <a:rPr lang="en" sz="2400" b="1"/>
              <a:t>(Teacher)</a:t>
            </a:r>
            <a:endParaRPr sz="2400" b="1"/>
          </a:p>
        </p:txBody>
      </p:sp>
      <p:cxnSp>
        <p:nvCxnSpPr>
          <p:cNvPr id="3188" name="Google Shape;3188;p199"/>
          <p:cNvCxnSpPr/>
          <p:nvPr/>
        </p:nvCxnSpPr>
        <p:spPr>
          <a:xfrm>
            <a:off x="2615197" y="2447437"/>
            <a:ext cx="0" cy="381900"/>
          </a:xfrm>
          <a:prstGeom prst="straightConnector1">
            <a:avLst/>
          </a:prstGeom>
          <a:noFill/>
          <a:ln w="28575" cap="flat" cmpd="sng">
            <a:solidFill>
              <a:schemeClr val="dk2"/>
            </a:solidFill>
            <a:prstDash val="solid"/>
            <a:round/>
            <a:headEnd type="none" w="med" len="med"/>
            <a:tailEnd type="triangle" w="med" len="med"/>
          </a:ln>
        </p:spPr>
      </p:cxnSp>
      <p:cxnSp>
        <p:nvCxnSpPr>
          <p:cNvPr id="3189" name="Google Shape;3189;p199"/>
          <p:cNvCxnSpPr/>
          <p:nvPr/>
        </p:nvCxnSpPr>
        <p:spPr>
          <a:xfrm>
            <a:off x="6540154" y="2447437"/>
            <a:ext cx="0" cy="381900"/>
          </a:xfrm>
          <a:prstGeom prst="straightConnector1">
            <a:avLst/>
          </a:prstGeom>
          <a:noFill/>
          <a:ln w="28575" cap="flat" cmpd="sng">
            <a:solidFill>
              <a:schemeClr val="dk2"/>
            </a:solidFill>
            <a:prstDash val="solid"/>
            <a:round/>
            <a:headEnd type="none" w="med" len="med"/>
            <a:tailEnd type="triangle" w="med" len="med"/>
          </a:ln>
        </p:spPr>
      </p:cxnSp>
      <p:cxnSp>
        <p:nvCxnSpPr>
          <p:cNvPr id="3190" name="Google Shape;3190;p199"/>
          <p:cNvCxnSpPr>
            <a:stCxn id="3184" idx="2"/>
            <a:endCxn id="3185" idx="0"/>
          </p:cNvCxnSpPr>
          <p:nvPr/>
        </p:nvCxnSpPr>
        <p:spPr>
          <a:xfrm>
            <a:off x="2615171" y="3779610"/>
            <a:ext cx="1926900" cy="598800"/>
          </a:xfrm>
          <a:prstGeom prst="straightConnector1">
            <a:avLst/>
          </a:prstGeom>
          <a:noFill/>
          <a:ln w="28575" cap="flat" cmpd="sng">
            <a:solidFill>
              <a:schemeClr val="dk2"/>
            </a:solidFill>
            <a:prstDash val="solid"/>
            <a:round/>
            <a:headEnd type="none" w="med" len="med"/>
            <a:tailEnd type="triangle" w="med" len="med"/>
          </a:ln>
        </p:spPr>
      </p:cxnSp>
      <p:cxnSp>
        <p:nvCxnSpPr>
          <p:cNvPr id="3191" name="Google Shape;3191;p199"/>
          <p:cNvCxnSpPr>
            <a:stCxn id="3187" idx="2"/>
            <a:endCxn id="3185" idx="0"/>
          </p:cNvCxnSpPr>
          <p:nvPr/>
        </p:nvCxnSpPr>
        <p:spPr>
          <a:xfrm flipH="1">
            <a:off x="4542128" y="3752477"/>
            <a:ext cx="1998000" cy="625800"/>
          </a:xfrm>
          <a:prstGeom prst="straightConnector1">
            <a:avLst/>
          </a:prstGeom>
          <a:noFill/>
          <a:ln w="28575" cap="flat" cmpd="sng">
            <a:solidFill>
              <a:schemeClr val="dk2"/>
            </a:solidFill>
            <a:prstDash val="solid"/>
            <a:round/>
            <a:headEnd type="none" w="med" len="med"/>
            <a:tailEnd type="triangle" w="med" len="med"/>
          </a:ln>
        </p:spPr>
      </p:cxnSp>
      <p:sp>
        <p:nvSpPr>
          <p:cNvPr id="3192" name="Google Shape;3192;p19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164</a:t>
            </a:fld>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3196"/>
        <p:cNvGrpSpPr/>
        <p:nvPr/>
      </p:nvGrpSpPr>
      <p:grpSpPr>
        <a:xfrm>
          <a:off x="0" y="0"/>
          <a:ext cx="0" cy="0"/>
          <a:chOff x="0" y="0"/>
          <a:chExt cx="0" cy="0"/>
        </a:xfrm>
      </p:grpSpPr>
      <p:sp>
        <p:nvSpPr>
          <p:cNvPr id="3197" name="Google Shape;3197;p200"/>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Word-Level KD</a:t>
            </a:r>
            <a:endParaRPr sz="3600" b="1">
              <a:latin typeface="Calibri"/>
              <a:ea typeface="Calibri"/>
              <a:cs typeface="Calibri"/>
              <a:sym typeface="Calibri"/>
            </a:endParaRPr>
          </a:p>
        </p:txBody>
      </p:sp>
      <p:sp>
        <p:nvSpPr>
          <p:cNvPr id="3198" name="Google Shape;3198;p200"/>
          <p:cNvSpPr/>
          <p:nvPr/>
        </p:nvSpPr>
        <p:spPr>
          <a:xfrm>
            <a:off x="1325325" y="1240925"/>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E2E SLT</a:t>
            </a:r>
            <a:br>
              <a:rPr lang="en" sz="2400" b="1"/>
            </a:br>
            <a:r>
              <a:rPr lang="en" sz="2400" b="1"/>
              <a:t>(Student)</a:t>
            </a:r>
            <a:endParaRPr sz="2400" b="1"/>
          </a:p>
        </p:txBody>
      </p:sp>
      <p:sp>
        <p:nvSpPr>
          <p:cNvPr id="3199" name="Google Shape;3199;p200"/>
          <p:cNvSpPr/>
          <p:nvPr/>
        </p:nvSpPr>
        <p:spPr>
          <a:xfrm>
            <a:off x="5356725" y="1240925"/>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MT</a:t>
            </a:r>
            <a:endParaRPr sz="2400" b="1"/>
          </a:p>
          <a:p>
            <a:pPr marL="0" lvl="0" indent="0" algn="ctr" rtl="0">
              <a:spcBef>
                <a:spcPts val="0"/>
              </a:spcBef>
              <a:spcAft>
                <a:spcPts val="0"/>
              </a:spcAft>
              <a:buNone/>
            </a:pPr>
            <a:r>
              <a:rPr lang="en" sz="2400" b="1"/>
              <a:t>(Teacher)</a:t>
            </a:r>
            <a:endParaRPr sz="2400" b="1"/>
          </a:p>
        </p:txBody>
      </p:sp>
      <p:pic>
        <p:nvPicPr>
          <p:cNvPr id="3200" name="Google Shape;3200;p200"/>
          <p:cNvPicPr preferRelativeResize="0"/>
          <p:nvPr/>
        </p:nvPicPr>
        <p:blipFill>
          <a:blip r:embed="rId3">
            <a:alphaModFix/>
          </a:blip>
          <a:stretch>
            <a:fillRect/>
          </a:stretch>
        </p:blipFill>
        <p:spPr>
          <a:xfrm rot="5400000">
            <a:off x="1273443" y="2567600"/>
            <a:ext cx="1127117" cy="844250"/>
          </a:xfrm>
          <a:prstGeom prst="rect">
            <a:avLst/>
          </a:prstGeom>
          <a:noFill/>
          <a:ln>
            <a:noFill/>
          </a:ln>
        </p:spPr>
      </p:pic>
      <p:sp>
        <p:nvSpPr>
          <p:cNvPr id="3201" name="Google Shape;3201;p200"/>
          <p:cNvSpPr txBox="1"/>
          <p:nvPr/>
        </p:nvSpPr>
        <p:spPr>
          <a:xfrm>
            <a:off x="111325" y="2545775"/>
            <a:ext cx="1039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During training</a:t>
            </a:r>
            <a:endParaRPr>
              <a:solidFill>
                <a:schemeClr val="lt2"/>
              </a:solidFill>
              <a:latin typeface="Source Sans Pro"/>
              <a:ea typeface="Source Sans Pro"/>
              <a:cs typeface="Source Sans Pro"/>
              <a:sym typeface="Source Sans Pro"/>
            </a:endParaRPr>
          </a:p>
        </p:txBody>
      </p:sp>
      <p:sp>
        <p:nvSpPr>
          <p:cNvPr id="3202" name="Google Shape;3202;p20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165</a:t>
            </a:fld>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3206"/>
        <p:cNvGrpSpPr/>
        <p:nvPr/>
      </p:nvGrpSpPr>
      <p:grpSpPr>
        <a:xfrm>
          <a:off x="0" y="0"/>
          <a:ext cx="0" cy="0"/>
          <a:chOff x="0" y="0"/>
          <a:chExt cx="0" cy="0"/>
        </a:xfrm>
      </p:grpSpPr>
      <p:sp>
        <p:nvSpPr>
          <p:cNvPr id="3207" name="Google Shape;3207;p201"/>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Word-Level KD</a:t>
            </a:r>
            <a:endParaRPr sz="3600" b="1">
              <a:latin typeface="Calibri"/>
              <a:ea typeface="Calibri"/>
              <a:cs typeface="Calibri"/>
              <a:sym typeface="Calibri"/>
            </a:endParaRPr>
          </a:p>
        </p:txBody>
      </p:sp>
      <p:sp>
        <p:nvSpPr>
          <p:cNvPr id="3208" name="Google Shape;3208;p201"/>
          <p:cNvSpPr/>
          <p:nvPr/>
        </p:nvSpPr>
        <p:spPr>
          <a:xfrm>
            <a:off x="1325325" y="1240925"/>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E2E SLT</a:t>
            </a:r>
            <a:br>
              <a:rPr lang="en" sz="2400" b="1"/>
            </a:br>
            <a:r>
              <a:rPr lang="en" sz="2400" b="1"/>
              <a:t>(Student)</a:t>
            </a:r>
            <a:endParaRPr sz="2400" b="1"/>
          </a:p>
        </p:txBody>
      </p:sp>
      <p:sp>
        <p:nvSpPr>
          <p:cNvPr id="3209" name="Google Shape;3209;p201"/>
          <p:cNvSpPr/>
          <p:nvPr/>
        </p:nvSpPr>
        <p:spPr>
          <a:xfrm>
            <a:off x="5356725" y="1240925"/>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MT</a:t>
            </a:r>
            <a:endParaRPr sz="2400" b="1"/>
          </a:p>
          <a:p>
            <a:pPr marL="0" lvl="0" indent="0" algn="ctr" rtl="0">
              <a:spcBef>
                <a:spcPts val="0"/>
              </a:spcBef>
              <a:spcAft>
                <a:spcPts val="0"/>
              </a:spcAft>
              <a:buNone/>
            </a:pPr>
            <a:r>
              <a:rPr lang="en" sz="2400" b="1"/>
              <a:t>(Teacher)</a:t>
            </a:r>
            <a:endParaRPr sz="2400" b="1"/>
          </a:p>
        </p:txBody>
      </p:sp>
      <p:pic>
        <p:nvPicPr>
          <p:cNvPr id="3210" name="Google Shape;3210;p201"/>
          <p:cNvPicPr preferRelativeResize="0"/>
          <p:nvPr/>
        </p:nvPicPr>
        <p:blipFill>
          <a:blip r:embed="rId3">
            <a:alphaModFix/>
          </a:blip>
          <a:stretch>
            <a:fillRect/>
          </a:stretch>
        </p:blipFill>
        <p:spPr>
          <a:xfrm rot="5400000">
            <a:off x="5381043" y="2567600"/>
            <a:ext cx="1127117" cy="844250"/>
          </a:xfrm>
          <a:prstGeom prst="rect">
            <a:avLst/>
          </a:prstGeom>
          <a:noFill/>
          <a:ln>
            <a:noFill/>
          </a:ln>
        </p:spPr>
      </p:pic>
      <p:pic>
        <p:nvPicPr>
          <p:cNvPr id="3211" name="Google Shape;3211;p201"/>
          <p:cNvPicPr preferRelativeResize="0"/>
          <p:nvPr/>
        </p:nvPicPr>
        <p:blipFill>
          <a:blip r:embed="rId3">
            <a:alphaModFix/>
          </a:blip>
          <a:stretch>
            <a:fillRect/>
          </a:stretch>
        </p:blipFill>
        <p:spPr>
          <a:xfrm rot="5400000">
            <a:off x="1273443" y="2567600"/>
            <a:ext cx="1127117" cy="844250"/>
          </a:xfrm>
          <a:prstGeom prst="rect">
            <a:avLst/>
          </a:prstGeom>
          <a:noFill/>
          <a:ln>
            <a:noFill/>
          </a:ln>
        </p:spPr>
      </p:pic>
      <p:sp>
        <p:nvSpPr>
          <p:cNvPr id="3212" name="Google Shape;3212;p20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166</a:t>
            </a:fld>
            <a:endParaRPr/>
          </a:p>
        </p:txBody>
      </p:sp>
      <p:sp>
        <p:nvSpPr>
          <p:cNvPr id="3213" name="Google Shape;3213;p201"/>
          <p:cNvSpPr txBox="1"/>
          <p:nvPr/>
        </p:nvSpPr>
        <p:spPr>
          <a:xfrm>
            <a:off x="111325" y="2545775"/>
            <a:ext cx="1039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During training</a:t>
            </a:r>
            <a:endParaRPr>
              <a:solidFill>
                <a:schemeClr val="lt2"/>
              </a:solidFill>
              <a:latin typeface="Source Sans Pro"/>
              <a:ea typeface="Source Sans Pro"/>
              <a:cs typeface="Source Sans Pro"/>
              <a:sym typeface="Source Sans Pro"/>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3217"/>
        <p:cNvGrpSpPr/>
        <p:nvPr/>
      </p:nvGrpSpPr>
      <p:grpSpPr>
        <a:xfrm>
          <a:off x="0" y="0"/>
          <a:ext cx="0" cy="0"/>
          <a:chOff x="0" y="0"/>
          <a:chExt cx="0" cy="0"/>
        </a:xfrm>
      </p:grpSpPr>
      <p:sp>
        <p:nvSpPr>
          <p:cNvPr id="3218" name="Google Shape;3218;p202"/>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Word-Level KD</a:t>
            </a:r>
            <a:endParaRPr sz="3600" b="1">
              <a:latin typeface="Calibri"/>
              <a:ea typeface="Calibri"/>
              <a:cs typeface="Calibri"/>
              <a:sym typeface="Calibri"/>
            </a:endParaRPr>
          </a:p>
        </p:txBody>
      </p:sp>
      <p:sp>
        <p:nvSpPr>
          <p:cNvPr id="3219" name="Google Shape;3219;p202"/>
          <p:cNvSpPr/>
          <p:nvPr/>
        </p:nvSpPr>
        <p:spPr>
          <a:xfrm>
            <a:off x="1325325" y="1240925"/>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E2E SLT</a:t>
            </a:r>
            <a:br>
              <a:rPr lang="en" sz="2400" b="1"/>
            </a:br>
            <a:r>
              <a:rPr lang="en" sz="2400" b="1"/>
              <a:t>(Student)</a:t>
            </a:r>
            <a:endParaRPr sz="2400" b="1"/>
          </a:p>
        </p:txBody>
      </p:sp>
      <p:sp>
        <p:nvSpPr>
          <p:cNvPr id="3220" name="Google Shape;3220;p202"/>
          <p:cNvSpPr/>
          <p:nvPr/>
        </p:nvSpPr>
        <p:spPr>
          <a:xfrm>
            <a:off x="5356725" y="1240925"/>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MT</a:t>
            </a:r>
            <a:endParaRPr sz="2400" b="1"/>
          </a:p>
          <a:p>
            <a:pPr marL="0" lvl="0" indent="0" algn="ctr" rtl="0">
              <a:spcBef>
                <a:spcPts val="0"/>
              </a:spcBef>
              <a:spcAft>
                <a:spcPts val="0"/>
              </a:spcAft>
              <a:buNone/>
            </a:pPr>
            <a:r>
              <a:rPr lang="en" sz="2400" b="1"/>
              <a:t>(Teacher)</a:t>
            </a:r>
            <a:endParaRPr sz="2400" b="1"/>
          </a:p>
        </p:txBody>
      </p:sp>
      <p:pic>
        <p:nvPicPr>
          <p:cNvPr id="3221" name="Google Shape;3221;p202"/>
          <p:cNvPicPr preferRelativeResize="0"/>
          <p:nvPr/>
        </p:nvPicPr>
        <p:blipFill>
          <a:blip r:embed="rId3">
            <a:alphaModFix/>
          </a:blip>
          <a:stretch>
            <a:fillRect/>
          </a:stretch>
        </p:blipFill>
        <p:spPr>
          <a:xfrm rot="5400000">
            <a:off x="5381043" y="2567600"/>
            <a:ext cx="1127117" cy="844250"/>
          </a:xfrm>
          <a:prstGeom prst="rect">
            <a:avLst/>
          </a:prstGeom>
          <a:noFill/>
          <a:ln>
            <a:noFill/>
          </a:ln>
        </p:spPr>
      </p:pic>
      <p:pic>
        <p:nvPicPr>
          <p:cNvPr id="3222" name="Google Shape;3222;p202"/>
          <p:cNvPicPr preferRelativeResize="0"/>
          <p:nvPr/>
        </p:nvPicPr>
        <p:blipFill>
          <a:blip r:embed="rId3">
            <a:alphaModFix/>
          </a:blip>
          <a:stretch>
            <a:fillRect/>
          </a:stretch>
        </p:blipFill>
        <p:spPr>
          <a:xfrm rot="5400000">
            <a:off x="1273443" y="2567600"/>
            <a:ext cx="1127117" cy="844250"/>
          </a:xfrm>
          <a:prstGeom prst="rect">
            <a:avLst/>
          </a:prstGeom>
          <a:noFill/>
          <a:ln>
            <a:noFill/>
          </a:ln>
        </p:spPr>
      </p:pic>
      <p:sp>
        <p:nvSpPr>
          <p:cNvPr id="3223" name="Google Shape;3223;p202"/>
          <p:cNvSpPr txBox="1"/>
          <p:nvPr/>
        </p:nvSpPr>
        <p:spPr>
          <a:xfrm>
            <a:off x="223648" y="4199175"/>
            <a:ext cx="2319600" cy="452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KL(ST</a:t>
            </a:r>
            <a:r>
              <a:rPr lang="en" sz="2400" baseline="-25000"/>
              <a:t>1</a:t>
            </a:r>
            <a:r>
              <a:rPr lang="en" sz="2400"/>
              <a:t>, MT</a:t>
            </a:r>
            <a:r>
              <a:rPr lang="en" sz="2400" baseline="-25000">
                <a:solidFill>
                  <a:schemeClr val="dk2"/>
                </a:solidFill>
              </a:rPr>
              <a:t>1</a:t>
            </a:r>
            <a:r>
              <a:rPr lang="en" sz="2400"/>
              <a:t>)</a:t>
            </a:r>
            <a:endParaRPr sz="2400"/>
          </a:p>
        </p:txBody>
      </p:sp>
      <p:cxnSp>
        <p:nvCxnSpPr>
          <p:cNvPr id="3224" name="Google Shape;3224;p202"/>
          <p:cNvCxnSpPr>
            <a:stCxn id="3222" idx="3"/>
            <a:endCxn id="3223" idx="0"/>
          </p:cNvCxnSpPr>
          <p:nvPr/>
        </p:nvCxnSpPr>
        <p:spPr>
          <a:xfrm flipH="1">
            <a:off x="1383402" y="3553284"/>
            <a:ext cx="453600" cy="645900"/>
          </a:xfrm>
          <a:prstGeom prst="straightConnector1">
            <a:avLst/>
          </a:prstGeom>
          <a:noFill/>
          <a:ln w="28575" cap="flat" cmpd="sng">
            <a:solidFill>
              <a:schemeClr val="dk2"/>
            </a:solidFill>
            <a:prstDash val="solid"/>
            <a:round/>
            <a:headEnd type="none" w="med" len="med"/>
            <a:tailEnd type="triangle" w="med" len="med"/>
          </a:ln>
        </p:spPr>
      </p:cxnSp>
      <p:cxnSp>
        <p:nvCxnSpPr>
          <p:cNvPr id="3225" name="Google Shape;3225;p202"/>
          <p:cNvCxnSpPr>
            <a:stCxn id="3221" idx="3"/>
            <a:endCxn id="3223" idx="0"/>
          </p:cNvCxnSpPr>
          <p:nvPr/>
        </p:nvCxnSpPr>
        <p:spPr>
          <a:xfrm flipH="1">
            <a:off x="1383402" y="3553284"/>
            <a:ext cx="4561200" cy="645900"/>
          </a:xfrm>
          <a:prstGeom prst="straightConnector1">
            <a:avLst/>
          </a:prstGeom>
          <a:noFill/>
          <a:ln w="28575" cap="flat" cmpd="sng">
            <a:solidFill>
              <a:schemeClr val="dk2"/>
            </a:solidFill>
            <a:prstDash val="solid"/>
            <a:round/>
            <a:headEnd type="none" w="med" len="med"/>
            <a:tailEnd type="triangle" w="med" len="med"/>
          </a:ln>
        </p:spPr>
      </p:cxnSp>
      <p:sp>
        <p:nvSpPr>
          <p:cNvPr id="3226" name="Google Shape;3226;p20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167</a:t>
            </a:fld>
            <a:endParaRPr/>
          </a:p>
        </p:txBody>
      </p:sp>
      <p:sp>
        <p:nvSpPr>
          <p:cNvPr id="3227" name="Google Shape;3227;p202"/>
          <p:cNvSpPr txBox="1"/>
          <p:nvPr/>
        </p:nvSpPr>
        <p:spPr>
          <a:xfrm>
            <a:off x="111325" y="2545775"/>
            <a:ext cx="1039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During training</a:t>
            </a:r>
            <a:endParaRPr>
              <a:solidFill>
                <a:schemeClr val="lt2"/>
              </a:solidFill>
              <a:latin typeface="Source Sans Pro"/>
              <a:ea typeface="Source Sans Pro"/>
              <a:cs typeface="Source Sans Pro"/>
              <a:sym typeface="Source Sans Pro"/>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3231"/>
        <p:cNvGrpSpPr/>
        <p:nvPr/>
      </p:nvGrpSpPr>
      <p:grpSpPr>
        <a:xfrm>
          <a:off x="0" y="0"/>
          <a:ext cx="0" cy="0"/>
          <a:chOff x="0" y="0"/>
          <a:chExt cx="0" cy="0"/>
        </a:xfrm>
      </p:grpSpPr>
      <p:sp>
        <p:nvSpPr>
          <p:cNvPr id="3232" name="Google Shape;3232;p203"/>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Word-Level KD</a:t>
            </a:r>
            <a:endParaRPr sz="3600" b="1">
              <a:latin typeface="Calibri"/>
              <a:ea typeface="Calibri"/>
              <a:cs typeface="Calibri"/>
              <a:sym typeface="Calibri"/>
            </a:endParaRPr>
          </a:p>
        </p:txBody>
      </p:sp>
      <p:sp>
        <p:nvSpPr>
          <p:cNvPr id="3233" name="Google Shape;3233;p203"/>
          <p:cNvSpPr/>
          <p:nvPr/>
        </p:nvSpPr>
        <p:spPr>
          <a:xfrm>
            <a:off x="1325325" y="1240925"/>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E2E SLT</a:t>
            </a:r>
            <a:br>
              <a:rPr lang="en" sz="2400" b="1"/>
            </a:br>
            <a:r>
              <a:rPr lang="en" sz="2400" b="1"/>
              <a:t>(Student)</a:t>
            </a:r>
            <a:endParaRPr sz="2400" b="1"/>
          </a:p>
        </p:txBody>
      </p:sp>
      <p:sp>
        <p:nvSpPr>
          <p:cNvPr id="3234" name="Google Shape;3234;p203"/>
          <p:cNvSpPr/>
          <p:nvPr/>
        </p:nvSpPr>
        <p:spPr>
          <a:xfrm>
            <a:off x="5356725" y="1240925"/>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MT</a:t>
            </a:r>
            <a:endParaRPr sz="2400" b="1"/>
          </a:p>
          <a:p>
            <a:pPr marL="0" lvl="0" indent="0" algn="ctr" rtl="0">
              <a:spcBef>
                <a:spcPts val="0"/>
              </a:spcBef>
              <a:spcAft>
                <a:spcPts val="0"/>
              </a:spcAft>
              <a:buNone/>
            </a:pPr>
            <a:r>
              <a:rPr lang="en" sz="2400" b="1"/>
              <a:t>(Teacher)</a:t>
            </a:r>
            <a:endParaRPr sz="2400" b="1"/>
          </a:p>
        </p:txBody>
      </p:sp>
      <p:pic>
        <p:nvPicPr>
          <p:cNvPr id="3235" name="Google Shape;3235;p203"/>
          <p:cNvPicPr preferRelativeResize="0"/>
          <p:nvPr/>
        </p:nvPicPr>
        <p:blipFill>
          <a:blip r:embed="rId3">
            <a:alphaModFix/>
          </a:blip>
          <a:stretch>
            <a:fillRect/>
          </a:stretch>
        </p:blipFill>
        <p:spPr>
          <a:xfrm rot="5400000">
            <a:off x="5381043" y="2567600"/>
            <a:ext cx="1127117" cy="844250"/>
          </a:xfrm>
          <a:prstGeom prst="rect">
            <a:avLst/>
          </a:prstGeom>
          <a:noFill/>
          <a:ln>
            <a:noFill/>
          </a:ln>
        </p:spPr>
      </p:pic>
      <p:pic>
        <p:nvPicPr>
          <p:cNvPr id="3236" name="Google Shape;3236;p203"/>
          <p:cNvPicPr preferRelativeResize="0"/>
          <p:nvPr/>
        </p:nvPicPr>
        <p:blipFill>
          <a:blip r:embed="rId3">
            <a:alphaModFix/>
          </a:blip>
          <a:stretch>
            <a:fillRect/>
          </a:stretch>
        </p:blipFill>
        <p:spPr>
          <a:xfrm rot="5400000">
            <a:off x="1273443" y="2567600"/>
            <a:ext cx="1127117" cy="844250"/>
          </a:xfrm>
          <a:prstGeom prst="rect">
            <a:avLst/>
          </a:prstGeom>
          <a:noFill/>
          <a:ln>
            <a:noFill/>
          </a:ln>
        </p:spPr>
      </p:pic>
      <p:sp>
        <p:nvSpPr>
          <p:cNvPr id="3237" name="Google Shape;3237;p203"/>
          <p:cNvSpPr txBox="1"/>
          <p:nvPr/>
        </p:nvSpPr>
        <p:spPr>
          <a:xfrm>
            <a:off x="3037123" y="4199175"/>
            <a:ext cx="2319600" cy="452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KL(ST</a:t>
            </a:r>
            <a:r>
              <a:rPr lang="en" sz="2400" baseline="-25000"/>
              <a:t>2</a:t>
            </a:r>
            <a:r>
              <a:rPr lang="en" sz="2400"/>
              <a:t>, MT</a:t>
            </a:r>
            <a:r>
              <a:rPr lang="en" sz="2400" baseline="-25000">
                <a:solidFill>
                  <a:schemeClr val="dk2"/>
                </a:solidFill>
              </a:rPr>
              <a:t>2</a:t>
            </a:r>
            <a:r>
              <a:rPr lang="en" sz="2400"/>
              <a:t>)</a:t>
            </a:r>
            <a:endParaRPr sz="2400"/>
          </a:p>
        </p:txBody>
      </p:sp>
      <p:cxnSp>
        <p:nvCxnSpPr>
          <p:cNvPr id="3238" name="Google Shape;3238;p203"/>
          <p:cNvCxnSpPr>
            <a:stCxn id="3239" idx="3"/>
            <a:endCxn id="3237" idx="0"/>
          </p:cNvCxnSpPr>
          <p:nvPr/>
        </p:nvCxnSpPr>
        <p:spPr>
          <a:xfrm>
            <a:off x="2675202" y="3553284"/>
            <a:ext cx="1521600" cy="645900"/>
          </a:xfrm>
          <a:prstGeom prst="straightConnector1">
            <a:avLst/>
          </a:prstGeom>
          <a:noFill/>
          <a:ln w="28575" cap="flat" cmpd="sng">
            <a:solidFill>
              <a:schemeClr val="dk2"/>
            </a:solidFill>
            <a:prstDash val="solid"/>
            <a:round/>
            <a:headEnd type="none" w="med" len="med"/>
            <a:tailEnd type="triangle" w="med" len="med"/>
          </a:ln>
        </p:spPr>
      </p:cxnSp>
      <p:cxnSp>
        <p:nvCxnSpPr>
          <p:cNvPr id="3240" name="Google Shape;3240;p203"/>
          <p:cNvCxnSpPr>
            <a:stCxn id="3241" idx="3"/>
            <a:endCxn id="3237" idx="0"/>
          </p:cNvCxnSpPr>
          <p:nvPr/>
        </p:nvCxnSpPr>
        <p:spPr>
          <a:xfrm flipH="1">
            <a:off x="4196802" y="3553284"/>
            <a:ext cx="2662200" cy="645900"/>
          </a:xfrm>
          <a:prstGeom prst="straightConnector1">
            <a:avLst/>
          </a:prstGeom>
          <a:noFill/>
          <a:ln w="28575" cap="flat" cmpd="sng">
            <a:solidFill>
              <a:schemeClr val="dk2"/>
            </a:solidFill>
            <a:prstDash val="solid"/>
            <a:round/>
            <a:headEnd type="none" w="med" len="med"/>
            <a:tailEnd type="triangle" w="med" len="med"/>
          </a:ln>
        </p:spPr>
      </p:cxnSp>
      <p:pic>
        <p:nvPicPr>
          <p:cNvPr id="3239" name="Google Shape;3239;p203"/>
          <p:cNvPicPr preferRelativeResize="0"/>
          <p:nvPr/>
        </p:nvPicPr>
        <p:blipFill>
          <a:blip r:embed="rId3">
            <a:alphaModFix/>
          </a:blip>
          <a:stretch>
            <a:fillRect/>
          </a:stretch>
        </p:blipFill>
        <p:spPr>
          <a:xfrm rot="5400000">
            <a:off x="2111643" y="2567600"/>
            <a:ext cx="1127117" cy="844250"/>
          </a:xfrm>
          <a:prstGeom prst="rect">
            <a:avLst/>
          </a:prstGeom>
          <a:noFill/>
          <a:ln>
            <a:noFill/>
          </a:ln>
        </p:spPr>
      </p:pic>
      <p:pic>
        <p:nvPicPr>
          <p:cNvPr id="3241" name="Google Shape;3241;p203"/>
          <p:cNvPicPr preferRelativeResize="0"/>
          <p:nvPr/>
        </p:nvPicPr>
        <p:blipFill>
          <a:blip r:embed="rId3">
            <a:alphaModFix/>
          </a:blip>
          <a:stretch>
            <a:fillRect/>
          </a:stretch>
        </p:blipFill>
        <p:spPr>
          <a:xfrm rot="5400000">
            <a:off x="6295443" y="2567600"/>
            <a:ext cx="1127117" cy="844250"/>
          </a:xfrm>
          <a:prstGeom prst="rect">
            <a:avLst/>
          </a:prstGeom>
          <a:noFill/>
          <a:ln>
            <a:noFill/>
          </a:ln>
        </p:spPr>
      </p:pic>
      <p:sp>
        <p:nvSpPr>
          <p:cNvPr id="3242" name="Google Shape;3242;p203"/>
          <p:cNvSpPr txBox="1"/>
          <p:nvPr/>
        </p:nvSpPr>
        <p:spPr>
          <a:xfrm>
            <a:off x="223648" y="4199175"/>
            <a:ext cx="2319600" cy="452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KL(ST</a:t>
            </a:r>
            <a:r>
              <a:rPr lang="en" sz="2400" baseline="-25000"/>
              <a:t>1</a:t>
            </a:r>
            <a:r>
              <a:rPr lang="en" sz="2400"/>
              <a:t>, MT</a:t>
            </a:r>
            <a:r>
              <a:rPr lang="en" sz="2400" baseline="-25000">
                <a:solidFill>
                  <a:schemeClr val="dk2"/>
                </a:solidFill>
              </a:rPr>
              <a:t>1</a:t>
            </a:r>
            <a:r>
              <a:rPr lang="en" sz="2400"/>
              <a:t>)</a:t>
            </a:r>
            <a:endParaRPr sz="2400"/>
          </a:p>
        </p:txBody>
      </p:sp>
      <p:sp>
        <p:nvSpPr>
          <p:cNvPr id="3243" name="Google Shape;3243;p203"/>
          <p:cNvSpPr/>
          <p:nvPr/>
        </p:nvSpPr>
        <p:spPr>
          <a:xfrm>
            <a:off x="2636888" y="4257225"/>
            <a:ext cx="306600" cy="3363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20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168</a:t>
            </a:fld>
            <a:endParaRPr/>
          </a:p>
        </p:txBody>
      </p:sp>
      <p:sp>
        <p:nvSpPr>
          <p:cNvPr id="3245" name="Google Shape;3245;p203"/>
          <p:cNvSpPr txBox="1"/>
          <p:nvPr/>
        </p:nvSpPr>
        <p:spPr>
          <a:xfrm>
            <a:off x="111325" y="2545775"/>
            <a:ext cx="1039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During training</a:t>
            </a:r>
            <a:endParaRPr>
              <a:solidFill>
                <a:schemeClr val="lt2"/>
              </a:solidFill>
              <a:latin typeface="Source Sans Pro"/>
              <a:ea typeface="Source Sans Pro"/>
              <a:cs typeface="Source Sans Pro"/>
              <a:sym typeface="Source Sans Pro"/>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3249"/>
        <p:cNvGrpSpPr/>
        <p:nvPr/>
      </p:nvGrpSpPr>
      <p:grpSpPr>
        <a:xfrm>
          <a:off x="0" y="0"/>
          <a:ext cx="0" cy="0"/>
          <a:chOff x="0" y="0"/>
          <a:chExt cx="0" cy="0"/>
        </a:xfrm>
      </p:grpSpPr>
      <p:sp>
        <p:nvSpPr>
          <p:cNvPr id="3250" name="Google Shape;3250;p204"/>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Word-Level KD</a:t>
            </a:r>
            <a:endParaRPr sz="3600" b="1">
              <a:latin typeface="Calibri"/>
              <a:ea typeface="Calibri"/>
              <a:cs typeface="Calibri"/>
              <a:sym typeface="Calibri"/>
            </a:endParaRPr>
          </a:p>
        </p:txBody>
      </p:sp>
      <p:sp>
        <p:nvSpPr>
          <p:cNvPr id="3251" name="Google Shape;3251;p204"/>
          <p:cNvSpPr/>
          <p:nvPr/>
        </p:nvSpPr>
        <p:spPr>
          <a:xfrm>
            <a:off x="1325325" y="1240925"/>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E2E SLT</a:t>
            </a:r>
            <a:br>
              <a:rPr lang="en" sz="2400" b="1"/>
            </a:br>
            <a:r>
              <a:rPr lang="en" sz="2400" b="1"/>
              <a:t>(Student)</a:t>
            </a:r>
            <a:endParaRPr sz="2400" b="1"/>
          </a:p>
        </p:txBody>
      </p:sp>
      <p:sp>
        <p:nvSpPr>
          <p:cNvPr id="3252" name="Google Shape;3252;p204"/>
          <p:cNvSpPr/>
          <p:nvPr/>
        </p:nvSpPr>
        <p:spPr>
          <a:xfrm>
            <a:off x="5356725" y="1240925"/>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MT</a:t>
            </a:r>
            <a:endParaRPr sz="2400" b="1"/>
          </a:p>
          <a:p>
            <a:pPr marL="0" lvl="0" indent="0" algn="ctr" rtl="0">
              <a:spcBef>
                <a:spcPts val="0"/>
              </a:spcBef>
              <a:spcAft>
                <a:spcPts val="0"/>
              </a:spcAft>
              <a:buNone/>
            </a:pPr>
            <a:r>
              <a:rPr lang="en" sz="2400" b="1"/>
              <a:t>(Teacher)</a:t>
            </a:r>
            <a:endParaRPr sz="2400" b="1"/>
          </a:p>
        </p:txBody>
      </p:sp>
      <p:pic>
        <p:nvPicPr>
          <p:cNvPr id="3253" name="Google Shape;3253;p204"/>
          <p:cNvPicPr preferRelativeResize="0"/>
          <p:nvPr/>
        </p:nvPicPr>
        <p:blipFill>
          <a:blip r:embed="rId3">
            <a:alphaModFix/>
          </a:blip>
          <a:stretch>
            <a:fillRect/>
          </a:stretch>
        </p:blipFill>
        <p:spPr>
          <a:xfrm rot="5400000">
            <a:off x="5381043" y="2567600"/>
            <a:ext cx="1127117" cy="844250"/>
          </a:xfrm>
          <a:prstGeom prst="rect">
            <a:avLst/>
          </a:prstGeom>
          <a:noFill/>
          <a:ln>
            <a:noFill/>
          </a:ln>
        </p:spPr>
      </p:pic>
      <p:pic>
        <p:nvPicPr>
          <p:cNvPr id="3254" name="Google Shape;3254;p204"/>
          <p:cNvPicPr preferRelativeResize="0"/>
          <p:nvPr/>
        </p:nvPicPr>
        <p:blipFill>
          <a:blip r:embed="rId3">
            <a:alphaModFix/>
          </a:blip>
          <a:stretch>
            <a:fillRect/>
          </a:stretch>
        </p:blipFill>
        <p:spPr>
          <a:xfrm rot="5400000">
            <a:off x="1273443" y="2567600"/>
            <a:ext cx="1127117" cy="844250"/>
          </a:xfrm>
          <a:prstGeom prst="rect">
            <a:avLst/>
          </a:prstGeom>
          <a:noFill/>
          <a:ln>
            <a:noFill/>
          </a:ln>
        </p:spPr>
      </p:pic>
      <p:sp>
        <p:nvSpPr>
          <p:cNvPr id="3255" name="Google Shape;3255;p204"/>
          <p:cNvSpPr txBox="1"/>
          <p:nvPr/>
        </p:nvSpPr>
        <p:spPr>
          <a:xfrm>
            <a:off x="3037123" y="4199175"/>
            <a:ext cx="2319600" cy="452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KL(ST</a:t>
            </a:r>
            <a:r>
              <a:rPr lang="en" sz="2400" baseline="-25000"/>
              <a:t>2</a:t>
            </a:r>
            <a:r>
              <a:rPr lang="en" sz="2400"/>
              <a:t>, MT</a:t>
            </a:r>
            <a:r>
              <a:rPr lang="en" sz="2400" baseline="-25000">
                <a:solidFill>
                  <a:schemeClr val="dk2"/>
                </a:solidFill>
              </a:rPr>
              <a:t>2</a:t>
            </a:r>
            <a:r>
              <a:rPr lang="en" sz="2400"/>
              <a:t>)</a:t>
            </a:r>
            <a:endParaRPr sz="2400"/>
          </a:p>
        </p:txBody>
      </p:sp>
      <p:cxnSp>
        <p:nvCxnSpPr>
          <p:cNvPr id="3256" name="Google Shape;3256;p204"/>
          <p:cNvCxnSpPr>
            <a:stCxn id="3257" idx="3"/>
            <a:endCxn id="3258" idx="0"/>
          </p:cNvCxnSpPr>
          <p:nvPr/>
        </p:nvCxnSpPr>
        <p:spPr>
          <a:xfrm>
            <a:off x="3513402" y="3553284"/>
            <a:ext cx="3502800" cy="645900"/>
          </a:xfrm>
          <a:prstGeom prst="straightConnector1">
            <a:avLst/>
          </a:prstGeom>
          <a:noFill/>
          <a:ln w="28575" cap="flat" cmpd="sng">
            <a:solidFill>
              <a:schemeClr val="dk2"/>
            </a:solidFill>
            <a:prstDash val="solid"/>
            <a:round/>
            <a:headEnd type="none" w="med" len="med"/>
            <a:tailEnd type="triangle" w="med" len="med"/>
          </a:ln>
        </p:spPr>
      </p:cxnSp>
      <p:cxnSp>
        <p:nvCxnSpPr>
          <p:cNvPr id="3259" name="Google Shape;3259;p204"/>
          <p:cNvCxnSpPr>
            <a:stCxn id="3260" idx="3"/>
            <a:endCxn id="3258" idx="0"/>
          </p:cNvCxnSpPr>
          <p:nvPr/>
        </p:nvCxnSpPr>
        <p:spPr>
          <a:xfrm flipH="1">
            <a:off x="7016202" y="3553284"/>
            <a:ext cx="681000" cy="645900"/>
          </a:xfrm>
          <a:prstGeom prst="straightConnector1">
            <a:avLst/>
          </a:prstGeom>
          <a:noFill/>
          <a:ln w="28575" cap="flat" cmpd="sng">
            <a:solidFill>
              <a:schemeClr val="dk2"/>
            </a:solidFill>
            <a:prstDash val="solid"/>
            <a:round/>
            <a:headEnd type="none" w="med" len="med"/>
            <a:tailEnd type="triangle" w="med" len="med"/>
          </a:ln>
        </p:spPr>
      </p:cxnSp>
      <p:pic>
        <p:nvPicPr>
          <p:cNvPr id="3261" name="Google Shape;3261;p204"/>
          <p:cNvPicPr preferRelativeResize="0"/>
          <p:nvPr/>
        </p:nvPicPr>
        <p:blipFill>
          <a:blip r:embed="rId3">
            <a:alphaModFix/>
          </a:blip>
          <a:stretch>
            <a:fillRect/>
          </a:stretch>
        </p:blipFill>
        <p:spPr>
          <a:xfrm rot="5400000">
            <a:off x="2111643" y="2567600"/>
            <a:ext cx="1127117" cy="844250"/>
          </a:xfrm>
          <a:prstGeom prst="rect">
            <a:avLst/>
          </a:prstGeom>
          <a:noFill/>
          <a:ln>
            <a:noFill/>
          </a:ln>
        </p:spPr>
      </p:pic>
      <p:pic>
        <p:nvPicPr>
          <p:cNvPr id="3262" name="Google Shape;3262;p204"/>
          <p:cNvPicPr preferRelativeResize="0"/>
          <p:nvPr/>
        </p:nvPicPr>
        <p:blipFill>
          <a:blip r:embed="rId3">
            <a:alphaModFix/>
          </a:blip>
          <a:stretch>
            <a:fillRect/>
          </a:stretch>
        </p:blipFill>
        <p:spPr>
          <a:xfrm rot="5400000">
            <a:off x="6295443" y="2567600"/>
            <a:ext cx="1127117" cy="844250"/>
          </a:xfrm>
          <a:prstGeom prst="rect">
            <a:avLst/>
          </a:prstGeom>
          <a:noFill/>
          <a:ln>
            <a:noFill/>
          </a:ln>
        </p:spPr>
      </p:pic>
      <p:sp>
        <p:nvSpPr>
          <p:cNvPr id="3263" name="Google Shape;3263;p204"/>
          <p:cNvSpPr txBox="1"/>
          <p:nvPr/>
        </p:nvSpPr>
        <p:spPr>
          <a:xfrm>
            <a:off x="223648" y="4199175"/>
            <a:ext cx="2319600" cy="452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KL(ST</a:t>
            </a:r>
            <a:r>
              <a:rPr lang="en" sz="2400" baseline="-25000"/>
              <a:t>1</a:t>
            </a:r>
            <a:r>
              <a:rPr lang="en" sz="2400"/>
              <a:t>, MT</a:t>
            </a:r>
            <a:r>
              <a:rPr lang="en" sz="2400" baseline="-25000">
                <a:solidFill>
                  <a:schemeClr val="dk2"/>
                </a:solidFill>
              </a:rPr>
              <a:t>1</a:t>
            </a:r>
            <a:r>
              <a:rPr lang="en" sz="2400"/>
              <a:t>)</a:t>
            </a:r>
            <a:endParaRPr sz="2400"/>
          </a:p>
        </p:txBody>
      </p:sp>
      <p:sp>
        <p:nvSpPr>
          <p:cNvPr id="3264" name="Google Shape;3264;p204"/>
          <p:cNvSpPr/>
          <p:nvPr/>
        </p:nvSpPr>
        <p:spPr>
          <a:xfrm>
            <a:off x="2636888" y="4257225"/>
            <a:ext cx="306600" cy="3363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57" name="Google Shape;3257;p204"/>
          <p:cNvPicPr preferRelativeResize="0"/>
          <p:nvPr/>
        </p:nvPicPr>
        <p:blipFill>
          <a:blip r:embed="rId3">
            <a:alphaModFix/>
          </a:blip>
          <a:stretch>
            <a:fillRect/>
          </a:stretch>
        </p:blipFill>
        <p:spPr>
          <a:xfrm rot="5400000">
            <a:off x="2949843" y="2567600"/>
            <a:ext cx="1127117" cy="844250"/>
          </a:xfrm>
          <a:prstGeom prst="rect">
            <a:avLst/>
          </a:prstGeom>
          <a:noFill/>
          <a:ln>
            <a:noFill/>
          </a:ln>
        </p:spPr>
      </p:pic>
      <p:pic>
        <p:nvPicPr>
          <p:cNvPr id="3260" name="Google Shape;3260;p204"/>
          <p:cNvPicPr preferRelativeResize="0"/>
          <p:nvPr/>
        </p:nvPicPr>
        <p:blipFill>
          <a:blip r:embed="rId3">
            <a:alphaModFix/>
          </a:blip>
          <a:stretch>
            <a:fillRect/>
          </a:stretch>
        </p:blipFill>
        <p:spPr>
          <a:xfrm rot="5400000">
            <a:off x="7133643" y="2567600"/>
            <a:ext cx="1127117" cy="844250"/>
          </a:xfrm>
          <a:prstGeom prst="rect">
            <a:avLst/>
          </a:prstGeom>
          <a:noFill/>
          <a:ln>
            <a:noFill/>
          </a:ln>
        </p:spPr>
      </p:pic>
      <p:sp>
        <p:nvSpPr>
          <p:cNvPr id="3265" name="Google Shape;3265;p204"/>
          <p:cNvSpPr/>
          <p:nvPr/>
        </p:nvSpPr>
        <p:spPr>
          <a:xfrm>
            <a:off x="5450338" y="4257225"/>
            <a:ext cx="306600" cy="3363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20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169</a:t>
            </a:fld>
            <a:endParaRPr/>
          </a:p>
        </p:txBody>
      </p:sp>
      <p:sp>
        <p:nvSpPr>
          <p:cNvPr id="3267" name="Google Shape;3267;p204"/>
          <p:cNvSpPr txBox="1"/>
          <p:nvPr/>
        </p:nvSpPr>
        <p:spPr>
          <a:xfrm>
            <a:off x="111325" y="2545775"/>
            <a:ext cx="1039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Source Sans Pro"/>
                <a:ea typeface="Source Sans Pro"/>
                <a:cs typeface="Source Sans Pro"/>
                <a:sym typeface="Source Sans Pro"/>
              </a:rPr>
              <a:t>During training</a:t>
            </a:r>
            <a:endParaRPr>
              <a:solidFill>
                <a:schemeClr val="lt2"/>
              </a:solidFill>
              <a:latin typeface="Source Sans Pro"/>
              <a:ea typeface="Source Sans Pro"/>
              <a:cs typeface="Source Sans Pro"/>
              <a:sym typeface="Source Sans Pro"/>
            </a:endParaRPr>
          </a:p>
        </p:txBody>
      </p:sp>
      <p:sp>
        <p:nvSpPr>
          <p:cNvPr id="3258" name="Google Shape;3258;p204"/>
          <p:cNvSpPr txBox="1"/>
          <p:nvPr/>
        </p:nvSpPr>
        <p:spPr>
          <a:xfrm>
            <a:off x="5856523" y="4199175"/>
            <a:ext cx="2319600" cy="452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a:t>
            </a:r>
            <a:endParaRPr sz="2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grpSp>
        <p:nvGrpSpPr>
          <p:cNvPr id="438" name="Google Shape;438;p44"/>
          <p:cNvGrpSpPr/>
          <p:nvPr/>
        </p:nvGrpSpPr>
        <p:grpSpPr>
          <a:xfrm>
            <a:off x="968000" y="4077637"/>
            <a:ext cx="7769900" cy="446400"/>
            <a:chOff x="968000" y="2669603"/>
            <a:chExt cx="7769900" cy="446400"/>
          </a:xfrm>
        </p:grpSpPr>
        <p:sp>
          <p:nvSpPr>
            <p:cNvPr id="439" name="Google Shape;439;p44"/>
            <p:cNvSpPr txBox="1"/>
            <p:nvPr/>
          </p:nvSpPr>
          <p:spPr>
            <a:xfrm>
              <a:off x="968000" y="2669603"/>
              <a:ext cx="22344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Unconstrained</a:t>
              </a:r>
              <a:endParaRPr sz="1700" b="1">
                <a:solidFill>
                  <a:srgbClr val="EFEFEF"/>
                </a:solidFill>
                <a:latin typeface="Source Sans Pro"/>
                <a:ea typeface="Source Sans Pro"/>
                <a:cs typeface="Source Sans Pro"/>
                <a:sym typeface="Source Sans Pro"/>
              </a:endParaRPr>
            </a:p>
          </p:txBody>
        </p:sp>
        <p:sp>
          <p:nvSpPr>
            <p:cNvPr id="440" name="Google Shape;440;p44"/>
            <p:cNvSpPr txBox="1"/>
            <p:nvPr/>
          </p:nvSpPr>
          <p:spPr>
            <a:xfrm>
              <a:off x="5732500" y="2669603"/>
              <a:ext cx="30054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Constrained (e.g. subtitling)</a:t>
              </a:r>
              <a:endParaRPr sz="1700" b="1">
                <a:solidFill>
                  <a:srgbClr val="EFEFEF"/>
                </a:solidFill>
                <a:latin typeface="Source Sans Pro"/>
                <a:ea typeface="Source Sans Pro"/>
                <a:cs typeface="Source Sans Pro"/>
                <a:sym typeface="Source Sans Pro"/>
              </a:endParaRPr>
            </a:p>
          </p:txBody>
        </p:sp>
      </p:grpSp>
      <p:grpSp>
        <p:nvGrpSpPr>
          <p:cNvPr id="441" name="Google Shape;441;p44"/>
          <p:cNvGrpSpPr/>
          <p:nvPr/>
        </p:nvGrpSpPr>
        <p:grpSpPr>
          <a:xfrm>
            <a:off x="235100" y="2616596"/>
            <a:ext cx="8850200" cy="446400"/>
            <a:chOff x="235100" y="2688368"/>
            <a:chExt cx="8850200" cy="446400"/>
          </a:xfrm>
        </p:grpSpPr>
        <p:sp>
          <p:nvSpPr>
            <p:cNvPr id="442" name="Google Shape;442;p44"/>
            <p:cNvSpPr txBox="1"/>
            <p:nvPr/>
          </p:nvSpPr>
          <p:spPr>
            <a:xfrm>
              <a:off x="235100" y="2688368"/>
              <a:ext cx="37002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999999"/>
                  </a:solidFill>
                  <a:latin typeface="Source Sans Pro"/>
                  <a:ea typeface="Source Sans Pro"/>
                  <a:cs typeface="Source Sans Pro"/>
                  <a:sym typeface="Source Sans Pro"/>
                </a:rPr>
                <a:t>Restricted domain </a:t>
              </a:r>
              <a:endParaRPr sz="1700" b="1">
                <a:solidFill>
                  <a:srgbClr val="999999"/>
                </a:solidFill>
                <a:latin typeface="Source Sans Pro"/>
                <a:ea typeface="Source Sans Pro"/>
                <a:cs typeface="Source Sans Pro"/>
                <a:sym typeface="Source Sans Pro"/>
              </a:endParaRPr>
            </a:p>
          </p:txBody>
        </p:sp>
        <p:sp>
          <p:nvSpPr>
            <p:cNvPr id="443" name="Google Shape;443;p44"/>
            <p:cNvSpPr txBox="1"/>
            <p:nvPr/>
          </p:nvSpPr>
          <p:spPr>
            <a:xfrm>
              <a:off x="5385100" y="2688368"/>
              <a:ext cx="37002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999999"/>
                  </a:solidFill>
                  <a:latin typeface="Source Sans Pro"/>
                  <a:ea typeface="Source Sans Pro"/>
                  <a:cs typeface="Source Sans Pro"/>
                  <a:sym typeface="Source Sans Pro"/>
                </a:rPr>
                <a:t>Open domain </a:t>
              </a:r>
              <a:endParaRPr sz="1700" b="1">
                <a:solidFill>
                  <a:srgbClr val="999999"/>
                </a:solidFill>
                <a:latin typeface="Source Sans Pro"/>
                <a:ea typeface="Source Sans Pro"/>
                <a:cs typeface="Source Sans Pro"/>
                <a:sym typeface="Source Sans Pro"/>
              </a:endParaRPr>
            </a:p>
          </p:txBody>
        </p:sp>
      </p:grpSp>
      <p:sp>
        <p:nvSpPr>
          <p:cNvPr id="444" name="Google Shape;444;p4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Speech Translation - a Multi-faceted Problem</a:t>
            </a:r>
            <a:endParaRPr/>
          </a:p>
        </p:txBody>
      </p:sp>
      <p:grpSp>
        <p:nvGrpSpPr>
          <p:cNvPr id="445" name="Google Shape;445;p44"/>
          <p:cNvGrpSpPr/>
          <p:nvPr/>
        </p:nvGrpSpPr>
        <p:grpSpPr>
          <a:xfrm>
            <a:off x="1631300" y="1155556"/>
            <a:ext cx="6508250" cy="446400"/>
            <a:chOff x="1631300" y="1155556"/>
            <a:chExt cx="6508250" cy="446400"/>
          </a:xfrm>
        </p:grpSpPr>
        <p:sp>
          <p:nvSpPr>
            <p:cNvPr id="446" name="Google Shape;446;p44"/>
            <p:cNvSpPr txBox="1"/>
            <p:nvPr/>
          </p:nvSpPr>
          <p:spPr>
            <a:xfrm>
              <a:off x="1631300" y="1155556"/>
              <a:ext cx="9078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Offline</a:t>
              </a:r>
              <a:endParaRPr sz="1700" b="1">
                <a:solidFill>
                  <a:srgbClr val="999999"/>
                </a:solidFill>
                <a:latin typeface="Source Sans Pro"/>
                <a:ea typeface="Source Sans Pro"/>
                <a:cs typeface="Source Sans Pro"/>
                <a:sym typeface="Source Sans Pro"/>
              </a:endParaRPr>
            </a:p>
          </p:txBody>
        </p:sp>
        <p:sp>
          <p:nvSpPr>
            <p:cNvPr id="447" name="Google Shape;447;p44"/>
            <p:cNvSpPr txBox="1"/>
            <p:nvPr/>
          </p:nvSpPr>
          <p:spPr>
            <a:xfrm>
              <a:off x="6330850" y="1155556"/>
              <a:ext cx="18087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Simultaneous</a:t>
              </a:r>
              <a:endParaRPr sz="1700" b="1">
                <a:solidFill>
                  <a:srgbClr val="999999"/>
                </a:solidFill>
                <a:latin typeface="Source Sans Pro"/>
                <a:ea typeface="Source Sans Pro"/>
                <a:cs typeface="Source Sans Pro"/>
                <a:sym typeface="Source Sans Pro"/>
              </a:endParaRPr>
            </a:p>
          </p:txBody>
        </p:sp>
      </p:grpSp>
      <p:grpSp>
        <p:nvGrpSpPr>
          <p:cNvPr id="448" name="Google Shape;448;p44"/>
          <p:cNvGrpSpPr/>
          <p:nvPr/>
        </p:nvGrpSpPr>
        <p:grpSpPr>
          <a:xfrm>
            <a:off x="1180850" y="1642570"/>
            <a:ext cx="6958700" cy="446400"/>
            <a:chOff x="1180850" y="1660239"/>
            <a:chExt cx="6958700" cy="446400"/>
          </a:xfrm>
        </p:grpSpPr>
        <p:sp>
          <p:nvSpPr>
            <p:cNvPr id="449" name="Google Shape;449;p44"/>
            <p:cNvSpPr txBox="1"/>
            <p:nvPr/>
          </p:nvSpPr>
          <p:spPr>
            <a:xfrm>
              <a:off x="6330850" y="1660239"/>
              <a:ext cx="18087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Multi-speaker</a:t>
              </a:r>
              <a:endParaRPr sz="1700" b="1">
                <a:solidFill>
                  <a:srgbClr val="999999"/>
                </a:solidFill>
                <a:latin typeface="Source Sans Pro"/>
                <a:ea typeface="Source Sans Pro"/>
                <a:cs typeface="Source Sans Pro"/>
                <a:sym typeface="Source Sans Pro"/>
              </a:endParaRPr>
            </a:p>
          </p:txBody>
        </p:sp>
        <p:sp>
          <p:nvSpPr>
            <p:cNvPr id="450" name="Google Shape;450;p44"/>
            <p:cNvSpPr txBox="1"/>
            <p:nvPr/>
          </p:nvSpPr>
          <p:spPr>
            <a:xfrm>
              <a:off x="1180850" y="1660239"/>
              <a:ext cx="18087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Single-speaker</a:t>
              </a:r>
              <a:endParaRPr sz="1700" b="1">
                <a:solidFill>
                  <a:srgbClr val="999999"/>
                </a:solidFill>
                <a:latin typeface="Source Sans Pro"/>
                <a:ea typeface="Source Sans Pro"/>
                <a:cs typeface="Source Sans Pro"/>
                <a:sym typeface="Source Sans Pro"/>
              </a:endParaRPr>
            </a:p>
          </p:txBody>
        </p:sp>
      </p:grpSp>
      <p:grpSp>
        <p:nvGrpSpPr>
          <p:cNvPr id="451" name="Google Shape;451;p44"/>
          <p:cNvGrpSpPr/>
          <p:nvPr/>
        </p:nvGrpSpPr>
        <p:grpSpPr>
          <a:xfrm>
            <a:off x="802100" y="3103610"/>
            <a:ext cx="7935800" cy="446400"/>
            <a:chOff x="802100" y="3174285"/>
            <a:chExt cx="7935800" cy="446400"/>
          </a:xfrm>
        </p:grpSpPr>
        <p:sp>
          <p:nvSpPr>
            <p:cNvPr id="452" name="Google Shape;452;p44"/>
            <p:cNvSpPr txBox="1"/>
            <p:nvPr/>
          </p:nvSpPr>
          <p:spPr>
            <a:xfrm>
              <a:off x="802100" y="3174285"/>
              <a:ext cx="25662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Resource-rich languages</a:t>
              </a:r>
              <a:endParaRPr sz="1700" b="1">
                <a:solidFill>
                  <a:srgbClr val="999999"/>
                </a:solidFill>
                <a:latin typeface="Source Sans Pro"/>
                <a:ea typeface="Source Sans Pro"/>
                <a:cs typeface="Source Sans Pro"/>
                <a:sym typeface="Source Sans Pro"/>
              </a:endParaRPr>
            </a:p>
          </p:txBody>
        </p:sp>
        <p:sp>
          <p:nvSpPr>
            <p:cNvPr id="453" name="Google Shape;453;p44"/>
            <p:cNvSpPr txBox="1"/>
            <p:nvPr/>
          </p:nvSpPr>
          <p:spPr>
            <a:xfrm>
              <a:off x="5732500" y="3174285"/>
              <a:ext cx="30054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Under-resourced languages</a:t>
              </a:r>
              <a:endParaRPr sz="1700" b="1">
                <a:solidFill>
                  <a:srgbClr val="999999"/>
                </a:solidFill>
                <a:latin typeface="Source Sans Pro"/>
                <a:ea typeface="Source Sans Pro"/>
                <a:cs typeface="Source Sans Pro"/>
                <a:sym typeface="Source Sans Pro"/>
              </a:endParaRPr>
            </a:p>
          </p:txBody>
        </p:sp>
      </p:grpSp>
      <p:sp>
        <p:nvSpPr>
          <p:cNvPr id="454" name="Google Shape;454;p44"/>
          <p:cNvSpPr/>
          <p:nvPr/>
        </p:nvSpPr>
        <p:spPr>
          <a:xfrm>
            <a:off x="3287270" y="1591948"/>
            <a:ext cx="2701800" cy="1984200"/>
          </a:xfrm>
          <a:prstGeom prst="rightArrow">
            <a:avLst>
              <a:gd name="adj1" fmla="val 50000"/>
              <a:gd name="adj2" fmla="val 50000"/>
            </a:avLst>
          </a:prstGeom>
          <a:solidFill>
            <a:srgbClr val="F6B26B"/>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chemeClr val="dk2"/>
                </a:solidFill>
              </a:rPr>
              <a:t>difficulty</a:t>
            </a:r>
            <a:endParaRPr sz="2600">
              <a:solidFill>
                <a:schemeClr val="dk2"/>
              </a:solidFill>
            </a:endParaRPr>
          </a:p>
        </p:txBody>
      </p:sp>
      <p:grpSp>
        <p:nvGrpSpPr>
          <p:cNvPr id="455" name="Google Shape;455;p44"/>
          <p:cNvGrpSpPr/>
          <p:nvPr/>
        </p:nvGrpSpPr>
        <p:grpSpPr>
          <a:xfrm>
            <a:off x="802100" y="2129583"/>
            <a:ext cx="7716200" cy="446400"/>
            <a:chOff x="802100" y="2164921"/>
            <a:chExt cx="7716200" cy="446400"/>
          </a:xfrm>
        </p:grpSpPr>
        <p:sp>
          <p:nvSpPr>
            <p:cNvPr id="456" name="Google Shape;456;p44"/>
            <p:cNvSpPr txBox="1"/>
            <p:nvPr/>
          </p:nvSpPr>
          <p:spPr>
            <a:xfrm>
              <a:off x="802100" y="2164921"/>
              <a:ext cx="25662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Clean audio</a:t>
              </a:r>
              <a:endParaRPr sz="1700" b="1">
                <a:solidFill>
                  <a:srgbClr val="999999"/>
                </a:solidFill>
                <a:latin typeface="Source Sans Pro"/>
                <a:ea typeface="Source Sans Pro"/>
                <a:cs typeface="Source Sans Pro"/>
                <a:sym typeface="Source Sans Pro"/>
              </a:endParaRPr>
            </a:p>
          </p:txBody>
        </p:sp>
        <p:sp>
          <p:nvSpPr>
            <p:cNvPr id="457" name="Google Shape;457;p44"/>
            <p:cNvSpPr txBox="1"/>
            <p:nvPr/>
          </p:nvSpPr>
          <p:spPr>
            <a:xfrm>
              <a:off x="5952100" y="2164921"/>
              <a:ext cx="25662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Noisy conditions</a:t>
              </a:r>
              <a:endParaRPr sz="1700" b="1">
                <a:solidFill>
                  <a:srgbClr val="999999"/>
                </a:solidFill>
                <a:latin typeface="Source Sans Pro"/>
                <a:ea typeface="Source Sans Pro"/>
                <a:cs typeface="Source Sans Pro"/>
                <a:sym typeface="Source Sans Pro"/>
              </a:endParaRPr>
            </a:p>
          </p:txBody>
        </p:sp>
      </p:grpSp>
      <p:grpSp>
        <p:nvGrpSpPr>
          <p:cNvPr id="458" name="Google Shape;458;p44"/>
          <p:cNvGrpSpPr/>
          <p:nvPr/>
        </p:nvGrpSpPr>
        <p:grpSpPr>
          <a:xfrm>
            <a:off x="77300" y="3590623"/>
            <a:ext cx="9165800" cy="446400"/>
            <a:chOff x="77300" y="4183650"/>
            <a:chExt cx="9165800" cy="446400"/>
          </a:xfrm>
        </p:grpSpPr>
        <p:sp>
          <p:nvSpPr>
            <p:cNvPr id="459" name="Google Shape;459;p44"/>
            <p:cNvSpPr txBox="1"/>
            <p:nvPr/>
          </p:nvSpPr>
          <p:spPr>
            <a:xfrm>
              <a:off x="77300" y="4183650"/>
              <a:ext cx="40158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chemeClr val="dk1"/>
                  </a:solidFill>
                  <a:latin typeface="Source Sans Pro"/>
                  <a:ea typeface="Source Sans Pro"/>
                  <a:cs typeface="Source Sans Pro"/>
                  <a:sym typeface="Source Sans Pro"/>
                </a:rPr>
                <a:t>Low speaker variety (gender, accent, ...)</a:t>
              </a:r>
              <a:endParaRPr sz="1700" b="1">
                <a:solidFill>
                  <a:schemeClr val="dk1"/>
                </a:solidFill>
                <a:latin typeface="Source Sans Pro"/>
                <a:ea typeface="Source Sans Pro"/>
                <a:cs typeface="Source Sans Pro"/>
                <a:sym typeface="Source Sans Pro"/>
              </a:endParaRPr>
            </a:p>
          </p:txBody>
        </p:sp>
        <p:sp>
          <p:nvSpPr>
            <p:cNvPr id="460" name="Google Shape;460;p44"/>
            <p:cNvSpPr txBox="1"/>
            <p:nvPr/>
          </p:nvSpPr>
          <p:spPr>
            <a:xfrm>
              <a:off x="5227300" y="4183650"/>
              <a:ext cx="40158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chemeClr val="dk1"/>
                  </a:solidFill>
                  <a:latin typeface="Source Sans Pro"/>
                  <a:ea typeface="Source Sans Pro"/>
                  <a:cs typeface="Source Sans Pro"/>
                  <a:sym typeface="Source Sans Pro"/>
                </a:rPr>
                <a:t>High speaker variety </a:t>
              </a:r>
              <a:endParaRPr sz="1700" b="1">
                <a:solidFill>
                  <a:schemeClr val="dk1"/>
                </a:solidFill>
                <a:latin typeface="Source Sans Pro"/>
                <a:ea typeface="Source Sans Pro"/>
                <a:cs typeface="Source Sans Pro"/>
                <a:sym typeface="Source Sans Pro"/>
              </a:endParaRPr>
            </a:p>
          </p:txBody>
        </p:sp>
      </p:grpSp>
      <p:grpSp>
        <p:nvGrpSpPr>
          <p:cNvPr id="461" name="Google Shape;461;p44"/>
          <p:cNvGrpSpPr/>
          <p:nvPr/>
        </p:nvGrpSpPr>
        <p:grpSpPr>
          <a:xfrm>
            <a:off x="77300" y="4564650"/>
            <a:ext cx="9165800" cy="446400"/>
            <a:chOff x="77300" y="4564650"/>
            <a:chExt cx="9165800" cy="446400"/>
          </a:xfrm>
        </p:grpSpPr>
        <p:sp>
          <p:nvSpPr>
            <p:cNvPr id="462" name="Google Shape;462;p44"/>
            <p:cNvSpPr txBox="1"/>
            <p:nvPr/>
          </p:nvSpPr>
          <p:spPr>
            <a:xfrm>
              <a:off x="77300" y="4564650"/>
              <a:ext cx="40158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a:t>
              </a:r>
              <a:endParaRPr sz="1700" b="1">
                <a:solidFill>
                  <a:srgbClr val="EFEFEF"/>
                </a:solidFill>
                <a:latin typeface="Source Sans Pro"/>
                <a:ea typeface="Source Sans Pro"/>
                <a:cs typeface="Source Sans Pro"/>
                <a:sym typeface="Source Sans Pro"/>
              </a:endParaRPr>
            </a:p>
          </p:txBody>
        </p:sp>
        <p:sp>
          <p:nvSpPr>
            <p:cNvPr id="463" name="Google Shape;463;p44"/>
            <p:cNvSpPr txBox="1"/>
            <p:nvPr/>
          </p:nvSpPr>
          <p:spPr>
            <a:xfrm>
              <a:off x="5227300" y="4564650"/>
              <a:ext cx="40158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EFEFEF"/>
                  </a:solidFill>
                  <a:latin typeface="Source Sans Pro"/>
                  <a:ea typeface="Source Sans Pro"/>
                  <a:cs typeface="Source Sans Pro"/>
                  <a:sym typeface="Source Sans Pro"/>
                </a:rPr>
                <a:t>...</a:t>
              </a:r>
              <a:endParaRPr sz="1700" b="1">
                <a:solidFill>
                  <a:srgbClr val="EFEFEF"/>
                </a:solidFill>
                <a:latin typeface="Source Sans Pro"/>
                <a:ea typeface="Source Sans Pro"/>
                <a:cs typeface="Source Sans Pro"/>
                <a:sym typeface="Source Sans Pro"/>
              </a:endParaRPr>
            </a:p>
          </p:txBody>
        </p:sp>
      </p:grpSp>
      <p:sp>
        <p:nvSpPr>
          <p:cNvPr id="464" name="Google Shape;464;p4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3271"/>
        <p:cNvGrpSpPr/>
        <p:nvPr/>
      </p:nvGrpSpPr>
      <p:grpSpPr>
        <a:xfrm>
          <a:off x="0" y="0"/>
          <a:ext cx="0" cy="0"/>
          <a:chOff x="0" y="0"/>
          <a:chExt cx="0" cy="0"/>
        </a:xfrm>
      </p:grpSpPr>
      <p:sp>
        <p:nvSpPr>
          <p:cNvPr id="3272" name="Google Shape;3272;p205"/>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3600" b="1">
                <a:latin typeface="Calibri"/>
                <a:ea typeface="Calibri"/>
                <a:cs typeface="Calibri"/>
                <a:sym typeface="Calibri"/>
              </a:rPr>
              <a:t>Word-Level KD</a:t>
            </a:r>
            <a:endParaRPr sz="3600" b="1">
              <a:latin typeface="Calibri"/>
              <a:ea typeface="Calibri"/>
              <a:cs typeface="Calibri"/>
              <a:sym typeface="Calibri"/>
            </a:endParaRPr>
          </a:p>
          <a:p>
            <a:pPr marL="0" lvl="0" indent="0" algn="l" rtl="0">
              <a:lnSpc>
                <a:spcPct val="90000"/>
              </a:lnSpc>
              <a:spcBef>
                <a:spcPts val="0"/>
              </a:spcBef>
              <a:spcAft>
                <a:spcPts val="0"/>
              </a:spcAft>
              <a:buNone/>
            </a:pPr>
            <a:endParaRPr sz="3600" b="1">
              <a:latin typeface="Calibri"/>
              <a:ea typeface="Calibri"/>
              <a:cs typeface="Calibri"/>
              <a:sym typeface="Calibri"/>
            </a:endParaRPr>
          </a:p>
        </p:txBody>
      </p:sp>
      <p:sp>
        <p:nvSpPr>
          <p:cNvPr id="3273" name="Google Shape;3273;p205"/>
          <p:cNvSpPr txBox="1"/>
          <p:nvPr/>
        </p:nvSpPr>
        <p:spPr>
          <a:xfrm>
            <a:off x="311700" y="1152475"/>
            <a:ext cx="8709300" cy="34164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chemeClr val="lt2"/>
              </a:buClr>
              <a:buSzPts val="2000"/>
              <a:buFont typeface="Calibri"/>
              <a:buChar char="●"/>
            </a:pPr>
            <a:r>
              <a:rPr lang="en" sz="2000">
                <a:solidFill>
                  <a:schemeClr val="lt2"/>
                </a:solidFill>
                <a:latin typeface="Calibri"/>
                <a:ea typeface="Calibri"/>
                <a:cs typeface="Calibri"/>
                <a:sym typeface="Calibri"/>
              </a:rPr>
              <a:t>Training with SLT and KD losses</a:t>
            </a:r>
            <a:endParaRPr sz="2000">
              <a:solidFill>
                <a:schemeClr val="lt2"/>
              </a:solidFill>
              <a:latin typeface="Calibri"/>
              <a:ea typeface="Calibri"/>
              <a:cs typeface="Calibri"/>
              <a:sym typeface="Calibri"/>
            </a:endParaRPr>
          </a:p>
          <a:p>
            <a:pPr marL="457200" lvl="0" indent="-355600" algn="l" rtl="0">
              <a:lnSpc>
                <a:spcPct val="115000"/>
              </a:lnSpc>
              <a:spcBef>
                <a:spcPts val="1000"/>
              </a:spcBef>
              <a:spcAft>
                <a:spcPts val="0"/>
              </a:spcAft>
              <a:buClr>
                <a:schemeClr val="lt2"/>
              </a:buClr>
              <a:buSzPts val="2000"/>
              <a:buFont typeface="Calibri"/>
              <a:buChar char="●"/>
            </a:pPr>
            <a:r>
              <a:rPr lang="en" sz="2000">
                <a:solidFill>
                  <a:schemeClr val="lt2"/>
                </a:solidFill>
                <a:latin typeface="Calibri"/>
                <a:ea typeface="Calibri"/>
                <a:cs typeface="Calibri"/>
                <a:sym typeface="Calibri"/>
              </a:rPr>
              <a:t>Goal:</a:t>
            </a:r>
            <a:endParaRPr sz="2000">
              <a:solidFill>
                <a:schemeClr val="lt2"/>
              </a:solidFill>
              <a:latin typeface="Calibri"/>
              <a:ea typeface="Calibri"/>
              <a:cs typeface="Calibri"/>
              <a:sym typeface="Calibri"/>
            </a:endParaRPr>
          </a:p>
          <a:p>
            <a:pPr marL="914400" lvl="1" indent="-355600" algn="l" rtl="0">
              <a:lnSpc>
                <a:spcPct val="115000"/>
              </a:lnSpc>
              <a:spcBef>
                <a:spcPts val="1000"/>
              </a:spcBef>
              <a:spcAft>
                <a:spcPts val="0"/>
              </a:spcAft>
              <a:buClr>
                <a:schemeClr val="lt2"/>
              </a:buClr>
              <a:buSzPts val="2000"/>
              <a:buFont typeface="Calibri"/>
              <a:buChar char="○"/>
            </a:pPr>
            <a:r>
              <a:rPr lang="en" sz="2000">
                <a:solidFill>
                  <a:schemeClr val="lt2"/>
                </a:solidFill>
                <a:latin typeface="Calibri"/>
                <a:ea typeface="Calibri"/>
                <a:cs typeface="Calibri"/>
                <a:sym typeface="Calibri"/>
              </a:rPr>
              <a:t>matching the output of SLT ground-truth</a:t>
            </a:r>
            <a:br>
              <a:rPr lang="en" sz="2000">
                <a:solidFill>
                  <a:schemeClr val="lt2"/>
                </a:solidFill>
                <a:latin typeface="Calibri"/>
                <a:ea typeface="Calibri"/>
                <a:cs typeface="Calibri"/>
                <a:sym typeface="Calibri"/>
              </a:rPr>
            </a:br>
            <a:endParaRPr sz="2000">
              <a:solidFill>
                <a:schemeClr val="lt2"/>
              </a:solidFill>
              <a:latin typeface="Calibri"/>
              <a:ea typeface="Calibri"/>
              <a:cs typeface="Calibri"/>
              <a:sym typeface="Calibri"/>
            </a:endParaRPr>
          </a:p>
          <a:p>
            <a:pPr marL="914400" lvl="1" indent="-355600" algn="l" rtl="0">
              <a:lnSpc>
                <a:spcPct val="115000"/>
              </a:lnSpc>
              <a:spcBef>
                <a:spcPts val="0"/>
              </a:spcBef>
              <a:spcAft>
                <a:spcPts val="0"/>
              </a:spcAft>
              <a:buClr>
                <a:schemeClr val="lt2"/>
              </a:buClr>
              <a:buSzPts val="2000"/>
              <a:buFont typeface="Calibri"/>
              <a:buChar char="○"/>
            </a:pPr>
            <a:r>
              <a:rPr lang="en" sz="2000">
                <a:solidFill>
                  <a:schemeClr val="lt2"/>
                </a:solidFill>
                <a:latin typeface="Calibri"/>
                <a:ea typeface="Calibri"/>
                <a:cs typeface="Calibri"/>
                <a:sym typeface="Calibri"/>
              </a:rPr>
              <a:t>matching also the output probabilities of teacher model</a:t>
            </a:r>
            <a:endParaRPr sz="2000">
              <a:solidFill>
                <a:schemeClr val="lt2"/>
              </a:solidFill>
              <a:latin typeface="Calibri"/>
              <a:ea typeface="Calibri"/>
              <a:cs typeface="Calibri"/>
              <a:sym typeface="Calibri"/>
            </a:endParaRPr>
          </a:p>
          <a:p>
            <a:pPr marL="457200" lvl="0" indent="0" algn="l" rtl="0">
              <a:lnSpc>
                <a:spcPct val="115000"/>
              </a:lnSpc>
              <a:spcBef>
                <a:spcPts val="1200"/>
              </a:spcBef>
              <a:spcAft>
                <a:spcPts val="1000"/>
              </a:spcAft>
              <a:buNone/>
            </a:pPr>
            <a:endParaRPr sz="2400">
              <a:solidFill>
                <a:schemeClr val="lt2"/>
              </a:solidFill>
              <a:latin typeface="Calibri"/>
              <a:ea typeface="Calibri"/>
              <a:cs typeface="Calibri"/>
              <a:sym typeface="Calibri"/>
            </a:endParaRPr>
          </a:p>
        </p:txBody>
      </p:sp>
      <p:sp>
        <p:nvSpPr>
          <p:cNvPr id="3274" name="Google Shape;3274;p20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170</a:t>
            </a:fld>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3278"/>
        <p:cNvGrpSpPr/>
        <p:nvPr/>
      </p:nvGrpSpPr>
      <p:grpSpPr>
        <a:xfrm>
          <a:off x="0" y="0"/>
          <a:ext cx="0" cy="0"/>
          <a:chOff x="0" y="0"/>
          <a:chExt cx="0" cy="0"/>
        </a:xfrm>
      </p:grpSpPr>
      <p:sp>
        <p:nvSpPr>
          <p:cNvPr id="3279" name="Google Shape;3279;p206"/>
          <p:cNvSpPr txBox="1"/>
          <p:nvPr/>
        </p:nvSpPr>
        <p:spPr>
          <a:xfrm>
            <a:off x="311700" y="1152475"/>
            <a:ext cx="8709300" cy="34164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1000"/>
              </a:spcAft>
              <a:buClr>
                <a:schemeClr val="lt2"/>
              </a:buClr>
              <a:buSzPts val="2400"/>
              <a:buFont typeface="Calibri"/>
              <a:buChar char="●"/>
            </a:pPr>
            <a:r>
              <a:rPr lang="en" sz="2400">
                <a:solidFill>
                  <a:schemeClr val="lt2"/>
                </a:solidFill>
                <a:latin typeface="Calibri"/>
                <a:ea typeface="Calibri"/>
                <a:cs typeface="Calibri"/>
                <a:sym typeface="Calibri"/>
              </a:rPr>
              <a:t>The output of the teacher is used as reference</a:t>
            </a:r>
            <a:endParaRPr sz="2400" b="1">
              <a:solidFill>
                <a:schemeClr val="lt2"/>
              </a:solidFill>
              <a:latin typeface="Calibri"/>
              <a:ea typeface="Calibri"/>
              <a:cs typeface="Calibri"/>
              <a:sym typeface="Calibri"/>
            </a:endParaRPr>
          </a:p>
        </p:txBody>
      </p:sp>
      <p:sp>
        <p:nvSpPr>
          <p:cNvPr id="3280" name="Google Shape;3280;p206"/>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Sequence Level KD (Seq-KD)</a:t>
            </a:r>
            <a:endParaRPr sz="3600" b="1">
              <a:latin typeface="Calibri"/>
              <a:ea typeface="Calibri"/>
              <a:cs typeface="Calibri"/>
              <a:sym typeface="Calibri"/>
            </a:endParaRPr>
          </a:p>
        </p:txBody>
      </p:sp>
      <p:pic>
        <p:nvPicPr>
          <p:cNvPr id="3281" name="Google Shape;3281;p206"/>
          <p:cNvPicPr preferRelativeResize="0"/>
          <p:nvPr/>
        </p:nvPicPr>
        <p:blipFill rotWithShape="1">
          <a:blip r:embed="rId3">
            <a:alphaModFix/>
          </a:blip>
          <a:srcRect l="15254" t="7270"/>
          <a:stretch/>
        </p:blipFill>
        <p:spPr>
          <a:xfrm>
            <a:off x="1163587" y="1692175"/>
            <a:ext cx="2575724" cy="1010249"/>
          </a:xfrm>
          <a:prstGeom prst="rect">
            <a:avLst/>
          </a:prstGeom>
          <a:noFill/>
          <a:ln>
            <a:noFill/>
          </a:ln>
        </p:spPr>
      </p:pic>
      <p:sp>
        <p:nvSpPr>
          <p:cNvPr id="3282" name="Google Shape;3282;p206"/>
          <p:cNvSpPr/>
          <p:nvPr/>
        </p:nvSpPr>
        <p:spPr>
          <a:xfrm>
            <a:off x="1289550" y="2952750"/>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E2E SLT</a:t>
            </a:r>
            <a:br>
              <a:rPr lang="en" sz="2400" b="1"/>
            </a:br>
            <a:r>
              <a:rPr lang="en" sz="2400" b="1"/>
              <a:t>(Student)</a:t>
            </a:r>
            <a:endParaRPr sz="2400" b="1"/>
          </a:p>
        </p:txBody>
      </p:sp>
      <p:sp>
        <p:nvSpPr>
          <p:cNvPr id="3283" name="Google Shape;3283;p206"/>
          <p:cNvSpPr txBox="1"/>
          <p:nvPr/>
        </p:nvSpPr>
        <p:spPr>
          <a:xfrm>
            <a:off x="1778950" y="4418500"/>
            <a:ext cx="5459400" cy="476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Training on the Teacher Output</a:t>
            </a:r>
            <a:endParaRPr sz="2400"/>
          </a:p>
        </p:txBody>
      </p:sp>
      <p:sp>
        <p:nvSpPr>
          <p:cNvPr id="3284" name="Google Shape;3284;p206"/>
          <p:cNvSpPr txBox="1"/>
          <p:nvPr/>
        </p:nvSpPr>
        <p:spPr>
          <a:xfrm>
            <a:off x="5057525" y="1692175"/>
            <a:ext cx="29085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t>This is the content of the speech</a:t>
            </a:r>
            <a:endParaRPr sz="2400" i="1"/>
          </a:p>
        </p:txBody>
      </p:sp>
      <p:sp>
        <p:nvSpPr>
          <p:cNvPr id="3285" name="Google Shape;3285;p206"/>
          <p:cNvSpPr/>
          <p:nvPr/>
        </p:nvSpPr>
        <p:spPr>
          <a:xfrm>
            <a:off x="5356725" y="2924175"/>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MT</a:t>
            </a:r>
            <a:endParaRPr sz="2400" b="1"/>
          </a:p>
          <a:p>
            <a:pPr marL="0" lvl="0" indent="0" algn="ctr" rtl="0">
              <a:spcBef>
                <a:spcPts val="0"/>
              </a:spcBef>
              <a:spcAft>
                <a:spcPts val="0"/>
              </a:spcAft>
              <a:buNone/>
            </a:pPr>
            <a:r>
              <a:rPr lang="en" sz="2400" b="1"/>
              <a:t>(Teacher)</a:t>
            </a:r>
            <a:endParaRPr sz="2400" b="1"/>
          </a:p>
        </p:txBody>
      </p:sp>
      <p:cxnSp>
        <p:nvCxnSpPr>
          <p:cNvPr id="3286" name="Google Shape;3286;p206"/>
          <p:cNvCxnSpPr/>
          <p:nvPr/>
        </p:nvCxnSpPr>
        <p:spPr>
          <a:xfrm>
            <a:off x="2537099" y="2559849"/>
            <a:ext cx="0" cy="402300"/>
          </a:xfrm>
          <a:prstGeom prst="straightConnector1">
            <a:avLst/>
          </a:prstGeom>
          <a:noFill/>
          <a:ln w="28575" cap="flat" cmpd="sng">
            <a:solidFill>
              <a:schemeClr val="dk2"/>
            </a:solidFill>
            <a:prstDash val="solid"/>
            <a:round/>
            <a:headEnd type="none" w="med" len="med"/>
            <a:tailEnd type="triangle" w="med" len="med"/>
          </a:ln>
        </p:spPr>
      </p:cxnSp>
      <p:cxnSp>
        <p:nvCxnSpPr>
          <p:cNvPr id="3287" name="Google Shape;3287;p206"/>
          <p:cNvCxnSpPr/>
          <p:nvPr/>
        </p:nvCxnSpPr>
        <p:spPr>
          <a:xfrm>
            <a:off x="6604274" y="2559849"/>
            <a:ext cx="0" cy="402300"/>
          </a:xfrm>
          <a:prstGeom prst="straightConnector1">
            <a:avLst/>
          </a:prstGeom>
          <a:noFill/>
          <a:ln w="28575" cap="flat" cmpd="sng">
            <a:solidFill>
              <a:schemeClr val="dk2"/>
            </a:solidFill>
            <a:prstDash val="solid"/>
            <a:round/>
            <a:headEnd type="none" w="med" len="med"/>
            <a:tailEnd type="triangle" w="med" len="med"/>
          </a:ln>
        </p:spPr>
      </p:cxnSp>
      <p:cxnSp>
        <p:nvCxnSpPr>
          <p:cNvPr id="3288" name="Google Shape;3288;p206"/>
          <p:cNvCxnSpPr>
            <a:stCxn id="3282" idx="2"/>
            <a:endCxn id="3283" idx="0"/>
          </p:cNvCxnSpPr>
          <p:nvPr/>
        </p:nvCxnSpPr>
        <p:spPr>
          <a:xfrm>
            <a:off x="2537100" y="3962850"/>
            <a:ext cx="1971600" cy="455700"/>
          </a:xfrm>
          <a:prstGeom prst="straightConnector1">
            <a:avLst/>
          </a:prstGeom>
          <a:noFill/>
          <a:ln w="28575" cap="flat" cmpd="sng">
            <a:solidFill>
              <a:schemeClr val="dk2"/>
            </a:solidFill>
            <a:prstDash val="solid"/>
            <a:round/>
            <a:headEnd type="none" w="med" len="med"/>
            <a:tailEnd type="triangle" w="med" len="med"/>
          </a:ln>
        </p:spPr>
      </p:cxnSp>
      <p:cxnSp>
        <p:nvCxnSpPr>
          <p:cNvPr id="3289" name="Google Shape;3289;p206"/>
          <p:cNvCxnSpPr>
            <a:stCxn id="3285" idx="2"/>
            <a:endCxn id="3283" idx="0"/>
          </p:cNvCxnSpPr>
          <p:nvPr/>
        </p:nvCxnSpPr>
        <p:spPr>
          <a:xfrm flipH="1">
            <a:off x="4508775" y="3934275"/>
            <a:ext cx="2095500" cy="484200"/>
          </a:xfrm>
          <a:prstGeom prst="straightConnector1">
            <a:avLst/>
          </a:prstGeom>
          <a:noFill/>
          <a:ln w="28575" cap="flat" cmpd="sng">
            <a:solidFill>
              <a:schemeClr val="dk2"/>
            </a:solidFill>
            <a:prstDash val="solid"/>
            <a:round/>
            <a:headEnd type="none" w="med" len="med"/>
            <a:tailEnd type="triangle" w="med" len="med"/>
          </a:ln>
        </p:spPr>
      </p:cxnSp>
      <p:sp>
        <p:nvSpPr>
          <p:cNvPr id="3290" name="Google Shape;3290;p20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171</a:t>
            </a:fld>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3294"/>
        <p:cNvGrpSpPr/>
        <p:nvPr/>
      </p:nvGrpSpPr>
      <p:grpSpPr>
        <a:xfrm>
          <a:off x="0" y="0"/>
          <a:ext cx="0" cy="0"/>
          <a:chOff x="0" y="0"/>
          <a:chExt cx="0" cy="0"/>
        </a:xfrm>
      </p:grpSpPr>
      <p:sp>
        <p:nvSpPr>
          <p:cNvPr id="3295" name="Google Shape;3295;p207"/>
          <p:cNvSpPr txBox="1"/>
          <p:nvPr/>
        </p:nvSpPr>
        <p:spPr>
          <a:xfrm>
            <a:off x="311700" y="1152475"/>
            <a:ext cx="8709300" cy="34164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1000"/>
              </a:spcAft>
              <a:buClr>
                <a:schemeClr val="lt2"/>
              </a:buClr>
              <a:buSzPts val="2400"/>
              <a:buFont typeface="Calibri"/>
              <a:buChar char="●"/>
            </a:pPr>
            <a:r>
              <a:rPr lang="en" sz="2400">
                <a:solidFill>
                  <a:schemeClr val="lt2"/>
                </a:solidFill>
                <a:latin typeface="Calibri"/>
                <a:ea typeface="Calibri"/>
                <a:cs typeface="Calibri"/>
                <a:sym typeface="Calibri"/>
              </a:rPr>
              <a:t>The output of the teacher is used as reference</a:t>
            </a:r>
            <a:endParaRPr sz="2400" b="1">
              <a:solidFill>
                <a:schemeClr val="lt2"/>
              </a:solidFill>
              <a:latin typeface="Calibri"/>
              <a:ea typeface="Calibri"/>
              <a:cs typeface="Calibri"/>
              <a:sym typeface="Calibri"/>
            </a:endParaRPr>
          </a:p>
        </p:txBody>
      </p:sp>
      <p:sp>
        <p:nvSpPr>
          <p:cNvPr id="3296" name="Google Shape;3296;p207"/>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Sequence Level KD (Seq-KD)</a:t>
            </a:r>
            <a:endParaRPr sz="3600" b="1">
              <a:latin typeface="Calibri"/>
              <a:ea typeface="Calibri"/>
              <a:cs typeface="Calibri"/>
              <a:sym typeface="Calibri"/>
            </a:endParaRPr>
          </a:p>
        </p:txBody>
      </p:sp>
      <p:pic>
        <p:nvPicPr>
          <p:cNvPr id="3297" name="Google Shape;3297;p207"/>
          <p:cNvPicPr preferRelativeResize="0"/>
          <p:nvPr/>
        </p:nvPicPr>
        <p:blipFill rotWithShape="1">
          <a:blip r:embed="rId3">
            <a:alphaModFix/>
          </a:blip>
          <a:srcRect l="15254" t="7270"/>
          <a:stretch/>
        </p:blipFill>
        <p:spPr>
          <a:xfrm>
            <a:off x="1163587" y="1692175"/>
            <a:ext cx="2575724" cy="1010249"/>
          </a:xfrm>
          <a:prstGeom prst="rect">
            <a:avLst/>
          </a:prstGeom>
          <a:noFill/>
          <a:ln>
            <a:noFill/>
          </a:ln>
        </p:spPr>
      </p:pic>
      <p:sp>
        <p:nvSpPr>
          <p:cNvPr id="3298" name="Google Shape;3298;p207"/>
          <p:cNvSpPr/>
          <p:nvPr/>
        </p:nvSpPr>
        <p:spPr>
          <a:xfrm>
            <a:off x="1289550" y="2952750"/>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E2E SLT</a:t>
            </a:r>
            <a:br>
              <a:rPr lang="en" sz="2400" b="1"/>
            </a:br>
            <a:r>
              <a:rPr lang="en" sz="2400" b="1"/>
              <a:t>(Student)</a:t>
            </a:r>
            <a:endParaRPr sz="2400" b="1"/>
          </a:p>
        </p:txBody>
      </p:sp>
      <p:sp>
        <p:nvSpPr>
          <p:cNvPr id="3299" name="Google Shape;3299;p207"/>
          <p:cNvSpPr txBox="1"/>
          <p:nvPr/>
        </p:nvSpPr>
        <p:spPr>
          <a:xfrm>
            <a:off x="4235300" y="4373475"/>
            <a:ext cx="4735200" cy="47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Questo e’ il contenuto </a:t>
            </a:r>
            <a:endParaRPr sz="2400"/>
          </a:p>
          <a:p>
            <a:pPr marL="0" lvl="0" indent="0" algn="ctr" rtl="0">
              <a:spcBef>
                <a:spcPts val="0"/>
              </a:spcBef>
              <a:spcAft>
                <a:spcPts val="0"/>
              </a:spcAft>
              <a:buNone/>
            </a:pPr>
            <a:r>
              <a:rPr lang="en" sz="2400"/>
              <a:t>del discorso</a:t>
            </a:r>
            <a:endParaRPr sz="2400"/>
          </a:p>
        </p:txBody>
      </p:sp>
      <p:sp>
        <p:nvSpPr>
          <p:cNvPr id="3300" name="Google Shape;3300;p207"/>
          <p:cNvSpPr txBox="1"/>
          <p:nvPr/>
        </p:nvSpPr>
        <p:spPr>
          <a:xfrm>
            <a:off x="5057525" y="1692175"/>
            <a:ext cx="29085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t>This is the content of the speech</a:t>
            </a:r>
            <a:endParaRPr sz="2400" i="1"/>
          </a:p>
        </p:txBody>
      </p:sp>
      <p:sp>
        <p:nvSpPr>
          <p:cNvPr id="3301" name="Google Shape;3301;p207"/>
          <p:cNvSpPr/>
          <p:nvPr/>
        </p:nvSpPr>
        <p:spPr>
          <a:xfrm>
            <a:off x="5356725" y="2924175"/>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MT</a:t>
            </a:r>
            <a:endParaRPr sz="2400" b="1"/>
          </a:p>
          <a:p>
            <a:pPr marL="0" lvl="0" indent="0" algn="ctr" rtl="0">
              <a:spcBef>
                <a:spcPts val="0"/>
              </a:spcBef>
              <a:spcAft>
                <a:spcPts val="0"/>
              </a:spcAft>
              <a:buNone/>
            </a:pPr>
            <a:r>
              <a:rPr lang="en" sz="2400" b="1"/>
              <a:t>(Teacher)</a:t>
            </a:r>
            <a:endParaRPr sz="2400" b="1"/>
          </a:p>
        </p:txBody>
      </p:sp>
      <p:cxnSp>
        <p:nvCxnSpPr>
          <p:cNvPr id="3302" name="Google Shape;3302;p207"/>
          <p:cNvCxnSpPr/>
          <p:nvPr/>
        </p:nvCxnSpPr>
        <p:spPr>
          <a:xfrm>
            <a:off x="2537099" y="2559849"/>
            <a:ext cx="0" cy="402300"/>
          </a:xfrm>
          <a:prstGeom prst="straightConnector1">
            <a:avLst/>
          </a:prstGeom>
          <a:noFill/>
          <a:ln w="28575" cap="flat" cmpd="sng">
            <a:solidFill>
              <a:schemeClr val="dk2"/>
            </a:solidFill>
            <a:prstDash val="solid"/>
            <a:round/>
            <a:headEnd type="none" w="med" len="med"/>
            <a:tailEnd type="triangle" w="med" len="med"/>
          </a:ln>
        </p:spPr>
      </p:cxnSp>
      <p:cxnSp>
        <p:nvCxnSpPr>
          <p:cNvPr id="3303" name="Google Shape;3303;p207"/>
          <p:cNvCxnSpPr/>
          <p:nvPr/>
        </p:nvCxnSpPr>
        <p:spPr>
          <a:xfrm>
            <a:off x="6604274" y="2559849"/>
            <a:ext cx="0" cy="402300"/>
          </a:xfrm>
          <a:prstGeom prst="straightConnector1">
            <a:avLst/>
          </a:prstGeom>
          <a:noFill/>
          <a:ln w="28575" cap="flat" cmpd="sng">
            <a:solidFill>
              <a:schemeClr val="dk2"/>
            </a:solidFill>
            <a:prstDash val="solid"/>
            <a:round/>
            <a:headEnd type="none" w="med" len="med"/>
            <a:tailEnd type="triangle" w="med" len="med"/>
          </a:ln>
        </p:spPr>
      </p:cxnSp>
      <p:cxnSp>
        <p:nvCxnSpPr>
          <p:cNvPr id="3304" name="Google Shape;3304;p207"/>
          <p:cNvCxnSpPr>
            <a:stCxn id="3301" idx="2"/>
          </p:cNvCxnSpPr>
          <p:nvPr/>
        </p:nvCxnSpPr>
        <p:spPr>
          <a:xfrm flipH="1">
            <a:off x="6598275" y="3934275"/>
            <a:ext cx="6000" cy="363000"/>
          </a:xfrm>
          <a:prstGeom prst="straightConnector1">
            <a:avLst/>
          </a:prstGeom>
          <a:noFill/>
          <a:ln w="28575" cap="flat" cmpd="sng">
            <a:solidFill>
              <a:schemeClr val="dk2"/>
            </a:solidFill>
            <a:prstDash val="solid"/>
            <a:round/>
            <a:headEnd type="none" w="med" len="med"/>
            <a:tailEnd type="triangle" w="med" len="med"/>
          </a:ln>
        </p:spPr>
      </p:cxnSp>
      <p:sp>
        <p:nvSpPr>
          <p:cNvPr id="3305" name="Google Shape;3305;p20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172</a:t>
            </a:fld>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3309"/>
        <p:cNvGrpSpPr/>
        <p:nvPr/>
      </p:nvGrpSpPr>
      <p:grpSpPr>
        <a:xfrm>
          <a:off x="0" y="0"/>
          <a:ext cx="0" cy="0"/>
          <a:chOff x="0" y="0"/>
          <a:chExt cx="0" cy="0"/>
        </a:xfrm>
      </p:grpSpPr>
      <p:sp>
        <p:nvSpPr>
          <p:cNvPr id="3310" name="Google Shape;3310;p208"/>
          <p:cNvSpPr txBox="1"/>
          <p:nvPr/>
        </p:nvSpPr>
        <p:spPr>
          <a:xfrm>
            <a:off x="311700" y="1152475"/>
            <a:ext cx="8709300" cy="34164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1000"/>
              </a:spcAft>
              <a:buClr>
                <a:schemeClr val="lt2"/>
              </a:buClr>
              <a:buSzPts val="2400"/>
              <a:buFont typeface="Calibri"/>
              <a:buChar char="●"/>
            </a:pPr>
            <a:r>
              <a:rPr lang="en" sz="2400">
                <a:solidFill>
                  <a:schemeClr val="lt2"/>
                </a:solidFill>
                <a:latin typeface="Calibri"/>
                <a:ea typeface="Calibri"/>
                <a:cs typeface="Calibri"/>
                <a:sym typeface="Calibri"/>
              </a:rPr>
              <a:t>The output of the teacher is used as reference</a:t>
            </a:r>
            <a:endParaRPr sz="2400" b="1">
              <a:solidFill>
                <a:schemeClr val="lt2"/>
              </a:solidFill>
              <a:latin typeface="Calibri"/>
              <a:ea typeface="Calibri"/>
              <a:cs typeface="Calibri"/>
              <a:sym typeface="Calibri"/>
            </a:endParaRPr>
          </a:p>
        </p:txBody>
      </p:sp>
      <p:sp>
        <p:nvSpPr>
          <p:cNvPr id="3311" name="Google Shape;3311;p208"/>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Sequence Level KD (Seq-KD)</a:t>
            </a:r>
            <a:endParaRPr sz="3600" b="1">
              <a:latin typeface="Calibri"/>
              <a:ea typeface="Calibri"/>
              <a:cs typeface="Calibri"/>
              <a:sym typeface="Calibri"/>
            </a:endParaRPr>
          </a:p>
        </p:txBody>
      </p:sp>
      <p:pic>
        <p:nvPicPr>
          <p:cNvPr id="3312" name="Google Shape;3312;p208"/>
          <p:cNvPicPr preferRelativeResize="0"/>
          <p:nvPr/>
        </p:nvPicPr>
        <p:blipFill rotWithShape="1">
          <a:blip r:embed="rId3">
            <a:alphaModFix/>
          </a:blip>
          <a:srcRect l="15254" t="7270"/>
          <a:stretch/>
        </p:blipFill>
        <p:spPr>
          <a:xfrm>
            <a:off x="1326887" y="4106550"/>
            <a:ext cx="2575724" cy="1010249"/>
          </a:xfrm>
          <a:prstGeom prst="rect">
            <a:avLst/>
          </a:prstGeom>
          <a:noFill/>
          <a:ln>
            <a:noFill/>
          </a:ln>
        </p:spPr>
      </p:pic>
      <p:sp>
        <p:nvSpPr>
          <p:cNvPr id="3313" name="Google Shape;3313;p208"/>
          <p:cNvSpPr/>
          <p:nvPr/>
        </p:nvSpPr>
        <p:spPr>
          <a:xfrm>
            <a:off x="1289550" y="2952750"/>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E2E SLT</a:t>
            </a:r>
            <a:br>
              <a:rPr lang="en" sz="2400" b="1"/>
            </a:br>
            <a:r>
              <a:rPr lang="en" sz="2400" b="1"/>
              <a:t>(Student)</a:t>
            </a:r>
            <a:endParaRPr sz="2400" b="1"/>
          </a:p>
        </p:txBody>
      </p:sp>
      <p:sp>
        <p:nvSpPr>
          <p:cNvPr id="3314" name="Google Shape;3314;p208"/>
          <p:cNvSpPr txBox="1"/>
          <p:nvPr/>
        </p:nvSpPr>
        <p:spPr>
          <a:xfrm>
            <a:off x="4235300" y="4373475"/>
            <a:ext cx="4735200" cy="47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Questo e’ il contenuto </a:t>
            </a:r>
            <a:endParaRPr sz="2400"/>
          </a:p>
          <a:p>
            <a:pPr marL="0" lvl="0" indent="0" algn="ctr" rtl="0">
              <a:spcBef>
                <a:spcPts val="0"/>
              </a:spcBef>
              <a:spcAft>
                <a:spcPts val="0"/>
              </a:spcAft>
              <a:buNone/>
            </a:pPr>
            <a:r>
              <a:rPr lang="en" sz="2400"/>
              <a:t>del discorso</a:t>
            </a:r>
            <a:endParaRPr sz="2400"/>
          </a:p>
        </p:txBody>
      </p:sp>
      <p:sp>
        <p:nvSpPr>
          <p:cNvPr id="3315" name="Google Shape;3315;p208"/>
          <p:cNvSpPr/>
          <p:nvPr/>
        </p:nvSpPr>
        <p:spPr>
          <a:xfrm>
            <a:off x="5356725" y="2924175"/>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MT</a:t>
            </a:r>
            <a:endParaRPr sz="2400" b="1"/>
          </a:p>
          <a:p>
            <a:pPr marL="0" lvl="0" indent="0" algn="ctr" rtl="0">
              <a:spcBef>
                <a:spcPts val="0"/>
              </a:spcBef>
              <a:spcAft>
                <a:spcPts val="0"/>
              </a:spcAft>
              <a:buNone/>
            </a:pPr>
            <a:r>
              <a:rPr lang="en" sz="2400" b="1"/>
              <a:t>(Teacher)</a:t>
            </a:r>
            <a:endParaRPr sz="2400" b="1"/>
          </a:p>
        </p:txBody>
      </p:sp>
      <p:sp>
        <p:nvSpPr>
          <p:cNvPr id="3316" name="Google Shape;3316;p208"/>
          <p:cNvSpPr/>
          <p:nvPr/>
        </p:nvSpPr>
        <p:spPr>
          <a:xfrm>
            <a:off x="1120725" y="4082150"/>
            <a:ext cx="7140000" cy="10104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20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173</a:t>
            </a:fld>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3321"/>
        <p:cNvGrpSpPr/>
        <p:nvPr/>
      </p:nvGrpSpPr>
      <p:grpSpPr>
        <a:xfrm>
          <a:off x="0" y="0"/>
          <a:ext cx="0" cy="0"/>
          <a:chOff x="0" y="0"/>
          <a:chExt cx="0" cy="0"/>
        </a:xfrm>
      </p:grpSpPr>
      <p:sp>
        <p:nvSpPr>
          <p:cNvPr id="3322" name="Google Shape;3322;p209"/>
          <p:cNvSpPr txBox="1"/>
          <p:nvPr/>
        </p:nvSpPr>
        <p:spPr>
          <a:xfrm>
            <a:off x="311700" y="1152475"/>
            <a:ext cx="8709300" cy="34164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1000"/>
              </a:spcAft>
              <a:buClr>
                <a:srgbClr val="595959"/>
              </a:buClr>
              <a:buSzPts val="2400"/>
              <a:buFont typeface="Calibri"/>
              <a:buChar char="●"/>
            </a:pPr>
            <a:r>
              <a:rPr lang="en" sz="2400">
                <a:solidFill>
                  <a:schemeClr val="dk1"/>
                </a:solidFill>
                <a:latin typeface="Calibri"/>
                <a:ea typeface="Calibri"/>
                <a:cs typeface="Calibri"/>
                <a:sym typeface="Calibri"/>
              </a:rPr>
              <a:t>The n-bests of the teacher</a:t>
            </a:r>
            <a:r>
              <a:rPr lang="en" sz="2400">
                <a:latin typeface="Calibri"/>
                <a:ea typeface="Calibri"/>
                <a:cs typeface="Calibri"/>
                <a:sym typeface="Calibri"/>
              </a:rPr>
              <a:t> </a:t>
            </a:r>
            <a:r>
              <a:rPr lang="en" sz="2400">
                <a:solidFill>
                  <a:schemeClr val="lt2"/>
                </a:solidFill>
                <a:latin typeface="Calibri"/>
                <a:ea typeface="Calibri"/>
                <a:cs typeface="Calibri"/>
                <a:sym typeface="Calibri"/>
              </a:rPr>
              <a:t>are rescored </a:t>
            </a:r>
            <a:endParaRPr sz="2400" b="1">
              <a:solidFill>
                <a:schemeClr val="lt2"/>
              </a:solidFill>
              <a:latin typeface="Calibri"/>
              <a:ea typeface="Calibri"/>
              <a:cs typeface="Calibri"/>
              <a:sym typeface="Calibri"/>
            </a:endParaRPr>
          </a:p>
        </p:txBody>
      </p:sp>
      <p:sp>
        <p:nvSpPr>
          <p:cNvPr id="3323" name="Google Shape;3323;p209"/>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Sequence Interpolation (Seq-Inter)</a:t>
            </a:r>
            <a:endParaRPr sz="3600" b="1">
              <a:latin typeface="Calibri"/>
              <a:ea typeface="Calibri"/>
              <a:cs typeface="Calibri"/>
              <a:sym typeface="Calibri"/>
            </a:endParaRPr>
          </a:p>
        </p:txBody>
      </p:sp>
      <p:pic>
        <p:nvPicPr>
          <p:cNvPr id="3324" name="Google Shape;3324;p209"/>
          <p:cNvPicPr preferRelativeResize="0"/>
          <p:nvPr/>
        </p:nvPicPr>
        <p:blipFill rotWithShape="1">
          <a:blip r:embed="rId3">
            <a:alphaModFix/>
          </a:blip>
          <a:srcRect l="15254" t="7270"/>
          <a:stretch/>
        </p:blipFill>
        <p:spPr>
          <a:xfrm>
            <a:off x="1163587" y="1692175"/>
            <a:ext cx="2575724" cy="1010249"/>
          </a:xfrm>
          <a:prstGeom prst="rect">
            <a:avLst/>
          </a:prstGeom>
          <a:noFill/>
          <a:ln>
            <a:noFill/>
          </a:ln>
        </p:spPr>
      </p:pic>
      <p:sp>
        <p:nvSpPr>
          <p:cNvPr id="3325" name="Google Shape;3325;p209"/>
          <p:cNvSpPr/>
          <p:nvPr/>
        </p:nvSpPr>
        <p:spPr>
          <a:xfrm>
            <a:off x="1289550" y="2952750"/>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E2E SLT</a:t>
            </a:r>
            <a:br>
              <a:rPr lang="en" sz="2400" b="1"/>
            </a:br>
            <a:r>
              <a:rPr lang="en" sz="2400" b="1"/>
              <a:t>(Student)</a:t>
            </a:r>
            <a:endParaRPr sz="2400" b="1"/>
          </a:p>
        </p:txBody>
      </p:sp>
      <p:sp>
        <p:nvSpPr>
          <p:cNvPr id="3326" name="Google Shape;3326;p209"/>
          <p:cNvSpPr txBox="1"/>
          <p:nvPr/>
        </p:nvSpPr>
        <p:spPr>
          <a:xfrm>
            <a:off x="1218200" y="4418500"/>
            <a:ext cx="6747900" cy="476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Training on the Rescored Teacher Output</a:t>
            </a:r>
            <a:endParaRPr sz="2400"/>
          </a:p>
        </p:txBody>
      </p:sp>
      <p:sp>
        <p:nvSpPr>
          <p:cNvPr id="3327" name="Google Shape;3327;p209"/>
          <p:cNvSpPr txBox="1"/>
          <p:nvPr/>
        </p:nvSpPr>
        <p:spPr>
          <a:xfrm>
            <a:off x="5057525" y="1692175"/>
            <a:ext cx="29085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t>This is the content of the speech</a:t>
            </a:r>
            <a:endParaRPr sz="2400" i="1"/>
          </a:p>
        </p:txBody>
      </p:sp>
      <p:sp>
        <p:nvSpPr>
          <p:cNvPr id="3328" name="Google Shape;3328;p209"/>
          <p:cNvSpPr/>
          <p:nvPr/>
        </p:nvSpPr>
        <p:spPr>
          <a:xfrm>
            <a:off x="5356725" y="2924175"/>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MT</a:t>
            </a:r>
            <a:endParaRPr sz="2400" b="1"/>
          </a:p>
          <a:p>
            <a:pPr marL="0" lvl="0" indent="0" algn="ctr" rtl="0">
              <a:spcBef>
                <a:spcPts val="0"/>
              </a:spcBef>
              <a:spcAft>
                <a:spcPts val="0"/>
              </a:spcAft>
              <a:buNone/>
            </a:pPr>
            <a:r>
              <a:rPr lang="en" sz="2400" b="1"/>
              <a:t>(Teacher)</a:t>
            </a:r>
            <a:endParaRPr sz="2400" b="1"/>
          </a:p>
        </p:txBody>
      </p:sp>
      <p:cxnSp>
        <p:nvCxnSpPr>
          <p:cNvPr id="3329" name="Google Shape;3329;p209"/>
          <p:cNvCxnSpPr/>
          <p:nvPr/>
        </p:nvCxnSpPr>
        <p:spPr>
          <a:xfrm>
            <a:off x="2537099" y="2559849"/>
            <a:ext cx="0" cy="402300"/>
          </a:xfrm>
          <a:prstGeom prst="straightConnector1">
            <a:avLst/>
          </a:prstGeom>
          <a:noFill/>
          <a:ln w="28575" cap="flat" cmpd="sng">
            <a:solidFill>
              <a:schemeClr val="dk2"/>
            </a:solidFill>
            <a:prstDash val="solid"/>
            <a:round/>
            <a:headEnd type="none" w="med" len="med"/>
            <a:tailEnd type="triangle" w="med" len="med"/>
          </a:ln>
        </p:spPr>
      </p:cxnSp>
      <p:cxnSp>
        <p:nvCxnSpPr>
          <p:cNvPr id="3330" name="Google Shape;3330;p209"/>
          <p:cNvCxnSpPr/>
          <p:nvPr/>
        </p:nvCxnSpPr>
        <p:spPr>
          <a:xfrm>
            <a:off x="6604274" y="2559849"/>
            <a:ext cx="0" cy="402300"/>
          </a:xfrm>
          <a:prstGeom prst="straightConnector1">
            <a:avLst/>
          </a:prstGeom>
          <a:noFill/>
          <a:ln w="28575" cap="flat" cmpd="sng">
            <a:solidFill>
              <a:schemeClr val="dk2"/>
            </a:solidFill>
            <a:prstDash val="solid"/>
            <a:round/>
            <a:headEnd type="none" w="med" len="med"/>
            <a:tailEnd type="triangle" w="med" len="med"/>
          </a:ln>
        </p:spPr>
      </p:cxnSp>
      <p:cxnSp>
        <p:nvCxnSpPr>
          <p:cNvPr id="3331" name="Google Shape;3331;p209"/>
          <p:cNvCxnSpPr>
            <a:stCxn id="3325" idx="2"/>
            <a:endCxn id="3326" idx="0"/>
          </p:cNvCxnSpPr>
          <p:nvPr/>
        </p:nvCxnSpPr>
        <p:spPr>
          <a:xfrm>
            <a:off x="2537100" y="3962850"/>
            <a:ext cx="2055000" cy="455700"/>
          </a:xfrm>
          <a:prstGeom prst="straightConnector1">
            <a:avLst/>
          </a:prstGeom>
          <a:noFill/>
          <a:ln w="28575" cap="flat" cmpd="sng">
            <a:solidFill>
              <a:schemeClr val="dk2"/>
            </a:solidFill>
            <a:prstDash val="solid"/>
            <a:round/>
            <a:headEnd type="none" w="med" len="med"/>
            <a:tailEnd type="triangle" w="med" len="med"/>
          </a:ln>
        </p:spPr>
      </p:cxnSp>
      <p:cxnSp>
        <p:nvCxnSpPr>
          <p:cNvPr id="3332" name="Google Shape;3332;p209"/>
          <p:cNvCxnSpPr>
            <a:stCxn id="3328" idx="2"/>
            <a:endCxn id="3326" idx="0"/>
          </p:cNvCxnSpPr>
          <p:nvPr/>
        </p:nvCxnSpPr>
        <p:spPr>
          <a:xfrm flipH="1">
            <a:off x="4592175" y="3934275"/>
            <a:ext cx="2012100" cy="484200"/>
          </a:xfrm>
          <a:prstGeom prst="straightConnector1">
            <a:avLst/>
          </a:prstGeom>
          <a:noFill/>
          <a:ln w="28575" cap="flat" cmpd="sng">
            <a:solidFill>
              <a:schemeClr val="dk2"/>
            </a:solidFill>
            <a:prstDash val="solid"/>
            <a:round/>
            <a:headEnd type="none" w="med" len="med"/>
            <a:tailEnd type="triangle" w="med" len="med"/>
          </a:ln>
        </p:spPr>
      </p:cxnSp>
      <p:sp>
        <p:nvSpPr>
          <p:cNvPr id="3333" name="Google Shape;3333;p20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174</a:t>
            </a:fld>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3337"/>
        <p:cNvGrpSpPr/>
        <p:nvPr/>
      </p:nvGrpSpPr>
      <p:grpSpPr>
        <a:xfrm>
          <a:off x="0" y="0"/>
          <a:ext cx="0" cy="0"/>
          <a:chOff x="0" y="0"/>
          <a:chExt cx="0" cy="0"/>
        </a:xfrm>
      </p:grpSpPr>
      <p:sp>
        <p:nvSpPr>
          <p:cNvPr id="3338" name="Google Shape;3338;p210"/>
          <p:cNvSpPr txBox="1"/>
          <p:nvPr/>
        </p:nvSpPr>
        <p:spPr>
          <a:xfrm>
            <a:off x="311700" y="1152475"/>
            <a:ext cx="8709300" cy="34164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1000"/>
              </a:spcAft>
              <a:buClr>
                <a:srgbClr val="595959"/>
              </a:buClr>
              <a:buSzPts val="2400"/>
              <a:buFont typeface="Calibri"/>
              <a:buChar char="●"/>
            </a:pPr>
            <a:r>
              <a:rPr lang="en" sz="2400">
                <a:solidFill>
                  <a:schemeClr val="dk1"/>
                </a:solidFill>
                <a:latin typeface="Calibri"/>
                <a:ea typeface="Calibri"/>
                <a:cs typeface="Calibri"/>
                <a:sym typeface="Calibri"/>
              </a:rPr>
              <a:t>The n-bests of the teacher</a:t>
            </a:r>
            <a:r>
              <a:rPr lang="en" sz="2400">
                <a:latin typeface="Calibri"/>
                <a:ea typeface="Calibri"/>
                <a:cs typeface="Calibri"/>
                <a:sym typeface="Calibri"/>
              </a:rPr>
              <a:t> </a:t>
            </a:r>
            <a:r>
              <a:rPr lang="en" sz="2400">
                <a:solidFill>
                  <a:schemeClr val="lt2"/>
                </a:solidFill>
                <a:latin typeface="Calibri"/>
                <a:ea typeface="Calibri"/>
                <a:cs typeface="Calibri"/>
                <a:sym typeface="Calibri"/>
              </a:rPr>
              <a:t>are rescored </a:t>
            </a:r>
            <a:endParaRPr sz="2400" b="1">
              <a:solidFill>
                <a:schemeClr val="lt2"/>
              </a:solidFill>
              <a:latin typeface="Calibri"/>
              <a:ea typeface="Calibri"/>
              <a:cs typeface="Calibri"/>
              <a:sym typeface="Calibri"/>
            </a:endParaRPr>
          </a:p>
        </p:txBody>
      </p:sp>
      <p:pic>
        <p:nvPicPr>
          <p:cNvPr id="3339" name="Google Shape;3339;p210"/>
          <p:cNvPicPr preferRelativeResize="0"/>
          <p:nvPr/>
        </p:nvPicPr>
        <p:blipFill rotWithShape="1">
          <a:blip r:embed="rId3">
            <a:alphaModFix/>
          </a:blip>
          <a:srcRect l="15254" t="7270"/>
          <a:stretch/>
        </p:blipFill>
        <p:spPr>
          <a:xfrm>
            <a:off x="1163587" y="1692175"/>
            <a:ext cx="2575724" cy="1010249"/>
          </a:xfrm>
          <a:prstGeom prst="rect">
            <a:avLst/>
          </a:prstGeom>
          <a:noFill/>
          <a:ln>
            <a:noFill/>
          </a:ln>
        </p:spPr>
      </p:pic>
      <p:sp>
        <p:nvSpPr>
          <p:cNvPr id="3340" name="Google Shape;3340;p210"/>
          <p:cNvSpPr/>
          <p:nvPr/>
        </p:nvSpPr>
        <p:spPr>
          <a:xfrm>
            <a:off x="1289550" y="2952750"/>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E2E SLT</a:t>
            </a:r>
            <a:br>
              <a:rPr lang="en" sz="2400" b="1"/>
            </a:br>
            <a:r>
              <a:rPr lang="en" sz="2400" b="1"/>
              <a:t>(Student)</a:t>
            </a:r>
            <a:endParaRPr sz="2400" b="1"/>
          </a:p>
        </p:txBody>
      </p:sp>
      <p:sp>
        <p:nvSpPr>
          <p:cNvPr id="3341" name="Google Shape;3341;p210"/>
          <p:cNvSpPr txBox="1"/>
          <p:nvPr/>
        </p:nvSpPr>
        <p:spPr>
          <a:xfrm>
            <a:off x="4595750" y="4249275"/>
            <a:ext cx="4111800" cy="27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t>Questo e’ il contenuto del discorso</a:t>
            </a:r>
            <a:endParaRPr sz="1900"/>
          </a:p>
        </p:txBody>
      </p:sp>
      <p:sp>
        <p:nvSpPr>
          <p:cNvPr id="3342" name="Google Shape;3342;p210"/>
          <p:cNvSpPr txBox="1"/>
          <p:nvPr/>
        </p:nvSpPr>
        <p:spPr>
          <a:xfrm>
            <a:off x="5057525" y="1692175"/>
            <a:ext cx="29085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t>This is the content of the speech</a:t>
            </a:r>
            <a:endParaRPr sz="2400" i="1"/>
          </a:p>
        </p:txBody>
      </p:sp>
      <p:sp>
        <p:nvSpPr>
          <p:cNvPr id="3343" name="Google Shape;3343;p210"/>
          <p:cNvSpPr/>
          <p:nvPr/>
        </p:nvSpPr>
        <p:spPr>
          <a:xfrm>
            <a:off x="5356725" y="2924175"/>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MT</a:t>
            </a:r>
            <a:endParaRPr sz="2400" b="1"/>
          </a:p>
          <a:p>
            <a:pPr marL="0" lvl="0" indent="0" algn="ctr" rtl="0">
              <a:spcBef>
                <a:spcPts val="0"/>
              </a:spcBef>
              <a:spcAft>
                <a:spcPts val="0"/>
              </a:spcAft>
              <a:buNone/>
            </a:pPr>
            <a:r>
              <a:rPr lang="en" sz="2400" b="1"/>
              <a:t>(Teacher)</a:t>
            </a:r>
            <a:endParaRPr sz="2400" b="1"/>
          </a:p>
        </p:txBody>
      </p:sp>
      <p:cxnSp>
        <p:nvCxnSpPr>
          <p:cNvPr id="3344" name="Google Shape;3344;p210"/>
          <p:cNvCxnSpPr/>
          <p:nvPr/>
        </p:nvCxnSpPr>
        <p:spPr>
          <a:xfrm>
            <a:off x="2537099" y="2559849"/>
            <a:ext cx="0" cy="402300"/>
          </a:xfrm>
          <a:prstGeom prst="straightConnector1">
            <a:avLst/>
          </a:prstGeom>
          <a:noFill/>
          <a:ln w="28575" cap="flat" cmpd="sng">
            <a:solidFill>
              <a:schemeClr val="dk2"/>
            </a:solidFill>
            <a:prstDash val="solid"/>
            <a:round/>
            <a:headEnd type="none" w="med" len="med"/>
            <a:tailEnd type="triangle" w="med" len="med"/>
          </a:ln>
        </p:spPr>
      </p:cxnSp>
      <p:cxnSp>
        <p:nvCxnSpPr>
          <p:cNvPr id="3345" name="Google Shape;3345;p210"/>
          <p:cNvCxnSpPr/>
          <p:nvPr/>
        </p:nvCxnSpPr>
        <p:spPr>
          <a:xfrm>
            <a:off x="6604274" y="2559849"/>
            <a:ext cx="0" cy="402300"/>
          </a:xfrm>
          <a:prstGeom prst="straightConnector1">
            <a:avLst/>
          </a:prstGeom>
          <a:noFill/>
          <a:ln w="28575" cap="flat" cmpd="sng">
            <a:solidFill>
              <a:schemeClr val="dk2"/>
            </a:solidFill>
            <a:prstDash val="solid"/>
            <a:round/>
            <a:headEnd type="none" w="med" len="med"/>
            <a:tailEnd type="triangle" w="med" len="med"/>
          </a:ln>
        </p:spPr>
      </p:cxnSp>
      <p:cxnSp>
        <p:nvCxnSpPr>
          <p:cNvPr id="3346" name="Google Shape;3346;p210"/>
          <p:cNvCxnSpPr>
            <a:stCxn id="3343" idx="2"/>
          </p:cNvCxnSpPr>
          <p:nvPr/>
        </p:nvCxnSpPr>
        <p:spPr>
          <a:xfrm flipH="1">
            <a:off x="6598275" y="3934275"/>
            <a:ext cx="6000" cy="363000"/>
          </a:xfrm>
          <a:prstGeom prst="straightConnector1">
            <a:avLst/>
          </a:prstGeom>
          <a:noFill/>
          <a:ln w="28575" cap="flat" cmpd="sng">
            <a:solidFill>
              <a:schemeClr val="dk2"/>
            </a:solidFill>
            <a:prstDash val="solid"/>
            <a:round/>
            <a:headEnd type="none" w="med" len="med"/>
            <a:tailEnd type="triangle" w="med" len="med"/>
          </a:ln>
        </p:spPr>
      </p:cxnSp>
      <p:sp>
        <p:nvSpPr>
          <p:cNvPr id="3347" name="Google Shape;3347;p210"/>
          <p:cNvSpPr txBox="1"/>
          <p:nvPr/>
        </p:nvSpPr>
        <p:spPr>
          <a:xfrm>
            <a:off x="4595750" y="4554075"/>
            <a:ext cx="4111800" cy="27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t>Questo e’ il contenuto dell’audio</a:t>
            </a:r>
            <a:endParaRPr sz="1900"/>
          </a:p>
        </p:txBody>
      </p:sp>
      <p:sp>
        <p:nvSpPr>
          <p:cNvPr id="3348" name="Google Shape;3348;p210"/>
          <p:cNvSpPr txBox="1"/>
          <p:nvPr/>
        </p:nvSpPr>
        <p:spPr>
          <a:xfrm>
            <a:off x="4671950" y="4841150"/>
            <a:ext cx="4111800" cy="27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t>Questo e’ il contenuto </a:t>
            </a:r>
            <a:endParaRPr sz="1900"/>
          </a:p>
        </p:txBody>
      </p:sp>
      <p:sp>
        <p:nvSpPr>
          <p:cNvPr id="3349" name="Google Shape;3349;p2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175</a:t>
            </a:fld>
            <a:endParaRPr/>
          </a:p>
        </p:txBody>
      </p:sp>
      <p:sp>
        <p:nvSpPr>
          <p:cNvPr id="3350" name="Google Shape;3350;p210"/>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Sequence Interpolation (Seq-Inter)</a:t>
            </a:r>
            <a:endParaRPr sz="3600" b="1">
              <a:latin typeface="Calibri"/>
              <a:ea typeface="Calibri"/>
              <a:cs typeface="Calibri"/>
              <a:sym typeface="Calibri"/>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3354"/>
        <p:cNvGrpSpPr/>
        <p:nvPr/>
      </p:nvGrpSpPr>
      <p:grpSpPr>
        <a:xfrm>
          <a:off x="0" y="0"/>
          <a:ext cx="0" cy="0"/>
          <a:chOff x="0" y="0"/>
          <a:chExt cx="0" cy="0"/>
        </a:xfrm>
      </p:grpSpPr>
      <p:sp>
        <p:nvSpPr>
          <p:cNvPr id="3355" name="Google Shape;3355;p211"/>
          <p:cNvSpPr txBox="1"/>
          <p:nvPr/>
        </p:nvSpPr>
        <p:spPr>
          <a:xfrm>
            <a:off x="311700" y="1152475"/>
            <a:ext cx="8709300" cy="34164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1000"/>
              </a:spcAft>
              <a:buClr>
                <a:srgbClr val="595959"/>
              </a:buClr>
              <a:buSzPts val="2400"/>
              <a:buFont typeface="Calibri"/>
              <a:buChar char="●"/>
            </a:pPr>
            <a:r>
              <a:rPr lang="en" sz="2400">
                <a:solidFill>
                  <a:schemeClr val="dk1"/>
                </a:solidFill>
                <a:latin typeface="Calibri"/>
                <a:ea typeface="Calibri"/>
                <a:cs typeface="Calibri"/>
                <a:sym typeface="Calibri"/>
              </a:rPr>
              <a:t>The n-bests of the teacher</a:t>
            </a:r>
            <a:r>
              <a:rPr lang="en" sz="2400">
                <a:latin typeface="Calibri"/>
                <a:ea typeface="Calibri"/>
                <a:cs typeface="Calibri"/>
                <a:sym typeface="Calibri"/>
              </a:rPr>
              <a:t> </a:t>
            </a:r>
            <a:r>
              <a:rPr lang="en" sz="2400">
                <a:solidFill>
                  <a:schemeClr val="lt2"/>
                </a:solidFill>
                <a:latin typeface="Calibri"/>
                <a:ea typeface="Calibri"/>
                <a:cs typeface="Calibri"/>
                <a:sym typeface="Calibri"/>
              </a:rPr>
              <a:t>are rescored </a:t>
            </a:r>
            <a:endParaRPr sz="2400" b="1">
              <a:solidFill>
                <a:schemeClr val="lt2"/>
              </a:solidFill>
              <a:latin typeface="Calibri"/>
              <a:ea typeface="Calibri"/>
              <a:cs typeface="Calibri"/>
              <a:sym typeface="Calibri"/>
            </a:endParaRPr>
          </a:p>
        </p:txBody>
      </p:sp>
      <p:pic>
        <p:nvPicPr>
          <p:cNvPr id="3356" name="Google Shape;3356;p211"/>
          <p:cNvPicPr preferRelativeResize="0"/>
          <p:nvPr/>
        </p:nvPicPr>
        <p:blipFill rotWithShape="1">
          <a:blip r:embed="rId3">
            <a:alphaModFix/>
          </a:blip>
          <a:srcRect l="15254" t="7270"/>
          <a:stretch/>
        </p:blipFill>
        <p:spPr>
          <a:xfrm>
            <a:off x="1163587" y="1692175"/>
            <a:ext cx="2575724" cy="1010249"/>
          </a:xfrm>
          <a:prstGeom prst="rect">
            <a:avLst/>
          </a:prstGeom>
          <a:noFill/>
          <a:ln>
            <a:noFill/>
          </a:ln>
        </p:spPr>
      </p:pic>
      <p:sp>
        <p:nvSpPr>
          <p:cNvPr id="3357" name="Google Shape;3357;p211"/>
          <p:cNvSpPr/>
          <p:nvPr/>
        </p:nvSpPr>
        <p:spPr>
          <a:xfrm>
            <a:off x="1289550" y="2952750"/>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E2E SLT</a:t>
            </a:r>
            <a:br>
              <a:rPr lang="en" sz="2400" b="1"/>
            </a:br>
            <a:r>
              <a:rPr lang="en" sz="2400" b="1"/>
              <a:t>(Student)</a:t>
            </a:r>
            <a:endParaRPr sz="2400" b="1"/>
          </a:p>
        </p:txBody>
      </p:sp>
      <p:sp>
        <p:nvSpPr>
          <p:cNvPr id="3358" name="Google Shape;3358;p211"/>
          <p:cNvSpPr txBox="1"/>
          <p:nvPr/>
        </p:nvSpPr>
        <p:spPr>
          <a:xfrm>
            <a:off x="4595750" y="4249275"/>
            <a:ext cx="4111800" cy="27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t>Questo e’ il contenuto dell’audio</a:t>
            </a:r>
            <a:endParaRPr sz="1900"/>
          </a:p>
        </p:txBody>
      </p:sp>
      <p:sp>
        <p:nvSpPr>
          <p:cNvPr id="3359" name="Google Shape;3359;p211"/>
          <p:cNvSpPr txBox="1"/>
          <p:nvPr/>
        </p:nvSpPr>
        <p:spPr>
          <a:xfrm>
            <a:off x="5057525" y="1692175"/>
            <a:ext cx="29085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t>This is the content of the speech</a:t>
            </a:r>
            <a:endParaRPr sz="2400" i="1"/>
          </a:p>
        </p:txBody>
      </p:sp>
      <p:sp>
        <p:nvSpPr>
          <p:cNvPr id="3360" name="Google Shape;3360;p211"/>
          <p:cNvSpPr/>
          <p:nvPr/>
        </p:nvSpPr>
        <p:spPr>
          <a:xfrm>
            <a:off x="5356725" y="2924175"/>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MT</a:t>
            </a:r>
            <a:endParaRPr sz="2400" b="1"/>
          </a:p>
          <a:p>
            <a:pPr marL="0" lvl="0" indent="0" algn="ctr" rtl="0">
              <a:spcBef>
                <a:spcPts val="0"/>
              </a:spcBef>
              <a:spcAft>
                <a:spcPts val="0"/>
              </a:spcAft>
              <a:buNone/>
            </a:pPr>
            <a:r>
              <a:rPr lang="en" sz="2400" b="1"/>
              <a:t>(Teacher)</a:t>
            </a:r>
            <a:endParaRPr sz="2400" b="1"/>
          </a:p>
        </p:txBody>
      </p:sp>
      <p:cxnSp>
        <p:nvCxnSpPr>
          <p:cNvPr id="3361" name="Google Shape;3361;p211"/>
          <p:cNvCxnSpPr/>
          <p:nvPr/>
        </p:nvCxnSpPr>
        <p:spPr>
          <a:xfrm>
            <a:off x="2537099" y="2559849"/>
            <a:ext cx="0" cy="402300"/>
          </a:xfrm>
          <a:prstGeom prst="straightConnector1">
            <a:avLst/>
          </a:prstGeom>
          <a:noFill/>
          <a:ln w="28575" cap="flat" cmpd="sng">
            <a:solidFill>
              <a:schemeClr val="dk2"/>
            </a:solidFill>
            <a:prstDash val="solid"/>
            <a:round/>
            <a:headEnd type="none" w="med" len="med"/>
            <a:tailEnd type="triangle" w="med" len="med"/>
          </a:ln>
        </p:spPr>
      </p:cxnSp>
      <p:cxnSp>
        <p:nvCxnSpPr>
          <p:cNvPr id="3362" name="Google Shape;3362;p211"/>
          <p:cNvCxnSpPr/>
          <p:nvPr/>
        </p:nvCxnSpPr>
        <p:spPr>
          <a:xfrm>
            <a:off x="6604274" y="2559849"/>
            <a:ext cx="0" cy="402300"/>
          </a:xfrm>
          <a:prstGeom prst="straightConnector1">
            <a:avLst/>
          </a:prstGeom>
          <a:noFill/>
          <a:ln w="28575" cap="flat" cmpd="sng">
            <a:solidFill>
              <a:schemeClr val="dk2"/>
            </a:solidFill>
            <a:prstDash val="solid"/>
            <a:round/>
            <a:headEnd type="none" w="med" len="med"/>
            <a:tailEnd type="triangle" w="med" len="med"/>
          </a:ln>
        </p:spPr>
      </p:cxnSp>
      <p:cxnSp>
        <p:nvCxnSpPr>
          <p:cNvPr id="3363" name="Google Shape;3363;p211"/>
          <p:cNvCxnSpPr>
            <a:stCxn id="3360" idx="2"/>
          </p:cNvCxnSpPr>
          <p:nvPr/>
        </p:nvCxnSpPr>
        <p:spPr>
          <a:xfrm flipH="1">
            <a:off x="6598275" y="3934275"/>
            <a:ext cx="6000" cy="363000"/>
          </a:xfrm>
          <a:prstGeom prst="straightConnector1">
            <a:avLst/>
          </a:prstGeom>
          <a:noFill/>
          <a:ln w="28575" cap="flat" cmpd="sng">
            <a:solidFill>
              <a:schemeClr val="dk2"/>
            </a:solidFill>
            <a:prstDash val="solid"/>
            <a:round/>
            <a:headEnd type="none" w="med" len="med"/>
            <a:tailEnd type="triangle" w="med" len="med"/>
          </a:ln>
        </p:spPr>
      </p:cxnSp>
      <p:sp>
        <p:nvSpPr>
          <p:cNvPr id="3364" name="Google Shape;3364;p211"/>
          <p:cNvSpPr txBox="1"/>
          <p:nvPr/>
        </p:nvSpPr>
        <p:spPr>
          <a:xfrm>
            <a:off x="4595750" y="4554075"/>
            <a:ext cx="4111800" cy="27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t>Questo e’ il contenuto del discorso</a:t>
            </a:r>
            <a:endParaRPr sz="1900"/>
          </a:p>
        </p:txBody>
      </p:sp>
      <p:sp>
        <p:nvSpPr>
          <p:cNvPr id="3365" name="Google Shape;3365;p211"/>
          <p:cNvSpPr txBox="1"/>
          <p:nvPr/>
        </p:nvSpPr>
        <p:spPr>
          <a:xfrm>
            <a:off x="4671950" y="4841150"/>
            <a:ext cx="4111800" cy="27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t>Questo e’ il contenuto </a:t>
            </a:r>
            <a:endParaRPr sz="1900"/>
          </a:p>
        </p:txBody>
      </p:sp>
      <p:sp>
        <p:nvSpPr>
          <p:cNvPr id="3366" name="Google Shape;3366;p2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176</a:t>
            </a:fld>
            <a:endParaRPr/>
          </a:p>
        </p:txBody>
      </p:sp>
      <p:sp>
        <p:nvSpPr>
          <p:cNvPr id="3367" name="Google Shape;3367;p211"/>
          <p:cNvSpPr/>
          <p:nvPr/>
        </p:nvSpPr>
        <p:spPr>
          <a:xfrm>
            <a:off x="4380725" y="4257050"/>
            <a:ext cx="443400" cy="825300"/>
          </a:xfrm>
          <a:prstGeom prst="leftBrace">
            <a:avLst>
              <a:gd name="adj1" fmla="val 50000"/>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211"/>
          <p:cNvSpPr txBox="1"/>
          <p:nvPr/>
        </p:nvSpPr>
        <p:spPr>
          <a:xfrm>
            <a:off x="1399925" y="4435375"/>
            <a:ext cx="2575800" cy="5727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400" i="1"/>
              <a:t>Re-ranked n-best</a:t>
            </a:r>
            <a:endParaRPr sz="2400" i="1"/>
          </a:p>
        </p:txBody>
      </p:sp>
      <p:sp>
        <p:nvSpPr>
          <p:cNvPr id="3369" name="Google Shape;3369;p211"/>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Sequence Interpolation (Seq-Inter)</a:t>
            </a:r>
            <a:endParaRPr sz="3600" b="1">
              <a:latin typeface="Calibri"/>
              <a:ea typeface="Calibri"/>
              <a:cs typeface="Calibri"/>
              <a:sym typeface="Calibri"/>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3373"/>
        <p:cNvGrpSpPr/>
        <p:nvPr/>
      </p:nvGrpSpPr>
      <p:grpSpPr>
        <a:xfrm>
          <a:off x="0" y="0"/>
          <a:ext cx="0" cy="0"/>
          <a:chOff x="0" y="0"/>
          <a:chExt cx="0" cy="0"/>
        </a:xfrm>
      </p:grpSpPr>
      <p:sp>
        <p:nvSpPr>
          <p:cNvPr id="3374" name="Google Shape;3374;p212"/>
          <p:cNvSpPr txBox="1"/>
          <p:nvPr/>
        </p:nvSpPr>
        <p:spPr>
          <a:xfrm>
            <a:off x="311700" y="1152475"/>
            <a:ext cx="8709300" cy="34164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1000"/>
              </a:spcAft>
              <a:buClr>
                <a:srgbClr val="595959"/>
              </a:buClr>
              <a:buSzPts val="2400"/>
              <a:buFont typeface="Calibri"/>
              <a:buChar char="●"/>
            </a:pPr>
            <a:r>
              <a:rPr lang="en" sz="2400">
                <a:solidFill>
                  <a:schemeClr val="dk1"/>
                </a:solidFill>
                <a:latin typeface="Calibri"/>
                <a:ea typeface="Calibri"/>
                <a:cs typeface="Calibri"/>
                <a:sym typeface="Calibri"/>
              </a:rPr>
              <a:t>The n-bests of the teacher</a:t>
            </a:r>
            <a:r>
              <a:rPr lang="en" sz="2400">
                <a:latin typeface="Calibri"/>
                <a:ea typeface="Calibri"/>
                <a:cs typeface="Calibri"/>
                <a:sym typeface="Calibri"/>
              </a:rPr>
              <a:t> </a:t>
            </a:r>
            <a:r>
              <a:rPr lang="en" sz="2400">
                <a:solidFill>
                  <a:schemeClr val="lt2"/>
                </a:solidFill>
                <a:latin typeface="Calibri"/>
                <a:ea typeface="Calibri"/>
                <a:cs typeface="Calibri"/>
                <a:sym typeface="Calibri"/>
              </a:rPr>
              <a:t>are rescored </a:t>
            </a:r>
            <a:endParaRPr sz="2400" b="1">
              <a:solidFill>
                <a:schemeClr val="lt2"/>
              </a:solidFill>
              <a:latin typeface="Calibri"/>
              <a:ea typeface="Calibri"/>
              <a:cs typeface="Calibri"/>
              <a:sym typeface="Calibri"/>
            </a:endParaRPr>
          </a:p>
        </p:txBody>
      </p:sp>
      <p:sp>
        <p:nvSpPr>
          <p:cNvPr id="3375" name="Google Shape;3375;p212"/>
          <p:cNvSpPr/>
          <p:nvPr/>
        </p:nvSpPr>
        <p:spPr>
          <a:xfrm>
            <a:off x="1120725" y="4082150"/>
            <a:ext cx="7140000" cy="10104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76" name="Google Shape;3376;p212"/>
          <p:cNvPicPr preferRelativeResize="0"/>
          <p:nvPr/>
        </p:nvPicPr>
        <p:blipFill rotWithShape="1">
          <a:blip r:embed="rId3">
            <a:alphaModFix/>
          </a:blip>
          <a:srcRect l="15254" t="7270"/>
          <a:stretch/>
        </p:blipFill>
        <p:spPr>
          <a:xfrm>
            <a:off x="1326875" y="4106550"/>
            <a:ext cx="2575724" cy="925624"/>
          </a:xfrm>
          <a:prstGeom prst="rect">
            <a:avLst/>
          </a:prstGeom>
          <a:noFill/>
          <a:ln>
            <a:noFill/>
          </a:ln>
        </p:spPr>
      </p:pic>
      <p:sp>
        <p:nvSpPr>
          <p:cNvPr id="3377" name="Google Shape;3377;p212"/>
          <p:cNvSpPr/>
          <p:nvPr/>
        </p:nvSpPr>
        <p:spPr>
          <a:xfrm>
            <a:off x="1289550" y="2952750"/>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E2E SLT</a:t>
            </a:r>
            <a:br>
              <a:rPr lang="en" sz="2400" b="1"/>
            </a:br>
            <a:r>
              <a:rPr lang="en" sz="2400" b="1"/>
              <a:t>(Student)</a:t>
            </a:r>
            <a:endParaRPr sz="2400" b="1"/>
          </a:p>
        </p:txBody>
      </p:sp>
      <p:sp>
        <p:nvSpPr>
          <p:cNvPr id="3378" name="Google Shape;3378;p212"/>
          <p:cNvSpPr txBox="1"/>
          <p:nvPr/>
        </p:nvSpPr>
        <p:spPr>
          <a:xfrm>
            <a:off x="4235300" y="4373475"/>
            <a:ext cx="4735200" cy="47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Questo e’ il contenuto </a:t>
            </a:r>
            <a:endParaRPr sz="2400"/>
          </a:p>
          <a:p>
            <a:pPr marL="0" lvl="0" indent="0" algn="ctr" rtl="0">
              <a:spcBef>
                <a:spcPts val="0"/>
              </a:spcBef>
              <a:spcAft>
                <a:spcPts val="0"/>
              </a:spcAft>
              <a:buNone/>
            </a:pPr>
            <a:r>
              <a:rPr lang="en" sz="2400"/>
              <a:t>dell’audio</a:t>
            </a:r>
            <a:endParaRPr sz="2400"/>
          </a:p>
        </p:txBody>
      </p:sp>
      <p:sp>
        <p:nvSpPr>
          <p:cNvPr id="3379" name="Google Shape;3379;p212"/>
          <p:cNvSpPr/>
          <p:nvPr/>
        </p:nvSpPr>
        <p:spPr>
          <a:xfrm>
            <a:off x="5356725" y="2924175"/>
            <a:ext cx="2495100" cy="1010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MT</a:t>
            </a:r>
            <a:endParaRPr sz="2400" b="1"/>
          </a:p>
          <a:p>
            <a:pPr marL="0" lvl="0" indent="0" algn="ctr" rtl="0">
              <a:spcBef>
                <a:spcPts val="0"/>
              </a:spcBef>
              <a:spcAft>
                <a:spcPts val="0"/>
              </a:spcAft>
              <a:buNone/>
            </a:pPr>
            <a:r>
              <a:rPr lang="en" sz="2400" b="1"/>
              <a:t>(Teacher)</a:t>
            </a:r>
            <a:endParaRPr sz="2400" b="1"/>
          </a:p>
        </p:txBody>
      </p:sp>
      <p:sp>
        <p:nvSpPr>
          <p:cNvPr id="3380" name="Google Shape;3380;p2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177</a:t>
            </a:fld>
            <a:endParaRPr/>
          </a:p>
        </p:txBody>
      </p:sp>
      <p:sp>
        <p:nvSpPr>
          <p:cNvPr id="3381" name="Google Shape;3381;p212"/>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Sequence Interpolation (Seq-Inter)</a:t>
            </a:r>
            <a:endParaRPr sz="3600" b="1">
              <a:latin typeface="Calibri"/>
              <a:ea typeface="Calibri"/>
              <a:cs typeface="Calibri"/>
              <a:sym typeface="Calibri"/>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3385"/>
        <p:cNvGrpSpPr/>
        <p:nvPr/>
      </p:nvGrpSpPr>
      <p:grpSpPr>
        <a:xfrm>
          <a:off x="0" y="0"/>
          <a:ext cx="0" cy="0"/>
          <a:chOff x="0" y="0"/>
          <a:chExt cx="0" cy="0"/>
        </a:xfrm>
      </p:grpSpPr>
      <p:sp>
        <p:nvSpPr>
          <p:cNvPr id="3386" name="Google Shape;3386;p21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to rescore:</a:t>
            </a:r>
            <a:endParaRPr/>
          </a:p>
          <a:p>
            <a:pPr marL="457200" lvl="0" indent="-342900" algn="l" rtl="0">
              <a:spcBef>
                <a:spcPts val="1600"/>
              </a:spcBef>
              <a:spcAft>
                <a:spcPts val="0"/>
              </a:spcAft>
              <a:buSzPts val="1800"/>
              <a:buChar char="●"/>
            </a:pPr>
            <a:r>
              <a:rPr lang="en"/>
              <a:t>BLEU using SLT data for which there is the reference</a:t>
            </a:r>
            <a:endParaRPr/>
          </a:p>
          <a:p>
            <a:pPr marL="457200" lvl="0" indent="-342900" algn="l" rtl="0">
              <a:spcBef>
                <a:spcPts val="1000"/>
              </a:spcBef>
              <a:spcAft>
                <a:spcPts val="0"/>
              </a:spcAft>
              <a:buSzPts val="1800"/>
              <a:buChar char="●"/>
            </a:pPr>
            <a:r>
              <a:rPr lang="en"/>
              <a:t>Other methods: e.g. quality estimation (using ASR data)</a:t>
            </a:r>
            <a:endParaRPr/>
          </a:p>
          <a:p>
            <a:pPr marL="457200" lvl="0" indent="0" algn="l" rtl="0">
              <a:spcBef>
                <a:spcPts val="1600"/>
              </a:spcBef>
              <a:spcAft>
                <a:spcPts val="0"/>
              </a:spcAft>
              <a:buNone/>
            </a:pPr>
            <a:endParaRPr/>
          </a:p>
          <a:p>
            <a:pPr marL="0" lvl="0" indent="0" algn="l" rtl="0">
              <a:spcBef>
                <a:spcPts val="1600"/>
              </a:spcBef>
              <a:spcAft>
                <a:spcPts val="0"/>
              </a:spcAft>
              <a:buNone/>
            </a:pPr>
            <a:endParaRPr sz="1100"/>
          </a:p>
          <a:p>
            <a:pPr marL="0" lvl="0" indent="0" algn="l" rtl="0">
              <a:spcBef>
                <a:spcPts val="1600"/>
              </a:spcBef>
              <a:spcAft>
                <a:spcPts val="0"/>
              </a:spcAft>
              <a:buNone/>
            </a:pPr>
            <a:r>
              <a:rPr lang="en">
                <a:solidFill>
                  <a:srgbClr val="FFFFFF"/>
                </a:solidFill>
              </a:rPr>
              <a:t>Goal:</a:t>
            </a:r>
            <a:endParaRPr>
              <a:solidFill>
                <a:srgbClr val="FFFFFF"/>
              </a:solidFill>
            </a:endParaRPr>
          </a:p>
          <a:p>
            <a:pPr marL="457200" lvl="0" indent="-342900" algn="l" rtl="0">
              <a:spcBef>
                <a:spcPts val="1600"/>
              </a:spcBef>
              <a:spcAft>
                <a:spcPts val="0"/>
              </a:spcAft>
              <a:buClr>
                <a:srgbClr val="FFFFFF"/>
              </a:buClr>
              <a:buSzPts val="1800"/>
              <a:buChar char="●"/>
            </a:pPr>
            <a:r>
              <a:rPr lang="en">
                <a:solidFill>
                  <a:srgbClr val="FFFFFF"/>
                </a:solidFill>
              </a:rPr>
              <a:t>To add knowledge from the teacher</a:t>
            </a:r>
            <a:endParaRPr>
              <a:solidFill>
                <a:srgbClr val="FFFFFF"/>
              </a:solidFill>
            </a:endParaRPr>
          </a:p>
          <a:p>
            <a:pPr marL="457200" lvl="0" indent="-342900" algn="l" rtl="0">
              <a:spcBef>
                <a:spcPts val="1600"/>
              </a:spcBef>
              <a:spcAft>
                <a:spcPts val="0"/>
              </a:spcAft>
              <a:buClr>
                <a:srgbClr val="FFFFFF"/>
              </a:buClr>
              <a:buSzPts val="1800"/>
              <a:buChar char="●"/>
            </a:pPr>
            <a:r>
              <a:rPr lang="en">
                <a:solidFill>
                  <a:srgbClr val="FFFFFF"/>
                </a:solidFill>
              </a:rPr>
              <a:t>To reduce the lexical variability in the data (MT outputs have less variability)</a:t>
            </a:r>
            <a:endParaRPr>
              <a:solidFill>
                <a:srgbClr val="FFFFFF"/>
              </a:solidFill>
            </a:endParaRPr>
          </a:p>
          <a:p>
            <a:pPr marL="0" lvl="0" indent="0" algn="l" rtl="0">
              <a:spcBef>
                <a:spcPts val="1600"/>
              </a:spcBef>
              <a:spcAft>
                <a:spcPts val="1600"/>
              </a:spcAft>
              <a:buNone/>
            </a:pPr>
            <a:endParaRPr/>
          </a:p>
        </p:txBody>
      </p:sp>
      <p:sp>
        <p:nvSpPr>
          <p:cNvPr id="3387" name="Google Shape;3387;p21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178</a:t>
            </a:fld>
            <a:endParaRPr/>
          </a:p>
        </p:txBody>
      </p:sp>
      <p:sp>
        <p:nvSpPr>
          <p:cNvPr id="3388" name="Google Shape;3388;p213"/>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Sequence Interpolation (Seq-Inter)</a:t>
            </a:r>
            <a:endParaRPr sz="3600" b="1">
              <a:latin typeface="Calibri"/>
              <a:ea typeface="Calibri"/>
              <a:cs typeface="Calibri"/>
              <a:sym typeface="Calibri"/>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3392"/>
        <p:cNvGrpSpPr/>
        <p:nvPr/>
      </p:nvGrpSpPr>
      <p:grpSpPr>
        <a:xfrm>
          <a:off x="0" y="0"/>
          <a:ext cx="0" cy="0"/>
          <a:chOff x="0" y="0"/>
          <a:chExt cx="0" cy="0"/>
        </a:xfrm>
      </p:grpSpPr>
      <p:sp>
        <p:nvSpPr>
          <p:cNvPr id="3393" name="Google Shape;3393;p2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to rescore:</a:t>
            </a:r>
            <a:endParaRPr/>
          </a:p>
          <a:p>
            <a:pPr marL="457200" lvl="0" indent="-342900" algn="l" rtl="0">
              <a:spcBef>
                <a:spcPts val="1600"/>
              </a:spcBef>
              <a:spcAft>
                <a:spcPts val="0"/>
              </a:spcAft>
              <a:buSzPts val="1800"/>
              <a:buChar char="●"/>
            </a:pPr>
            <a:r>
              <a:rPr lang="en"/>
              <a:t>BLEU using SLT data for which there is the reference</a:t>
            </a:r>
            <a:endParaRPr/>
          </a:p>
          <a:p>
            <a:pPr marL="457200" lvl="0" indent="-342900" algn="l" rtl="0">
              <a:spcBef>
                <a:spcPts val="1000"/>
              </a:spcBef>
              <a:spcAft>
                <a:spcPts val="0"/>
              </a:spcAft>
              <a:buSzPts val="1800"/>
              <a:buChar char="●"/>
            </a:pPr>
            <a:r>
              <a:rPr lang="en"/>
              <a:t>Other methods: e.g. quality estimation (using ASR data)</a:t>
            </a:r>
            <a:endParaRPr/>
          </a:p>
          <a:p>
            <a:pPr marL="0" lvl="0" indent="0" algn="l" rtl="0">
              <a:spcBef>
                <a:spcPts val="1600"/>
              </a:spcBef>
              <a:spcAft>
                <a:spcPts val="0"/>
              </a:spcAft>
              <a:buNone/>
            </a:pPr>
            <a:endParaRPr sz="1100"/>
          </a:p>
          <a:p>
            <a:pPr marL="0" lvl="0" indent="0" algn="l" rtl="0">
              <a:spcBef>
                <a:spcPts val="1600"/>
              </a:spcBef>
              <a:spcAft>
                <a:spcPts val="0"/>
              </a:spcAft>
              <a:buNone/>
            </a:pPr>
            <a:r>
              <a:rPr lang="en"/>
              <a:t>Goal:</a:t>
            </a:r>
            <a:endParaRPr/>
          </a:p>
          <a:p>
            <a:pPr marL="457200" lvl="0" indent="-342900" algn="l" rtl="0">
              <a:spcBef>
                <a:spcPts val="1600"/>
              </a:spcBef>
              <a:spcAft>
                <a:spcPts val="0"/>
              </a:spcAft>
              <a:buSzPts val="1800"/>
              <a:buChar char="●"/>
            </a:pPr>
            <a:r>
              <a:rPr lang="en"/>
              <a:t>To add knowledge from the teacher</a:t>
            </a:r>
            <a:endParaRPr/>
          </a:p>
          <a:p>
            <a:pPr marL="457200" lvl="0" indent="-342900" algn="l" rtl="0">
              <a:spcBef>
                <a:spcPts val="1600"/>
              </a:spcBef>
              <a:spcAft>
                <a:spcPts val="0"/>
              </a:spcAft>
              <a:buSzPts val="1800"/>
              <a:buChar char="●"/>
            </a:pPr>
            <a:r>
              <a:rPr lang="en"/>
              <a:t>To reduce the lexical variability in the data (MT outputs have less variability)</a:t>
            </a:r>
            <a:endParaRPr/>
          </a:p>
          <a:p>
            <a:pPr marL="0" lvl="0" indent="0" algn="l" rtl="0">
              <a:spcBef>
                <a:spcPts val="1600"/>
              </a:spcBef>
              <a:spcAft>
                <a:spcPts val="1600"/>
              </a:spcAft>
              <a:buNone/>
            </a:pPr>
            <a:endParaRPr/>
          </a:p>
        </p:txBody>
      </p:sp>
      <p:sp>
        <p:nvSpPr>
          <p:cNvPr id="3394" name="Google Shape;3394;p21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179</a:t>
            </a:fld>
            <a:endParaRPr/>
          </a:p>
        </p:txBody>
      </p:sp>
      <p:sp>
        <p:nvSpPr>
          <p:cNvPr id="3395" name="Google Shape;3395;p214"/>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Sequence Interpolation (Seq-Inter)</a:t>
            </a:r>
            <a:endParaRPr sz="3600" b="1">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grpSp>
        <p:nvGrpSpPr>
          <p:cNvPr id="469" name="Google Shape;469;p45"/>
          <p:cNvGrpSpPr/>
          <p:nvPr/>
        </p:nvGrpSpPr>
        <p:grpSpPr>
          <a:xfrm>
            <a:off x="968000" y="4077637"/>
            <a:ext cx="7769900" cy="446400"/>
            <a:chOff x="968000" y="2669603"/>
            <a:chExt cx="7769900" cy="446400"/>
          </a:xfrm>
        </p:grpSpPr>
        <p:sp>
          <p:nvSpPr>
            <p:cNvPr id="470" name="Google Shape;470;p45"/>
            <p:cNvSpPr txBox="1"/>
            <p:nvPr/>
          </p:nvSpPr>
          <p:spPr>
            <a:xfrm>
              <a:off x="968000" y="2669603"/>
              <a:ext cx="22344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chemeClr val="dk1"/>
                  </a:solidFill>
                  <a:latin typeface="Source Sans Pro"/>
                  <a:ea typeface="Source Sans Pro"/>
                  <a:cs typeface="Source Sans Pro"/>
                  <a:sym typeface="Source Sans Pro"/>
                </a:rPr>
                <a:t>Unconstrained</a:t>
              </a:r>
              <a:endParaRPr sz="1700" b="1">
                <a:solidFill>
                  <a:schemeClr val="dk1"/>
                </a:solidFill>
                <a:latin typeface="Source Sans Pro"/>
                <a:ea typeface="Source Sans Pro"/>
                <a:cs typeface="Source Sans Pro"/>
                <a:sym typeface="Source Sans Pro"/>
              </a:endParaRPr>
            </a:p>
          </p:txBody>
        </p:sp>
        <p:sp>
          <p:nvSpPr>
            <p:cNvPr id="471" name="Google Shape;471;p45"/>
            <p:cNvSpPr txBox="1"/>
            <p:nvPr/>
          </p:nvSpPr>
          <p:spPr>
            <a:xfrm>
              <a:off x="5732500" y="2669603"/>
              <a:ext cx="30054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chemeClr val="dk1"/>
                  </a:solidFill>
                  <a:latin typeface="Source Sans Pro"/>
                  <a:ea typeface="Source Sans Pro"/>
                  <a:cs typeface="Source Sans Pro"/>
                  <a:sym typeface="Source Sans Pro"/>
                </a:rPr>
                <a:t>Constrained (e.g. subtitling)</a:t>
              </a:r>
              <a:endParaRPr sz="1700" b="1">
                <a:solidFill>
                  <a:schemeClr val="dk1"/>
                </a:solidFill>
                <a:latin typeface="Source Sans Pro"/>
                <a:ea typeface="Source Sans Pro"/>
                <a:cs typeface="Source Sans Pro"/>
                <a:sym typeface="Source Sans Pro"/>
              </a:endParaRPr>
            </a:p>
          </p:txBody>
        </p:sp>
      </p:grpSp>
      <p:grpSp>
        <p:nvGrpSpPr>
          <p:cNvPr id="472" name="Google Shape;472;p45"/>
          <p:cNvGrpSpPr/>
          <p:nvPr/>
        </p:nvGrpSpPr>
        <p:grpSpPr>
          <a:xfrm>
            <a:off x="235100" y="2616596"/>
            <a:ext cx="8850200" cy="446400"/>
            <a:chOff x="235100" y="2688368"/>
            <a:chExt cx="8850200" cy="446400"/>
          </a:xfrm>
        </p:grpSpPr>
        <p:sp>
          <p:nvSpPr>
            <p:cNvPr id="473" name="Google Shape;473;p45"/>
            <p:cNvSpPr txBox="1"/>
            <p:nvPr/>
          </p:nvSpPr>
          <p:spPr>
            <a:xfrm>
              <a:off x="235100" y="2688368"/>
              <a:ext cx="37002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999999"/>
                  </a:solidFill>
                  <a:latin typeface="Source Sans Pro"/>
                  <a:ea typeface="Source Sans Pro"/>
                  <a:cs typeface="Source Sans Pro"/>
                  <a:sym typeface="Source Sans Pro"/>
                </a:rPr>
                <a:t>Restricted domain </a:t>
              </a:r>
              <a:endParaRPr sz="1700" b="1">
                <a:solidFill>
                  <a:srgbClr val="999999"/>
                </a:solidFill>
                <a:latin typeface="Source Sans Pro"/>
                <a:ea typeface="Source Sans Pro"/>
                <a:cs typeface="Source Sans Pro"/>
                <a:sym typeface="Source Sans Pro"/>
              </a:endParaRPr>
            </a:p>
          </p:txBody>
        </p:sp>
        <p:sp>
          <p:nvSpPr>
            <p:cNvPr id="474" name="Google Shape;474;p45"/>
            <p:cNvSpPr txBox="1"/>
            <p:nvPr/>
          </p:nvSpPr>
          <p:spPr>
            <a:xfrm>
              <a:off x="5385100" y="2688368"/>
              <a:ext cx="37002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999999"/>
                  </a:solidFill>
                  <a:latin typeface="Source Sans Pro"/>
                  <a:ea typeface="Source Sans Pro"/>
                  <a:cs typeface="Source Sans Pro"/>
                  <a:sym typeface="Source Sans Pro"/>
                </a:rPr>
                <a:t>Open domain </a:t>
              </a:r>
              <a:endParaRPr sz="1700" b="1">
                <a:solidFill>
                  <a:srgbClr val="999999"/>
                </a:solidFill>
                <a:latin typeface="Source Sans Pro"/>
                <a:ea typeface="Source Sans Pro"/>
                <a:cs typeface="Source Sans Pro"/>
                <a:sym typeface="Source Sans Pro"/>
              </a:endParaRPr>
            </a:p>
          </p:txBody>
        </p:sp>
      </p:grpSp>
      <p:sp>
        <p:nvSpPr>
          <p:cNvPr id="475" name="Google Shape;475;p4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Speech Translation - a Multi-faceted Problem</a:t>
            </a:r>
            <a:endParaRPr/>
          </a:p>
        </p:txBody>
      </p:sp>
      <p:grpSp>
        <p:nvGrpSpPr>
          <p:cNvPr id="476" name="Google Shape;476;p45"/>
          <p:cNvGrpSpPr/>
          <p:nvPr/>
        </p:nvGrpSpPr>
        <p:grpSpPr>
          <a:xfrm>
            <a:off x="1631300" y="1155556"/>
            <a:ext cx="6508250" cy="446400"/>
            <a:chOff x="1631300" y="1155556"/>
            <a:chExt cx="6508250" cy="446400"/>
          </a:xfrm>
        </p:grpSpPr>
        <p:sp>
          <p:nvSpPr>
            <p:cNvPr id="477" name="Google Shape;477;p45"/>
            <p:cNvSpPr txBox="1"/>
            <p:nvPr/>
          </p:nvSpPr>
          <p:spPr>
            <a:xfrm>
              <a:off x="1631300" y="1155556"/>
              <a:ext cx="9078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Offline</a:t>
              </a:r>
              <a:endParaRPr sz="1700" b="1">
                <a:solidFill>
                  <a:srgbClr val="999999"/>
                </a:solidFill>
                <a:latin typeface="Source Sans Pro"/>
                <a:ea typeface="Source Sans Pro"/>
                <a:cs typeface="Source Sans Pro"/>
                <a:sym typeface="Source Sans Pro"/>
              </a:endParaRPr>
            </a:p>
          </p:txBody>
        </p:sp>
        <p:sp>
          <p:nvSpPr>
            <p:cNvPr id="478" name="Google Shape;478;p45"/>
            <p:cNvSpPr txBox="1"/>
            <p:nvPr/>
          </p:nvSpPr>
          <p:spPr>
            <a:xfrm>
              <a:off x="6330850" y="1155556"/>
              <a:ext cx="18087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Simultaneous</a:t>
              </a:r>
              <a:endParaRPr sz="1700" b="1">
                <a:solidFill>
                  <a:srgbClr val="999999"/>
                </a:solidFill>
                <a:latin typeface="Source Sans Pro"/>
                <a:ea typeface="Source Sans Pro"/>
                <a:cs typeface="Source Sans Pro"/>
                <a:sym typeface="Source Sans Pro"/>
              </a:endParaRPr>
            </a:p>
          </p:txBody>
        </p:sp>
      </p:grpSp>
      <p:grpSp>
        <p:nvGrpSpPr>
          <p:cNvPr id="479" name="Google Shape;479;p45"/>
          <p:cNvGrpSpPr/>
          <p:nvPr/>
        </p:nvGrpSpPr>
        <p:grpSpPr>
          <a:xfrm>
            <a:off x="1180850" y="1642570"/>
            <a:ext cx="6958700" cy="446400"/>
            <a:chOff x="1180850" y="1660239"/>
            <a:chExt cx="6958700" cy="446400"/>
          </a:xfrm>
        </p:grpSpPr>
        <p:sp>
          <p:nvSpPr>
            <p:cNvPr id="480" name="Google Shape;480;p45"/>
            <p:cNvSpPr txBox="1"/>
            <p:nvPr/>
          </p:nvSpPr>
          <p:spPr>
            <a:xfrm>
              <a:off x="6330850" y="1660239"/>
              <a:ext cx="18087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Multi-speaker</a:t>
              </a:r>
              <a:endParaRPr sz="1700" b="1">
                <a:solidFill>
                  <a:srgbClr val="999999"/>
                </a:solidFill>
                <a:latin typeface="Source Sans Pro"/>
                <a:ea typeface="Source Sans Pro"/>
                <a:cs typeface="Source Sans Pro"/>
                <a:sym typeface="Source Sans Pro"/>
              </a:endParaRPr>
            </a:p>
          </p:txBody>
        </p:sp>
        <p:sp>
          <p:nvSpPr>
            <p:cNvPr id="481" name="Google Shape;481;p45"/>
            <p:cNvSpPr txBox="1"/>
            <p:nvPr/>
          </p:nvSpPr>
          <p:spPr>
            <a:xfrm>
              <a:off x="1180850" y="1660239"/>
              <a:ext cx="18087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Single-speaker</a:t>
              </a:r>
              <a:endParaRPr sz="1700" b="1">
                <a:solidFill>
                  <a:srgbClr val="999999"/>
                </a:solidFill>
                <a:latin typeface="Source Sans Pro"/>
                <a:ea typeface="Source Sans Pro"/>
                <a:cs typeface="Source Sans Pro"/>
                <a:sym typeface="Source Sans Pro"/>
              </a:endParaRPr>
            </a:p>
          </p:txBody>
        </p:sp>
      </p:grpSp>
      <p:grpSp>
        <p:nvGrpSpPr>
          <p:cNvPr id="482" name="Google Shape;482;p45"/>
          <p:cNvGrpSpPr/>
          <p:nvPr/>
        </p:nvGrpSpPr>
        <p:grpSpPr>
          <a:xfrm>
            <a:off x="802100" y="3103610"/>
            <a:ext cx="7935800" cy="446400"/>
            <a:chOff x="802100" y="3174285"/>
            <a:chExt cx="7935800" cy="446400"/>
          </a:xfrm>
        </p:grpSpPr>
        <p:sp>
          <p:nvSpPr>
            <p:cNvPr id="483" name="Google Shape;483;p45"/>
            <p:cNvSpPr txBox="1"/>
            <p:nvPr/>
          </p:nvSpPr>
          <p:spPr>
            <a:xfrm>
              <a:off x="802100" y="3174285"/>
              <a:ext cx="25662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Resource-rich languages</a:t>
              </a:r>
              <a:endParaRPr sz="1700" b="1">
                <a:solidFill>
                  <a:srgbClr val="999999"/>
                </a:solidFill>
                <a:latin typeface="Source Sans Pro"/>
                <a:ea typeface="Source Sans Pro"/>
                <a:cs typeface="Source Sans Pro"/>
                <a:sym typeface="Source Sans Pro"/>
              </a:endParaRPr>
            </a:p>
          </p:txBody>
        </p:sp>
        <p:sp>
          <p:nvSpPr>
            <p:cNvPr id="484" name="Google Shape;484;p45"/>
            <p:cNvSpPr txBox="1"/>
            <p:nvPr/>
          </p:nvSpPr>
          <p:spPr>
            <a:xfrm>
              <a:off x="5732500" y="3174285"/>
              <a:ext cx="30054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Under-resourced languages</a:t>
              </a:r>
              <a:endParaRPr sz="1700" b="1">
                <a:solidFill>
                  <a:srgbClr val="999999"/>
                </a:solidFill>
                <a:latin typeface="Source Sans Pro"/>
                <a:ea typeface="Source Sans Pro"/>
                <a:cs typeface="Source Sans Pro"/>
                <a:sym typeface="Source Sans Pro"/>
              </a:endParaRPr>
            </a:p>
          </p:txBody>
        </p:sp>
      </p:grpSp>
      <p:sp>
        <p:nvSpPr>
          <p:cNvPr id="485" name="Google Shape;485;p45"/>
          <p:cNvSpPr/>
          <p:nvPr/>
        </p:nvSpPr>
        <p:spPr>
          <a:xfrm>
            <a:off x="3287270" y="1591948"/>
            <a:ext cx="2701800" cy="1984200"/>
          </a:xfrm>
          <a:prstGeom prst="rightArrow">
            <a:avLst>
              <a:gd name="adj1" fmla="val 50000"/>
              <a:gd name="adj2" fmla="val 50000"/>
            </a:avLst>
          </a:prstGeom>
          <a:solidFill>
            <a:srgbClr val="F6B26B"/>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chemeClr val="dk2"/>
                </a:solidFill>
              </a:rPr>
              <a:t>difficulty</a:t>
            </a:r>
            <a:endParaRPr sz="2600">
              <a:solidFill>
                <a:schemeClr val="dk2"/>
              </a:solidFill>
            </a:endParaRPr>
          </a:p>
        </p:txBody>
      </p:sp>
      <p:grpSp>
        <p:nvGrpSpPr>
          <p:cNvPr id="486" name="Google Shape;486;p45"/>
          <p:cNvGrpSpPr/>
          <p:nvPr/>
        </p:nvGrpSpPr>
        <p:grpSpPr>
          <a:xfrm>
            <a:off x="802100" y="2129583"/>
            <a:ext cx="7716200" cy="446400"/>
            <a:chOff x="802100" y="2164921"/>
            <a:chExt cx="7716200" cy="446400"/>
          </a:xfrm>
        </p:grpSpPr>
        <p:sp>
          <p:nvSpPr>
            <p:cNvPr id="487" name="Google Shape;487;p45"/>
            <p:cNvSpPr txBox="1"/>
            <p:nvPr/>
          </p:nvSpPr>
          <p:spPr>
            <a:xfrm>
              <a:off x="802100" y="2164921"/>
              <a:ext cx="25662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Clean audio</a:t>
              </a:r>
              <a:endParaRPr sz="1700" b="1">
                <a:solidFill>
                  <a:srgbClr val="999999"/>
                </a:solidFill>
                <a:latin typeface="Source Sans Pro"/>
                <a:ea typeface="Source Sans Pro"/>
                <a:cs typeface="Source Sans Pro"/>
                <a:sym typeface="Source Sans Pro"/>
              </a:endParaRPr>
            </a:p>
          </p:txBody>
        </p:sp>
        <p:sp>
          <p:nvSpPr>
            <p:cNvPr id="488" name="Google Shape;488;p45"/>
            <p:cNvSpPr txBox="1"/>
            <p:nvPr/>
          </p:nvSpPr>
          <p:spPr>
            <a:xfrm>
              <a:off x="5952100" y="2164921"/>
              <a:ext cx="25662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999999"/>
                  </a:solidFill>
                  <a:latin typeface="Source Sans Pro"/>
                  <a:ea typeface="Source Sans Pro"/>
                  <a:cs typeface="Source Sans Pro"/>
                  <a:sym typeface="Source Sans Pro"/>
                </a:rPr>
                <a:t>Noisy conditions</a:t>
              </a:r>
              <a:endParaRPr sz="1700" b="1">
                <a:solidFill>
                  <a:srgbClr val="999999"/>
                </a:solidFill>
                <a:latin typeface="Source Sans Pro"/>
                <a:ea typeface="Source Sans Pro"/>
                <a:cs typeface="Source Sans Pro"/>
                <a:sym typeface="Source Sans Pro"/>
              </a:endParaRPr>
            </a:p>
          </p:txBody>
        </p:sp>
      </p:grpSp>
      <p:grpSp>
        <p:nvGrpSpPr>
          <p:cNvPr id="489" name="Google Shape;489;p45"/>
          <p:cNvGrpSpPr/>
          <p:nvPr/>
        </p:nvGrpSpPr>
        <p:grpSpPr>
          <a:xfrm>
            <a:off x="77300" y="3590623"/>
            <a:ext cx="9165800" cy="446400"/>
            <a:chOff x="77300" y="4183650"/>
            <a:chExt cx="9165800" cy="446400"/>
          </a:xfrm>
        </p:grpSpPr>
        <p:sp>
          <p:nvSpPr>
            <p:cNvPr id="490" name="Google Shape;490;p45"/>
            <p:cNvSpPr txBox="1"/>
            <p:nvPr/>
          </p:nvSpPr>
          <p:spPr>
            <a:xfrm>
              <a:off x="77300" y="4183650"/>
              <a:ext cx="40158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999999"/>
                  </a:solidFill>
                  <a:latin typeface="Source Sans Pro"/>
                  <a:ea typeface="Source Sans Pro"/>
                  <a:cs typeface="Source Sans Pro"/>
                  <a:sym typeface="Source Sans Pro"/>
                </a:rPr>
                <a:t>Low speaker variety (gender, accent, ...)</a:t>
              </a:r>
              <a:endParaRPr sz="1700" b="1">
                <a:solidFill>
                  <a:srgbClr val="999999"/>
                </a:solidFill>
                <a:latin typeface="Source Sans Pro"/>
                <a:ea typeface="Source Sans Pro"/>
                <a:cs typeface="Source Sans Pro"/>
                <a:sym typeface="Source Sans Pro"/>
              </a:endParaRPr>
            </a:p>
          </p:txBody>
        </p:sp>
        <p:sp>
          <p:nvSpPr>
            <p:cNvPr id="491" name="Google Shape;491;p45"/>
            <p:cNvSpPr txBox="1"/>
            <p:nvPr/>
          </p:nvSpPr>
          <p:spPr>
            <a:xfrm>
              <a:off x="5227300" y="4183650"/>
              <a:ext cx="40158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rgbClr val="999999"/>
                  </a:solidFill>
                  <a:latin typeface="Source Sans Pro"/>
                  <a:ea typeface="Source Sans Pro"/>
                  <a:cs typeface="Source Sans Pro"/>
                  <a:sym typeface="Source Sans Pro"/>
                </a:rPr>
                <a:t>High speaker variety </a:t>
              </a:r>
              <a:endParaRPr sz="1700" b="1">
                <a:solidFill>
                  <a:srgbClr val="999999"/>
                </a:solidFill>
                <a:latin typeface="Source Sans Pro"/>
                <a:ea typeface="Source Sans Pro"/>
                <a:cs typeface="Source Sans Pro"/>
                <a:sym typeface="Source Sans Pro"/>
              </a:endParaRPr>
            </a:p>
          </p:txBody>
        </p:sp>
      </p:grpSp>
      <p:grpSp>
        <p:nvGrpSpPr>
          <p:cNvPr id="492" name="Google Shape;492;p45"/>
          <p:cNvGrpSpPr/>
          <p:nvPr/>
        </p:nvGrpSpPr>
        <p:grpSpPr>
          <a:xfrm>
            <a:off x="77300" y="4564650"/>
            <a:ext cx="9165800" cy="446400"/>
            <a:chOff x="77300" y="4564650"/>
            <a:chExt cx="9165800" cy="446400"/>
          </a:xfrm>
        </p:grpSpPr>
        <p:sp>
          <p:nvSpPr>
            <p:cNvPr id="493" name="Google Shape;493;p45"/>
            <p:cNvSpPr txBox="1"/>
            <p:nvPr/>
          </p:nvSpPr>
          <p:spPr>
            <a:xfrm>
              <a:off x="77300" y="4564650"/>
              <a:ext cx="40158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chemeClr val="dk1"/>
                  </a:solidFill>
                  <a:latin typeface="Source Sans Pro"/>
                  <a:ea typeface="Source Sans Pro"/>
                  <a:cs typeface="Source Sans Pro"/>
                  <a:sym typeface="Source Sans Pro"/>
                </a:rPr>
                <a:t>...</a:t>
              </a:r>
              <a:endParaRPr sz="1700" b="1">
                <a:solidFill>
                  <a:schemeClr val="dk1"/>
                </a:solidFill>
                <a:latin typeface="Source Sans Pro"/>
                <a:ea typeface="Source Sans Pro"/>
                <a:cs typeface="Source Sans Pro"/>
                <a:sym typeface="Source Sans Pro"/>
              </a:endParaRPr>
            </a:p>
          </p:txBody>
        </p:sp>
        <p:sp>
          <p:nvSpPr>
            <p:cNvPr id="494" name="Google Shape;494;p45"/>
            <p:cNvSpPr txBox="1"/>
            <p:nvPr/>
          </p:nvSpPr>
          <p:spPr>
            <a:xfrm>
              <a:off x="5227300" y="4564650"/>
              <a:ext cx="4015800" cy="44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a:solidFill>
                    <a:schemeClr val="dk1"/>
                  </a:solidFill>
                  <a:latin typeface="Source Sans Pro"/>
                  <a:ea typeface="Source Sans Pro"/>
                  <a:cs typeface="Source Sans Pro"/>
                  <a:sym typeface="Source Sans Pro"/>
                </a:rPr>
                <a:t>...</a:t>
              </a:r>
              <a:endParaRPr sz="1700" b="1">
                <a:solidFill>
                  <a:schemeClr val="dk1"/>
                </a:solidFill>
                <a:latin typeface="Source Sans Pro"/>
                <a:ea typeface="Source Sans Pro"/>
                <a:cs typeface="Source Sans Pro"/>
                <a:sym typeface="Source Sans Pro"/>
              </a:endParaRPr>
            </a:p>
          </p:txBody>
        </p:sp>
      </p:grpSp>
      <p:sp>
        <p:nvSpPr>
          <p:cNvPr id="495" name="Google Shape;495;p4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3399"/>
        <p:cNvGrpSpPr/>
        <p:nvPr/>
      </p:nvGrpSpPr>
      <p:grpSpPr>
        <a:xfrm>
          <a:off x="0" y="0"/>
          <a:ext cx="0" cy="0"/>
          <a:chOff x="0" y="0"/>
          <a:chExt cx="0" cy="0"/>
        </a:xfrm>
      </p:grpSpPr>
      <p:sp>
        <p:nvSpPr>
          <p:cNvPr id="3400" name="Google Shape;3400;p215"/>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KD Methods </a:t>
            </a:r>
            <a:r>
              <a:rPr lang="en" sz="2400" b="1">
                <a:latin typeface="Calibri"/>
                <a:ea typeface="Calibri"/>
                <a:cs typeface="Calibri"/>
                <a:sym typeface="Calibri"/>
              </a:rPr>
              <a:t>(Gaid</a:t>
            </a:r>
            <a:r>
              <a:rPr lang="en" sz="2400">
                <a:latin typeface="Calibri"/>
                <a:ea typeface="Calibri"/>
                <a:cs typeface="Calibri"/>
                <a:sym typeface="Calibri"/>
              </a:rPr>
              <a:t>o et al., 2020)</a:t>
            </a:r>
            <a:endParaRPr sz="2400" b="1">
              <a:latin typeface="Calibri"/>
              <a:ea typeface="Calibri"/>
              <a:cs typeface="Calibri"/>
              <a:sym typeface="Calibri"/>
            </a:endParaRPr>
          </a:p>
        </p:txBody>
      </p:sp>
      <p:pic>
        <p:nvPicPr>
          <p:cNvPr id="3401" name="Google Shape;3401;p215" title="Chart"/>
          <p:cNvPicPr preferRelativeResize="0"/>
          <p:nvPr/>
        </p:nvPicPr>
        <p:blipFill rotWithShape="1">
          <a:blip r:embed="rId3">
            <a:alphaModFix/>
          </a:blip>
          <a:srcRect b="4879"/>
          <a:stretch/>
        </p:blipFill>
        <p:spPr>
          <a:xfrm>
            <a:off x="488175" y="959900"/>
            <a:ext cx="8167649" cy="3558425"/>
          </a:xfrm>
          <a:prstGeom prst="rect">
            <a:avLst/>
          </a:prstGeom>
          <a:noFill/>
          <a:ln>
            <a:noFill/>
          </a:ln>
        </p:spPr>
      </p:pic>
      <p:sp>
        <p:nvSpPr>
          <p:cNvPr id="3402" name="Google Shape;3402;p215"/>
          <p:cNvSpPr txBox="1">
            <a:spLocks noGrp="1"/>
          </p:cNvSpPr>
          <p:nvPr>
            <p:ph type="body" idx="1"/>
          </p:nvPr>
        </p:nvSpPr>
        <p:spPr>
          <a:xfrm>
            <a:off x="1564650" y="4535725"/>
            <a:ext cx="6499200" cy="546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 sz="2800" b="1">
                <a:solidFill>
                  <a:schemeClr val="dk1"/>
                </a:solidFill>
                <a:latin typeface="Caveat"/>
                <a:ea typeface="Caveat"/>
                <a:cs typeface="Caveat"/>
                <a:sym typeface="Caveat"/>
              </a:rPr>
              <a:t>Word KD works the best </a:t>
            </a:r>
            <a:endParaRPr sz="2800" b="1">
              <a:solidFill>
                <a:schemeClr val="dk1"/>
              </a:solidFill>
              <a:latin typeface="Caveat"/>
              <a:ea typeface="Caveat"/>
              <a:cs typeface="Caveat"/>
              <a:sym typeface="Caveat"/>
            </a:endParaRPr>
          </a:p>
          <a:p>
            <a:pPr marL="0" marR="0" lvl="0" indent="0" algn="ctr" rtl="0">
              <a:lnSpc>
                <a:spcPct val="115000"/>
              </a:lnSpc>
              <a:spcBef>
                <a:spcPts val="1600"/>
              </a:spcBef>
              <a:spcAft>
                <a:spcPts val="1600"/>
              </a:spcAft>
              <a:buNone/>
            </a:pPr>
            <a:endParaRPr sz="2800" b="1">
              <a:solidFill>
                <a:schemeClr val="dk1"/>
              </a:solidFill>
              <a:latin typeface="Caveat"/>
              <a:ea typeface="Caveat"/>
              <a:cs typeface="Caveat"/>
              <a:sym typeface="Caveat"/>
            </a:endParaRPr>
          </a:p>
        </p:txBody>
      </p:sp>
      <p:sp>
        <p:nvSpPr>
          <p:cNvPr id="3403" name="Google Shape;3403;p21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180</a:t>
            </a:fld>
            <a:endParaRPr/>
          </a:p>
        </p:txBody>
      </p:sp>
      <p:sp>
        <p:nvSpPr>
          <p:cNvPr id="3404" name="Google Shape;3404;p215"/>
          <p:cNvSpPr/>
          <p:nvPr/>
        </p:nvSpPr>
        <p:spPr>
          <a:xfrm>
            <a:off x="474150" y="2566600"/>
            <a:ext cx="8101800" cy="1340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3408"/>
        <p:cNvGrpSpPr/>
        <p:nvPr/>
      </p:nvGrpSpPr>
      <p:grpSpPr>
        <a:xfrm>
          <a:off x="0" y="0"/>
          <a:ext cx="0" cy="0"/>
          <a:chOff x="0" y="0"/>
          <a:chExt cx="0" cy="0"/>
        </a:xfrm>
      </p:grpSpPr>
      <p:sp>
        <p:nvSpPr>
          <p:cNvPr id="3409" name="Google Shape;3409;p216"/>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KD Methods </a:t>
            </a:r>
            <a:r>
              <a:rPr lang="en" sz="2400" b="1">
                <a:latin typeface="Calibri"/>
                <a:ea typeface="Calibri"/>
                <a:cs typeface="Calibri"/>
                <a:sym typeface="Calibri"/>
              </a:rPr>
              <a:t>(Gaid</a:t>
            </a:r>
            <a:r>
              <a:rPr lang="en" sz="2400">
                <a:latin typeface="Calibri"/>
                <a:ea typeface="Calibri"/>
                <a:cs typeface="Calibri"/>
                <a:sym typeface="Calibri"/>
              </a:rPr>
              <a:t>o et al., 2020)</a:t>
            </a:r>
            <a:endParaRPr sz="2400" b="1">
              <a:latin typeface="Calibri"/>
              <a:ea typeface="Calibri"/>
              <a:cs typeface="Calibri"/>
              <a:sym typeface="Calibri"/>
            </a:endParaRPr>
          </a:p>
        </p:txBody>
      </p:sp>
      <p:pic>
        <p:nvPicPr>
          <p:cNvPr id="3410" name="Google Shape;3410;p216" title="Chart"/>
          <p:cNvPicPr preferRelativeResize="0"/>
          <p:nvPr/>
        </p:nvPicPr>
        <p:blipFill rotWithShape="1">
          <a:blip r:embed="rId3">
            <a:alphaModFix/>
          </a:blip>
          <a:srcRect b="4879"/>
          <a:stretch/>
        </p:blipFill>
        <p:spPr>
          <a:xfrm>
            <a:off x="488175" y="959900"/>
            <a:ext cx="8167649" cy="3558425"/>
          </a:xfrm>
          <a:prstGeom prst="rect">
            <a:avLst/>
          </a:prstGeom>
          <a:noFill/>
          <a:ln>
            <a:noFill/>
          </a:ln>
        </p:spPr>
      </p:pic>
      <p:sp>
        <p:nvSpPr>
          <p:cNvPr id="3411" name="Google Shape;3411;p216"/>
          <p:cNvSpPr txBox="1">
            <a:spLocks noGrp="1"/>
          </p:cNvSpPr>
          <p:nvPr>
            <p:ph type="body" idx="1"/>
          </p:nvPr>
        </p:nvSpPr>
        <p:spPr>
          <a:xfrm>
            <a:off x="608150" y="4518325"/>
            <a:ext cx="8122500" cy="572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None/>
            </a:pPr>
            <a:r>
              <a:rPr lang="en" sz="2800" b="1">
                <a:solidFill>
                  <a:schemeClr val="dk1"/>
                </a:solidFill>
                <a:latin typeface="Caveat"/>
                <a:ea typeface="Caveat"/>
                <a:cs typeface="Caveat"/>
                <a:sym typeface="Caveat"/>
              </a:rPr>
              <a:t>Word KD with a fine-tuning slightly improves over word KD</a:t>
            </a:r>
            <a:endParaRPr sz="2800" b="1">
              <a:solidFill>
                <a:schemeClr val="dk1"/>
              </a:solidFill>
              <a:latin typeface="Caveat"/>
              <a:ea typeface="Caveat"/>
              <a:cs typeface="Caveat"/>
              <a:sym typeface="Caveat"/>
            </a:endParaRPr>
          </a:p>
        </p:txBody>
      </p:sp>
      <p:sp>
        <p:nvSpPr>
          <p:cNvPr id="3412" name="Google Shape;3412;p21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181</a:t>
            </a:fld>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3416"/>
        <p:cNvGrpSpPr/>
        <p:nvPr/>
      </p:nvGrpSpPr>
      <p:grpSpPr>
        <a:xfrm>
          <a:off x="0" y="0"/>
          <a:ext cx="0" cy="0"/>
          <a:chOff x="0" y="0"/>
          <a:chExt cx="0" cy="0"/>
        </a:xfrm>
      </p:grpSpPr>
      <p:grpSp>
        <p:nvGrpSpPr>
          <p:cNvPr id="3417" name="Google Shape;3417;p217"/>
          <p:cNvGrpSpPr/>
          <p:nvPr/>
        </p:nvGrpSpPr>
        <p:grpSpPr>
          <a:xfrm>
            <a:off x="488175" y="731300"/>
            <a:ext cx="8167649" cy="3558425"/>
            <a:chOff x="488175" y="959900"/>
            <a:chExt cx="8167649" cy="3558425"/>
          </a:xfrm>
        </p:grpSpPr>
        <p:pic>
          <p:nvPicPr>
            <p:cNvPr id="3418" name="Google Shape;3418;p217" title="Chart"/>
            <p:cNvPicPr preferRelativeResize="0"/>
            <p:nvPr/>
          </p:nvPicPr>
          <p:blipFill rotWithShape="1">
            <a:blip r:embed="rId3">
              <a:alphaModFix/>
            </a:blip>
            <a:srcRect b="4879"/>
            <a:stretch/>
          </p:blipFill>
          <p:spPr>
            <a:xfrm>
              <a:off x="488175" y="959900"/>
              <a:ext cx="8167649" cy="3558425"/>
            </a:xfrm>
            <a:prstGeom prst="rect">
              <a:avLst/>
            </a:prstGeom>
            <a:noFill/>
            <a:ln>
              <a:noFill/>
            </a:ln>
          </p:spPr>
        </p:pic>
        <p:sp>
          <p:nvSpPr>
            <p:cNvPr id="3419" name="Google Shape;3419;p217"/>
            <p:cNvSpPr/>
            <p:nvPr/>
          </p:nvSpPr>
          <p:spPr>
            <a:xfrm>
              <a:off x="564075" y="1083625"/>
              <a:ext cx="8052900" cy="2835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0" name="Google Shape;3420;p21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Pre-training vs KD </a:t>
            </a:r>
            <a:r>
              <a:rPr lang="en" sz="2500"/>
              <a:t>(Liu et al., 2019)</a:t>
            </a:r>
            <a:endParaRPr sz="2500"/>
          </a:p>
        </p:txBody>
      </p:sp>
      <p:sp>
        <p:nvSpPr>
          <p:cNvPr id="3421" name="Google Shape;3421;p217"/>
          <p:cNvSpPr txBox="1">
            <a:spLocks noGrp="1"/>
          </p:cNvSpPr>
          <p:nvPr>
            <p:ph type="body" idx="1"/>
          </p:nvPr>
        </p:nvSpPr>
        <p:spPr>
          <a:xfrm>
            <a:off x="749625" y="1866475"/>
            <a:ext cx="8082600" cy="260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Baseline </a:t>
            </a:r>
            <a:endParaRPr/>
          </a:p>
          <a:p>
            <a:pPr marL="0" lvl="0" indent="0" algn="l" rtl="0">
              <a:spcBef>
                <a:spcPts val="1600"/>
              </a:spcBef>
              <a:spcAft>
                <a:spcPts val="0"/>
              </a:spcAft>
              <a:buNone/>
            </a:pPr>
            <a:r>
              <a:rPr lang="en"/>
              <a:t>Pre-training</a:t>
            </a:r>
            <a:endParaRPr/>
          </a:p>
          <a:p>
            <a:pPr marL="0" lvl="0" indent="0" algn="l" rtl="0">
              <a:spcBef>
                <a:spcPts val="1600"/>
              </a:spcBef>
              <a:spcAft>
                <a:spcPts val="1600"/>
              </a:spcAft>
              <a:buNone/>
            </a:pPr>
            <a:r>
              <a:rPr lang="en"/>
              <a:t>Word-KD</a:t>
            </a:r>
            <a:endParaRPr/>
          </a:p>
        </p:txBody>
      </p:sp>
      <p:sp>
        <p:nvSpPr>
          <p:cNvPr id="3422" name="Google Shape;3422;p217"/>
          <p:cNvSpPr/>
          <p:nvPr/>
        </p:nvSpPr>
        <p:spPr>
          <a:xfrm>
            <a:off x="2159825" y="1929250"/>
            <a:ext cx="3703500" cy="297000"/>
          </a:xfrm>
          <a:prstGeom prst="rect">
            <a:avLst/>
          </a:prstGeom>
          <a:solidFill>
            <a:srgbClr val="76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217"/>
          <p:cNvSpPr/>
          <p:nvPr/>
        </p:nvSpPr>
        <p:spPr>
          <a:xfrm>
            <a:off x="2159825" y="2436288"/>
            <a:ext cx="4490400" cy="297000"/>
          </a:xfrm>
          <a:prstGeom prst="rect">
            <a:avLst/>
          </a:prstGeom>
          <a:solidFill>
            <a:srgbClr val="76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217"/>
          <p:cNvSpPr/>
          <p:nvPr/>
        </p:nvSpPr>
        <p:spPr>
          <a:xfrm>
            <a:off x="2159825" y="2943325"/>
            <a:ext cx="5737200" cy="297000"/>
          </a:xfrm>
          <a:prstGeom prst="rect">
            <a:avLst/>
          </a:prstGeom>
          <a:solidFill>
            <a:srgbClr val="76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217"/>
          <p:cNvSpPr txBox="1">
            <a:spLocks noGrp="1"/>
          </p:cNvSpPr>
          <p:nvPr>
            <p:ph type="body" idx="1"/>
          </p:nvPr>
        </p:nvSpPr>
        <p:spPr>
          <a:xfrm>
            <a:off x="2350350" y="4525750"/>
            <a:ext cx="4443300" cy="556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 sz="2800" b="1">
                <a:solidFill>
                  <a:schemeClr val="dk1"/>
                </a:solidFill>
                <a:latin typeface="Caveat"/>
                <a:ea typeface="Caveat"/>
                <a:cs typeface="Caveat"/>
                <a:sym typeface="Caveat"/>
              </a:rPr>
              <a:t>KD outperforms pre-training</a:t>
            </a:r>
            <a:endParaRPr sz="2800" b="1">
              <a:solidFill>
                <a:schemeClr val="dk1"/>
              </a:solidFill>
              <a:latin typeface="Caveat"/>
              <a:ea typeface="Caveat"/>
              <a:cs typeface="Caveat"/>
              <a:sym typeface="Caveat"/>
            </a:endParaRPr>
          </a:p>
          <a:p>
            <a:pPr marL="0" marR="0" lvl="0" indent="0" algn="ctr" rtl="0">
              <a:lnSpc>
                <a:spcPct val="115000"/>
              </a:lnSpc>
              <a:spcBef>
                <a:spcPts val="1600"/>
              </a:spcBef>
              <a:spcAft>
                <a:spcPts val="1600"/>
              </a:spcAft>
              <a:buNone/>
            </a:pPr>
            <a:endParaRPr sz="2800" b="1">
              <a:solidFill>
                <a:schemeClr val="dk1"/>
              </a:solidFill>
              <a:latin typeface="Caveat"/>
              <a:ea typeface="Caveat"/>
              <a:cs typeface="Caveat"/>
              <a:sym typeface="Caveat"/>
            </a:endParaRPr>
          </a:p>
        </p:txBody>
      </p:sp>
      <p:sp>
        <p:nvSpPr>
          <p:cNvPr id="3426" name="Google Shape;3426;p21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182</a:t>
            </a:fld>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sp>
        <p:nvSpPr>
          <p:cNvPr id="3431" name="Google Shape;3431;p21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600" b="0">
                <a:solidFill>
                  <a:srgbClr val="CFE2F3"/>
                </a:solidFill>
                <a:latin typeface="Caveat"/>
                <a:ea typeface="Caveat"/>
                <a:cs typeface="Caveat"/>
                <a:sym typeface="Caveat"/>
              </a:rPr>
              <a:t>Sec 3.3</a:t>
            </a:r>
            <a:endParaRPr sz="3600" b="0">
              <a:solidFill>
                <a:srgbClr val="CFE2F3"/>
              </a:solidFill>
              <a:latin typeface="Source Sans Pro"/>
              <a:ea typeface="Source Sans Pro"/>
              <a:cs typeface="Source Sans Pro"/>
              <a:sym typeface="Source Sans Pro"/>
            </a:endParaRPr>
          </a:p>
          <a:p>
            <a:pPr marL="0" lvl="0" indent="0" algn="l" rtl="0">
              <a:spcBef>
                <a:spcPts val="0"/>
              </a:spcBef>
              <a:spcAft>
                <a:spcPts val="0"/>
              </a:spcAft>
              <a:buNone/>
            </a:pPr>
            <a:r>
              <a:rPr lang="en"/>
              <a:t>Alternate Data  Representations</a:t>
            </a:r>
            <a:endParaRPr/>
          </a:p>
        </p:txBody>
      </p:sp>
      <p:sp>
        <p:nvSpPr>
          <p:cNvPr id="3432" name="Google Shape;3432;p21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183</a:t>
            </a:fld>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3436"/>
        <p:cNvGrpSpPr/>
        <p:nvPr/>
      </p:nvGrpSpPr>
      <p:grpSpPr>
        <a:xfrm>
          <a:off x="0" y="0"/>
          <a:ext cx="0" cy="0"/>
          <a:chOff x="0" y="0"/>
          <a:chExt cx="0" cy="0"/>
        </a:xfrm>
      </p:grpSpPr>
      <p:sp>
        <p:nvSpPr>
          <p:cNvPr id="3437" name="Google Shape;3437;p21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rPr>
              <a:t>[Recall]  </a:t>
            </a:r>
            <a:r>
              <a:rPr lang="en"/>
              <a:t>Speech vs. Text</a:t>
            </a:r>
            <a:endParaRPr/>
          </a:p>
        </p:txBody>
      </p:sp>
      <p:sp>
        <p:nvSpPr>
          <p:cNvPr id="3438" name="Google Shape;3438;p21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184</a:t>
            </a:fld>
            <a:endParaRPr/>
          </a:p>
        </p:txBody>
      </p:sp>
      <p:grpSp>
        <p:nvGrpSpPr>
          <p:cNvPr id="3439" name="Google Shape;3439;p219"/>
          <p:cNvGrpSpPr/>
          <p:nvPr/>
        </p:nvGrpSpPr>
        <p:grpSpPr>
          <a:xfrm>
            <a:off x="729232" y="1287387"/>
            <a:ext cx="2285050" cy="1439915"/>
            <a:chOff x="729232" y="1287387"/>
            <a:chExt cx="2285050" cy="1439915"/>
          </a:xfrm>
        </p:grpSpPr>
        <p:grpSp>
          <p:nvGrpSpPr>
            <p:cNvPr id="3440" name="Google Shape;3440;p219"/>
            <p:cNvGrpSpPr/>
            <p:nvPr/>
          </p:nvGrpSpPr>
          <p:grpSpPr>
            <a:xfrm>
              <a:off x="729232" y="1287387"/>
              <a:ext cx="2285050" cy="1036224"/>
              <a:chOff x="0" y="0"/>
              <a:chExt cx="6093466" cy="2763263"/>
            </a:xfrm>
          </p:grpSpPr>
          <p:pic>
            <p:nvPicPr>
              <p:cNvPr id="3441" name="Google Shape;3441;p219" descr="Google Shape;1143;p25"/>
              <p:cNvPicPr preferRelativeResize="0"/>
              <p:nvPr/>
            </p:nvPicPr>
            <p:blipFill rotWithShape="1">
              <a:blip r:embed="rId3">
                <a:alphaModFix/>
              </a:blip>
              <a:srcRect/>
              <a:stretch/>
            </p:blipFill>
            <p:spPr>
              <a:xfrm>
                <a:off x="0" y="0"/>
                <a:ext cx="6093466" cy="1688218"/>
              </a:xfrm>
              <a:prstGeom prst="rect">
                <a:avLst/>
              </a:prstGeom>
              <a:noFill/>
              <a:ln>
                <a:noFill/>
              </a:ln>
            </p:spPr>
          </p:pic>
          <p:grpSp>
            <p:nvGrpSpPr>
              <p:cNvPr id="3442" name="Google Shape;3442;p219"/>
              <p:cNvGrpSpPr/>
              <p:nvPr/>
            </p:nvGrpSpPr>
            <p:grpSpPr>
              <a:xfrm>
                <a:off x="219132" y="1259972"/>
                <a:ext cx="1442637" cy="913544"/>
                <a:chOff x="-2" y="-2"/>
                <a:chExt cx="1442637" cy="913544"/>
              </a:xfrm>
            </p:grpSpPr>
            <p:grpSp>
              <p:nvGrpSpPr>
                <p:cNvPr id="3443" name="Google Shape;3443;p219"/>
                <p:cNvGrpSpPr/>
                <p:nvPr/>
              </p:nvGrpSpPr>
              <p:grpSpPr>
                <a:xfrm>
                  <a:off x="-2" y="-2"/>
                  <a:ext cx="1059964" cy="713915"/>
                  <a:chOff x="-1" y="-1"/>
                  <a:chExt cx="1059964" cy="713915"/>
                </a:xfrm>
              </p:grpSpPr>
              <p:sp>
                <p:nvSpPr>
                  <p:cNvPr id="3444" name="Google Shape;3444;p219"/>
                  <p:cNvSpPr/>
                  <p:nvPr/>
                </p:nvSpPr>
                <p:spPr>
                  <a:xfrm>
                    <a:off x="-1" y="-1"/>
                    <a:ext cx="456300" cy="557400"/>
                  </a:xfrm>
                  <a:prstGeom prst="rect">
                    <a:avLst/>
                  </a:prstGeom>
                  <a:no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445" name="Google Shape;3445;p219"/>
                  <p:cNvSpPr/>
                  <p:nvPr/>
                </p:nvSpPr>
                <p:spPr>
                  <a:xfrm>
                    <a:off x="292121" y="78211"/>
                    <a:ext cx="456300" cy="557400"/>
                  </a:xfrm>
                  <a:prstGeom prst="rect">
                    <a:avLst/>
                  </a:prstGeom>
                  <a:no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446" name="Google Shape;3446;p219"/>
                  <p:cNvSpPr/>
                  <p:nvPr/>
                </p:nvSpPr>
                <p:spPr>
                  <a:xfrm>
                    <a:off x="603663" y="156514"/>
                    <a:ext cx="456300" cy="557400"/>
                  </a:xfrm>
                  <a:prstGeom prst="rect">
                    <a:avLst/>
                  </a:prstGeom>
                  <a:no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sp>
              <p:nvSpPr>
                <p:cNvPr id="3447" name="Google Shape;3447;p219"/>
                <p:cNvSpPr/>
                <p:nvPr/>
              </p:nvSpPr>
              <p:spPr>
                <a:xfrm>
                  <a:off x="1059937" y="435210"/>
                  <a:ext cx="382698" cy="478332"/>
                </a:xfrm>
                <a:custGeom>
                  <a:avLst/>
                  <a:gdLst/>
                  <a:ahLst/>
                  <a:cxnLst/>
                  <a:rect l="l" t="t" r="r" b="b"/>
                  <a:pathLst>
                    <a:path w="21600" h="21600" extrusionOk="0">
                      <a:moveTo>
                        <a:pt x="0" y="0"/>
                      </a:moveTo>
                      <a:lnTo>
                        <a:pt x="21600" y="0"/>
                      </a:lnTo>
                      <a:lnTo>
                        <a:pt x="21600" y="21600"/>
                      </a:lnTo>
                    </a:path>
                  </a:pathLst>
                </a:custGeom>
                <a:noFill/>
                <a:ln w="9525" cap="flat" cmpd="sng">
                  <a:solidFill>
                    <a:srgbClr val="595959"/>
                  </a:solidFill>
                  <a:prstDash val="solid"/>
                  <a:round/>
                  <a:headEnd type="none" w="sm" len="sm"/>
                  <a:tailEnd type="stealth" w="med" len="med"/>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grpSp>
            <p:nvGrpSpPr>
              <p:cNvPr id="3448" name="Google Shape;3448;p219"/>
              <p:cNvGrpSpPr/>
              <p:nvPr/>
            </p:nvGrpSpPr>
            <p:grpSpPr>
              <a:xfrm>
                <a:off x="187855" y="2049563"/>
                <a:ext cx="5717522" cy="713700"/>
                <a:chOff x="-2" y="-2"/>
                <a:chExt cx="5717522" cy="713700"/>
              </a:xfrm>
            </p:grpSpPr>
            <p:grpSp>
              <p:nvGrpSpPr>
                <p:cNvPr id="3449" name="Google Shape;3449;p219"/>
                <p:cNvGrpSpPr/>
                <p:nvPr/>
              </p:nvGrpSpPr>
              <p:grpSpPr>
                <a:xfrm>
                  <a:off x="-2" y="-2"/>
                  <a:ext cx="5717522" cy="713700"/>
                  <a:chOff x="-1" y="-1"/>
                  <a:chExt cx="5717522" cy="713700"/>
                </a:xfrm>
              </p:grpSpPr>
              <p:sp>
                <p:nvSpPr>
                  <p:cNvPr id="3450" name="Google Shape;3450;p219"/>
                  <p:cNvSpPr/>
                  <p:nvPr/>
                </p:nvSpPr>
                <p:spPr>
                  <a:xfrm>
                    <a:off x="-1" y="-1"/>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451" name="Google Shape;3451;p219"/>
                  <p:cNvSpPr/>
                  <p:nvPr/>
                </p:nvSpPr>
                <p:spPr>
                  <a:xfrm>
                    <a:off x="311541" y="-1"/>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452" name="Google Shape;3452;p219"/>
                  <p:cNvSpPr/>
                  <p:nvPr/>
                </p:nvSpPr>
                <p:spPr>
                  <a:xfrm>
                    <a:off x="623083" y="-1"/>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453" name="Google Shape;3453;p219"/>
                  <p:cNvSpPr/>
                  <p:nvPr/>
                </p:nvSpPr>
                <p:spPr>
                  <a:xfrm>
                    <a:off x="934625" y="-1"/>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454" name="Google Shape;3454;p219"/>
                  <p:cNvSpPr/>
                  <p:nvPr/>
                </p:nvSpPr>
                <p:spPr>
                  <a:xfrm>
                    <a:off x="4497835" y="-1"/>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455" name="Google Shape;3455;p219"/>
                  <p:cNvSpPr/>
                  <p:nvPr/>
                </p:nvSpPr>
                <p:spPr>
                  <a:xfrm>
                    <a:off x="4828797" y="-1"/>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456" name="Google Shape;3456;p219"/>
                  <p:cNvSpPr/>
                  <p:nvPr/>
                </p:nvSpPr>
                <p:spPr>
                  <a:xfrm>
                    <a:off x="5159759" y="-1"/>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457" name="Google Shape;3457;p219"/>
                  <p:cNvSpPr/>
                  <p:nvPr/>
                </p:nvSpPr>
                <p:spPr>
                  <a:xfrm>
                    <a:off x="5490721" y="-1"/>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cxnSp>
              <p:nvCxnSpPr>
                <p:cNvPr id="3458" name="Google Shape;3458;p219"/>
                <p:cNvCxnSpPr/>
                <p:nvPr/>
              </p:nvCxnSpPr>
              <p:spPr>
                <a:xfrm>
                  <a:off x="1484170" y="362848"/>
                  <a:ext cx="2691000" cy="0"/>
                </a:xfrm>
                <a:prstGeom prst="straightConnector1">
                  <a:avLst/>
                </a:prstGeom>
                <a:noFill/>
                <a:ln w="9525" cap="flat" cmpd="sng">
                  <a:solidFill>
                    <a:srgbClr val="1C4587"/>
                  </a:solidFill>
                  <a:prstDash val="dot"/>
                  <a:round/>
                  <a:headEnd type="none" w="sm" len="sm"/>
                  <a:tailEnd type="none" w="sm" len="sm"/>
                </a:ln>
              </p:spPr>
            </p:cxnSp>
          </p:grpSp>
        </p:grpSp>
        <p:sp>
          <p:nvSpPr>
            <p:cNvPr id="3459" name="Google Shape;3459;p219"/>
            <p:cNvSpPr/>
            <p:nvPr/>
          </p:nvSpPr>
          <p:spPr>
            <a:xfrm>
              <a:off x="839141" y="2416202"/>
              <a:ext cx="2065200" cy="3111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919191"/>
                </a:buClr>
                <a:buSzPts val="1200"/>
                <a:buFont typeface="Oswald"/>
                <a:buNone/>
              </a:pPr>
              <a:r>
                <a:rPr lang="en" sz="1200" b="0" i="0" u="none" strike="noStrike" cap="none">
                  <a:solidFill>
                    <a:srgbClr val="919191"/>
                  </a:solidFill>
                  <a:latin typeface="Oswald"/>
                  <a:ea typeface="Oswald"/>
                  <a:cs typeface="Oswald"/>
                  <a:sym typeface="Oswald"/>
                </a:rPr>
                <a:t>Discretized audio –– speech frames</a:t>
              </a:r>
              <a:endParaRPr sz="500"/>
            </a:p>
          </p:txBody>
        </p:sp>
      </p:grpSp>
      <p:sp>
        <p:nvSpPr>
          <p:cNvPr id="3460" name="Google Shape;3460;p219"/>
          <p:cNvSpPr txBox="1">
            <a:spLocks noGrp="1"/>
          </p:cNvSpPr>
          <p:nvPr>
            <p:ph type="body" idx="1"/>
          </p:nvPr>
        </p:nvSpPr>
        <p:spPr>
          <a:xfrm>
            <a:off x="5005244" y="1893966"/>
            <a:ext cx="3432600" cy="449400"/>
          </a:xfrm>
          <a:prstGeom prst="rect">
            <a:avLst/>
          </a:prstGeom>
          <a:noFill/>
          <a:ln>
            <a:noFill/>
          </a:ln>
        </p:spPr>
        <p:txBody>
          <a:bodyPr spcFirstLastPara="1" wrap="square" lIns="19050" tIns="19050" rIns="19050" bIns="19050" anchor="ctr" anchorCtr="0">
            <a:normAutofit/>
          </a:bodyPr>
          <a:lstStyle/>
          <a:p>
            <a:pPr marL="0" marR="0" lvl="0" indent="0" algn="l" rtl="0">
              <a:lnSpc>
                <a:spcPct val="100000"/>
              </a:lnSpc>
              <a:spcBef>
                <a:spcPts val="0"/>
              </a:spcBef>
              <a:spcAft>
                <a:spcPts val="0"/>
              </a:spcAft>
              <a:buClr>
                <a:srgbClr val="005493"/>
              </a:buClr>
              <a:buSzPts val="1800"/>
              <a:buFont typeface="Arial"/>
              <a:buNone/>
            </a:pPr>
            <a:r>
              <a:rPr lang="en" sz="1800" b="0" i="0" u="none" strike="noStrike" cap="none">
                <a:solidFill>
                  <a:srgbClr val="005493"/>
                </a:solidFill>
                <a:latin typeface="Arial"/>
                <a:ea typeface="Arial"/>
                <a:cs typeface="Arial"/>
                <a:sym typeface="Arial"/>
              </a:rPr>
              <a:t>c    h    a    r    a    c    t    e    r    s</a:t>
            </a:r>
            <a:endParaRPr/>
          </a:p>
        </p:txBody>
      </p:sp>
      <p:grpSp>
        <p:nvGrpSpPr>
          <p:cNvPr id="3461" name="Google Shape;3461;p219"/>
          <p:cNvGrpSpPr/>
          <p:nvPr/>
        </p:nvGrpSpPr>
        <p:grpSpPr>
          <a:xfrm>
            <a:off x="691044" y="2980274"/>
            <a:ext cx="3359056" cy="1512493"/>
            <a:chOff x="-1" y="-28"/>
            <a:chExt cx="8957483" cy="4033315"/>
          </a:xfrm>
        </p:grpSpPr>
        <p:sp>
          <p:nvSpPr>
            <p:cNvPr id="3462" name="Google Shape;3462;p219"/>
            <p:cNvSpPr/>
            <p:nvPr/>
          </p:nvSpPr>
          <p:spPr>
            <a:xfrm>
              <a:off x="6103083" y="39542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463" name="Google Shape;3463;p219"/>
            <p:cNvSpPr/>
            <p:nvPr/>
          </p:nvSpPr>
          <p:spPr>
            <a:xfrm>
              <a:off x="6488805" y="163776"/>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464" name="Google Shape;3464;p219"/>
            <p:cNvSpPr/>
            <p:nvPr/>
          </p:nvSpPr>
          <p:spPr>
            <a:xfrm>
              <a:off x="6874527" y="551078"/>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465" name="Google Shape;3465;p219"/>
            <p:cNvSpPr/>
            <p:nvPr/>
          </p:nvSpPr>
          <p:spPr>
            <a:xfrm>
              <a:off x="7260248" y="39542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466" name="Google Shape;3466;p219"/>
            <p:cNvSpPr txBox="1"/>
            <p:nvPr/>
          </p:nvSpPr>
          <p:spPr>
            <a:xfrm>
              <a:off x="3582283" y="-28"/>
              <a:ext cx="536100" cy="1198500"/>
            </a:xfrm>
            <a:prstGeom prst="rect">
              <a:avLst/>
            </a:prstGeom>
            <a:noFill/>
            <a:ln>
              <a:noFill/>
            </a:ln>
          </p:spPr>
          <p:txBody>
            <a:bodyPr spcFirstLastPara="1" wrap="square" lIns="19050" tIns="19050" rIns="19050" bIns="19050" anchor="ctr" anchorCtr="0">
              <a:normAutofit/>
            </a:bodyPr>
            <a:lstStyle/>
            <a:p>
              <a:pPr marL="0" marR="0" lvl="0" indent="0" algn="ctr" rtl="0">
                <a:lnSpc>
                  <a:spcPct val="100000"/>
                </a:lnSpc>
                <a:spcBef>
                  <a:spcPts val="0"/>
                </a:spcBef>
                <a:spcAft>
                  <a:spcPts val="0"/>
                </a:spcAft>
                <a:buClr>
                  <a:srgbClr val="005493"/>
                </a:buClr>
                <a:buSzPts val="2000"/>
                <a:buFont typeface="Arial"/>
                <a:buNone/>
              </a:pPr>
              <a:r>
                <a:rPr lang="en" sz="2000" b="0" i="0" u="none" strike="noStrike" cap="none">
                  <a:solidFill>
                    <a:srgbClr val="005493"/>
                  </a:solidFill>
                  <a:latin typeface="Arial"/>
                  <a:ea typeface="Arial"/>
                  <a:cs typeface="Arial"/>
                  <a:sym typeface="Arial"/>
                </a:rPr>
                <a:t>p</a:t>
              </a:r>
              <a:endParaRPr sz="500"/>
            </a:p>
          </p:txBody>
        </p:sp>
        <p:pic>
          <p:nvPicPr>
            <p:cNvPr id="3467" name="Google Shape;3467;p219" descr="Line"/>
            <p:cNvPicPr preferRelativeResize="0"/>
            <p:nvPr/>
          </p:nvPicPr>
          <p:blipFill rotWithShape="1">
            <a:blip r:embed="rId4">
              <a:alphaModFix/>
            </a:blip>
            <a:srcRect/>
            <a:stretch/>
          </p:blipFill>
          <p:spPr>
            <a:xfrm>
              <a:off x="4263004" y="518778"/>
              <a:ext cx="1720858" cy="299399"/>
            </a:xfrm>
            <a:prstGeom prst="rect">
              <a:avLst/>
            </a:prstGeom>
            <a:noFill/>
            <a:ln>
              <a:noFill/>
            </a:ln>
          </p:spPr>
        </p:pic>
        <p:sp>
          <p:nvSpPr>
            <p:cNvPr id="3468" name="Google Shape;3468;p219"/>
            <p:cNvSpPr txBox="1"/>
            <p:nvPr/>
          </p:nvSpPr>
          <p:spPr>
            <a:xfrm>
              <a:off x="7679307" y="139700"/>
              <a:ext cx="556200" cy="8637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005493"/>
                </a:buClr>
                <a:buSzPts val="1700"/>
                <a:buFont typeface="Arial"/>
                <a:buNone/>
              </a:pPr>
              <a:r>
                <a:rPr lang="en" sz="1700" b="0" i="0" u="none" strike="noStrike" cap="none">
                  <a:solidFill>
                    <a:srgbClr val="005493"/>
                  </a:solidFill>
                  <a:latin typeface="Arial"/>
                  <a:ea typeface="Arial"/>
                  <a:cs typeface="Arial"/>
                  <a:sym typeface="Arial"/>
                </a:rPr>
                <a:t>…</a:t>
              </a:r>
              <a:endParaRPr sz="500"/>
            </a:p>
          </p:txBody>
        </p:sp>
        <p:sp>
          <p:nvSpPr>
            <p:cNvPr id="3469" name="Google Shape;3469;p219"/>
            <p:cNvSpPr txBox="1"/>
            <p:nvPr/>
          </p:nvSpPr>
          <p:spPr>
            <a:xfrm>
              <a:off x="-1" y="109677"/>
              <a:ext cx="2472600" cy="11175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005493"/>
                </a:buClr>
                <a:buSzPts val="2000"/>
                <a:buFont typeface="Oswald"/>
                <a:buNone/>
              </a:pPr>
              <a:r>
                <a:rPr lang="en" sz="2000" b="0" i="0" u="none" strike="noStrike" cap="none">
                  <a:solidFill>
                    <a:srgbClr val="005493"/>
                  </a:solidFill>
                  <a:latin typeface="Oswald"/>
                  <a:ea typeface="Oswald"/>
                  <a:cs typeface="Oswald"/>
                  <a:sym typeface="Oswald"/>
                </a:rPr>
                <a:t>SPEECH: </a:t>
              </a:r>
              <a:endParaRPr sz="500"/>
            </a:p>
          </p:txBody>
        </p:sp>
        <p:sp>
          <p:nvSpPr>
            <p:cNvPr id="3470" name="Google Shape;3470;p219"/>
            <p:cNvSpPr txBox="1"/>
            <p:nvPr/>
          </p:nvSpPr>
          <p:spPr>
            <a:xfrm>
              <a:off x="6216823" y="1147233"/>
              <a:ext cx="1293900" cy="749400"/>
            </a:xfrm>
            <a:prstGeom prst="rect">
              <a:avLst/>
            </a:prstGeom>
            <a:noFill/>
            <a:ln>
              <a:noFill/>
            </a:ln>
          </p:spPr>
          <p:txBody>
            <a:bodyPr spcFirstLastPara="1" wrap="square" lIns="19050" tIns="19050" rIns="19050" bIns="19050" anchor="t" anchorCtr="0">
              <a:normAutofit fontScale="92500"/>
            </a:bodyPr>
            <a:lstStyle/>
            <a:p>
              <a:pPr marL="0" marR="0" lvl="0" indent="0" algn="ctr" rtl="0">
                <a:lnSpc>
                  <a:spcPct val="100000"/>
                </a:lnSpc>
                <a:spcBef>
                  <a:spcPts val="0"/>
                </a:spcBef>
                <a:spcAft>
                  <a:spcPts val="0"/>
                </a:spcAft>
                <a:buClr>
                  <a:srgbClr val="929292"/>
                </a:buClr>
                <a:buSzPts val="1300"/>
                <a:buFont typeface="Oswald"/>
                <a:buNone/>
              </a:pPr>
              <a:r>
                <a:rPr lang="en" sz="1300" b="0" i="0" u="none" strike="noStrike" cap="none">
                  <a:solidFill>
                    <a:srgbClr val="929292"/>
                  </a:solidFill>
                  <a:latin typeface="Oswald"/>
                  <a:ea typeface="Oswald"/>
                  <a:cs typeface="Oswald"/>
                  <a:sym typeface="Oswald"/>
                </a:rPr>
                <a:t>frames</a:t>
              </a:r>
              <a:endParaRPr sz="500"/>
            </a:p>
          </p:txBody>
        </p:sp>
        <p:sp>
          <p:nvSpPr>
            <p:cNvPr id="3471" name="Google Shape;3471;p219"/>
            <p:cNvSpPr/>
            <p:nvPr/>
          </p:nvSpPr>
          <p:spPr>
            <a:xfrm>
              <a:off x="6077683" y="2532074"/>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472" name="Google Shape;3472;p219"/>
            <p:cNvSpPr/>
            <p:nvPr/>
          </p:nvSpPr>
          <p:spPr>
            <a:xfrm>
              <a:off x="6463405" y="230043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473" name="Google Shape;3473;p219"/>
            <p:cNvSpPr/>
            <p:nvPr/>
          </p:nvSpPr>
          <p:spPr>
            <a:xfrm>
              <a:off x="6849127" y="2687732"/>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474" name="Google Shape;3474;p219"/>
            <p:cNvSpPr/>
            <p:nvPr/>
          </p:nvSpPr>
          <p:spPr>
            <a:xfrm>
              <a:off x="7234848" y="2532074"/>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475" name="Google Shape;3475;p219"/>
            <p:cNvSpPr txBox="1"/>
            <p:nvPr/>
          </p:nvSpPr>
          <p:spPr>
            <a:xfrm>
              <a:off x="3582306" y="2218987"/>
              <a:ext cx="536100" cy="1041300"/>
            </a:xfrm>
            <a:prstGeom prst="rect">
              <a:avLst/>
            </a:prstGeom>
            <a:noFill/>
            <a:ln>
              <a:noFill/>
            </a:ln>
          </p:spPr>
          <p:txBody>
            <a:bodyPr spcFirstLastPara="1" wrap="square" lIns="19050" tIns="19050" rIns="19050" bIns="19050" anchor="ctr" anchorCtr="0">
              <a:normAutofit/>
            </a:bodyPr>
            <a:lstStyle/>
            <a:p>
              <a:pPr marL="0" marR="0" lvl="0" indent="0" algn="ctr" rtl="0">
                <a:lnSpc>
                  <a:spcPct val="100000"/>
                </a:lnSpc>
                <a:spcBef>
                  <a:spcPts val="0"/>
                </a:spcBef>
                <a:spcAft>
                  <a:spcPts val="0"/>
                </a:spcAft>
                <a:buClr>
                  <a:srgbClr val="005493"/>
                </a:buClr>
                <a:buSzPts val="2000"/>
                <a:buFont typeface="Arial"/>
                <a:buNone/>
              </a:pPr>
              <a:r>
                <a:rPr lang="en" sz="2000">
                  <a:solidFill>
                    <a:srgbClr val="005493"/>
                  </a:solidFill>
                </a:rPr>
                <a:t>o</a:t>
              </a:r>
              <a:endParaRPr sz="500"/>
            </a:p>
          </p:txBody>
        </p:sp>
        <p:pic>
          <p:nvPicPr>
            <p:cNvPr id="3476" name="Google Shape;3476;p219" descr="Line"/>
            <p:cNvPicPr preferRelativeResize="0"/>
            <p:nvPr/>
          </p:nvPicPr>
          <p:blipFill rotWithShape="1">
            <a:blip r:embed="rId4">
              <a:alphaModFix/>
            </a:blip>
            <a:srcRect/>
            <a:stretch/>
          </p:blipFill>
          <p:spPr>
            <a:xfrm>
              <a:off x="4237604" y="2655432"/>
              <a:ext cx="1720858" cy="299399"/>
            </a:xfrm>
            <a:prstGeom prst="rect">
              <a:avLst/>
            </a:prstGeom>
            <a:noFill/>
            <a:ln>
              <a:noFill/>
            </a:ln>
          </p:spPr>
        </p:pic>
        <p:sp>
          <p:nvSpPr>
            <p:cNvPr id="3477" name="Google Shape;3477;p219"/>
            <p:cNvSpPr txBox="1"/>
            <p:nvPr/>
          </p:nvSpPr>
          <p:spPr>
            <a:xfrm>
              <a:off x="8401282" y="2373331"/>
              <a:ext cx="556200" cy="8637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005493"/>
                </a:buClr>
                <a:buSzPts val="1700"/>
                <a:buFont typeface="Arial"/>
                <a:buNone/>
              </a:pPr>
              <a:r>
                <a:rPr lang="en" sz="1700" b="0" i="0" u="none" strike="noStrike" cap="none">
                  <a:solidFill>
                    <a:srgbClr val="005493"/>
                  </a:solidFill>
                  <a:latin typeface="Arial"/>
                  <a:ea typeface="Arial"/>
                  <a:cs typeface="Arial"/>
                  <a:sym typeface="Arial"/>
                </a:rPr>
                <a:t>…</a:t>
              </a:r>
              <a:endParaRPr sz="500"/>
            </a:p>
          </p:txBody>
        </p:sp>
        <p:sp>
          <p:nvSpPr>
            <p:cNvPr id="3478" name="Google Shape;3478;p219"/>
            <p:cNvSpPr txBox="1"/>
            <p:nvPr/>
          </p:nvSpPr>
          <p:spPr>
            <a:xfrm>
              <a:off x="6191423" y="3283887"/>
              <a:ext cx="1293900" cy="749400"/>
            </a:xfrm>
            <a:prstGeom prst="rect">
              <a:avLst/>
            </a:prstGeom>
            <a:noFill/>
            <a:ln>
              <a:noFill/>
            </a:ln>
          </p:spPr>
          <p:txBody>
            <a:bodyPr spcFirstLastPara="1" wrap="square" lIns="19050" tIns="19050" rIns="19050" bIns="19050" anchor="t" anchorCtr="0">
              <a:normAutofit fontScale="92500"/>
            </a:bodyPr>
            <a:lstStyle/>
            <a:p>
              <a:pPr marL="0" marR="0" lvl="0" indent="0" algn="ctr" rtl="0">
                <a:lnSpc>
                  <a:spcPct val="100000"/>
                </a:lnSpc>
                <a:spcBef>
                  <a:spcPts val="0"/>
                </a:spcBef>
                <a:spcAft>
                  <a:spcPts val="0"/>
                </a:spcAft>
                <a:buClr>
                  <a:srgbClr val="929292"/>
                </a:buClr>
                <a:buSzPts val="1300"/>
                <a:buFont typeface="Oswald"/>
                <a:buNone/>
              </a:pPr>
              <a:r>
                <a:rPr lang="en" sz="1300" b="0" i="0" u="none" strike="noStrike" cap="none">
                  <a:solidFill>
                    <a:srgbClr val="929292"/>
                  </a:solidFill>
                  <a:latin typeface="Oswald"/>
                  <a:ea typeface="Oswald"/>
                  <a:cs typeface="Oswald"/>
                  <a:sym typeface="Oswald"/>
                </a:rPr>
                <a:t>frames</a:t>
              </a:r>
              <a:endParaRPr sz="500"/>
            </a:p>
          </p:txBody>
        </p:sp>
        <p:sp>
          <p:nvSpPr>
            <p:cNvPr id="3479" name="Google Shape;3479;p219"/>
            <p:cNvSpPr/>
            <p:nvPr/>
          </p:nvSpPr>
          <p:spPr>
            <a:xfrm>
              <a:off x="7638446" y="2295221"/>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480" name="Google Shape;3480;p219"/>
            <p:cNvSpPr/>
            <p:nvPr/>
          </p:nvSpPr>
          <p:spPr>
            <a:xfrm>
              <a:off x="8024167" y="2139563"/>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grpSp>
        <p:nvGrpSpPr>
          <p:cNvPr id="3481" name="Google Shape;3481;p219"/>
          <p:cNvGrpSpPr/>
          <p:nvPr/>
        </p:nvGrpSpPr>
        <p:grpSpPr>
          <a:xfrm>
            <a:off x="5601771" y="2980274"/>
            <a:ext cx="2274562" cy="419100"/>
            <a:chOff x="5601771" y="3092724"/>
            <a:chExt cx="2274562" cy="419100"/>
          </a:xfrm>
        </p:grpSpPr>
        <p:sp>
          <p:nvSpPr>
            <p:cNvPr id="3482" name="Google Shape;3482;p219"/>
            <p:cNvSpPr txBox="1"/>
            <p:nvPr/>
          </p:nvSpPr>
          <p:spPr>
            <a:xfrm>
              <a:off x="6846658" y="3107011"/>
              <a:ext cx="201000" cy="3906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005493"/>
                </a:buClr>
                <a:buSzPts val="2000"/>
                <a:buFont typeface="Arial"/>
                <a:buNone/>
              </a:pPr>
              <a:r>
                <a:rPr lang="en" sz="2000" b="0" i="0" u="none" strike="noStrike" cap="none">
                  <a:solidFill>
                    <a:srgbClr val="005493"/>
                  </a:solidFill>
                  <a:latin typeface="Arial"/>
                  <a:ea typeface="Arial"/>
                  <a:cs typeface="Arial"/>
                  <a:sym typeface="Arial"/>
                </a:rPr>
                <a:t>p</a:t>
              </a:r>
              <a:endParaRPr sz="500"/>
            </a:p>
          </p:txBody>
        </p:sp>
        <p:sp>
          <p:nvSpPr>
            <p:cNvPr id="3483" name="Google Shape;3483;p219"/>
            <p:cNvSpPr txBox="1"/>
            <p:nvPr/>
          </p:nvSpPr>
          <p:spPr>
            <a:xfrm>
              <a:off x="7675333" y="3107011"/>
              <a:ext cx="201000" cy="3906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005493"/>
                </a:buClr>
                <a:buSzPts val="2000"/>
                <a:buFont typeface="Arial"/>
                <a:buNone/>
              </a:pPr>
              <a:r>
                <a:rPr lang="en" sz="2000" b="0" i="0" u="none" strike="noStrike" cap="none">
                  <a:solidFill>
                    <a:srgbClr val="005493"/>
                  </a:solidFill>
                  <a:latin typeface="Arial"/>
                  <a:ea typeface="Arial"/>
                  <a:cs typeface="Arial"/>
                  <a:sym typeface="Arial"/>
                </a:rPr>
                <a:t>p</a:t>
              </a:r>
              <a:endParaRPr sz="500"/>
            </a:p>
          </p:txBody>
        </p:sp>
        <p:pic>
          <p:nvPicPr>
            <p:cNvPr id="3484" name="Google Shape;3484;p219" descr="Line"/>
            <p:cNvPicPr preferRelativeResize="0"/>
            <p:nvPr/>
          </p:nvPicPr>
          <p:blipFill rotWithShape="1">
            <a:blip r:embed="rId4">
              <a:alphaModFix/>
            </a:blip>
            <a:srcRect/>
            <a:stretch/>
          </p:blipFill>
          <p:spPr>
            <a:xfrm>
              <a:off x="7047645" y="3246165"/>
              <a:ext cx="645322" cy="112275"/>
            </a:xfrm>
            <a:prstGeom prst="rect">
              <a:avLst/>
            </a:prstGeom>
            <a:noFill/>
            <a:ln>
              <a:noFill/>
            </a:ln>
          </p:spPr>
        </p:pic>
        <p:sp>
          <p:nvSpPr>
            <p:cNvPr id="3485" name="Google Shape;3485;p219"/>
            <p:cNvSpPr txBox="1"/>
            <p:nvPr/>
          </p:nvSpPr>
          <p:spPr>
            <a:xfrm>
              <a:off x="5601771" y="3092724"/>
              <a:ext cx="617400" cy="4191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005493"/>
                </a:buClr>
                <a:buSzPts val="2000"/>
                <a:buFont typeface="Oswald"/>
                <a:buNone/>
              </a:pPr>
              <a:r>
                <a:rPr lang="en" sz="2000" b="0" i="0" u="none" strike="noStrike" cap="none">
                  <a:solidFill>
                    <a:srgbClr val="005493"/>
                  </a:solidFill>
                  <a:latin typeface="Oswald"/>
                  <a:ea typeface="Oswald"/>
                  <a:cs typeface="Oswald"/>
                  <a:sym typeface="Oswald"/>
                </a:rPr>
                <a:t>TEXT: </a:t>
              </a:r>
              <a:endParaRPr sz="500"/>
            </a:p>
          </p:txBody>
        </p:sp>
      </p:grpSp>
      <p:sp>
        <p:nvSpPr>
          <p:cNvPr id="3486" name="Google Shape;3486;p219"/>
          <p:cNvSpPr txBox="1"/>
          <p:nvPr/>
        </p:nvSpPr>
        <p:spPr>
          <a:xfrm>
            <a:off x="5077100" y="1325500"/>
            <a:ext cx="3288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t>Speech features ~8-10x longer than </a:t>
            </a:r>
            <a:br>
              <a:rPr lang="en" sz="1200"/>
            </a:br>
            <a:r>
              <a:rPr lang="en" sz="1200"/>
              <a:t>the equivalent character sequences</a:t>
            </a:r>
            <a:endParaRPr sz="1200"/>
          </a:p>
        </p:txBody>
      </p:sp>
      <p:sp>
        <p:nvSpPr>
          <p:cNvPr id="3487" name="Google Shape;3487;p219"/>
          <p:cNvSpPr txBox="1"/>
          <p:nvPr/>
        </p:nvSpPr>
        <p:spPr>
          <a:xfrm>
            <a:off x="647250" y="4492775"/>
            <a:ext cx="3747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Each feature vector is unique, </a:t>
            </a:r>
            <a:br>
              <a:rPr lang="en" sz="1200"/>
            </a:br>
            <a:r>
              <a:rPr lang="en" sz="1200"/>
              <a:t>Number of feature vectors per phone varies</a:t>
            </a:r>
            <a:endParaRPr sz="1200"/>
          </a:p>
        </p:txBody>
      </p:sp>
      <p:sp>
        <p:nvSpPr>
          <p:cNvPr id="3488" name="Google Shape;3488;p219"/>
          <p:cNvSpPr txBox="1"/>
          <p:nvPr/>
        </p:nvSpPr>
        <p:spPr>
          <a:xfrm>
            <a:off x="5077100" y="3553950"/>
            <a:ext cx="3432600" cy="141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b="1" u="sng">
                <a:solidFill>
                  <a:schemeClr val="dk1"/>
                </a:solidFill>
                <a:latin typeface="Caveat"/>
                <a:ea typeface="Caveat"/>
                <a:cs typeface="Caveat"/>
                <a:sym typeface="Caveat"/>
              </a:rPr>
              <a:t>Challenges:</a:t>
            </a:r>
            <a:endParaRPr sz="1800" b="1" u="sng">
              <a:solidFill>
                <a:schemeClr val="dk1"/>
              </a:solidFill>
              <a:latin typeface="Caveat"/>
              <a:ea typeface="Caveat"/>
              <a:cs typeface="Caveat"/>
              <a:sym typeface="Caveat"/>
            </a:endParaRPr>
          </a:p>
          <a:p>
            <a:pPr marL="457200" lvl="0" indent="-342900" algn="l" rtl="0">
              <a:lnSpc>
                <a:spcPct val="115000"/>
              </a:lnSpc>
              <a:spcBef>
                <a:spcPts val="0"/>
              </a:spcBef>
              <a:spcAft>
                <a:spcPts val="0"/>
              </a:spcAft>
              <a:buClr>
                <a:schemeClr val="dk1"/>
              </a:buClr>
              <a:buSzPts val="1800"/>
              <a:buFont typeface="Caveat"/>
              <a:buChar char="-"/>
            </a:pPr>
            <a:r>
              <a:rPr lang="en" sz="1800" b="1">
                <a:solidFill>
                  <a:schemeClr val="dk1"/>
                </a:solidFill>
                <a:latin typeface="Caveat"/>
                <a:ea typeface="Caveat"/>
                <a:cs typeface="Caveat"/>
                <a:sym typeface="Caveat"/>
              </a:rPr>
              <a:t>Sequence length</a:t>
            </a:r>
            <a:endParaRPr sz="1800" b="1">
              <a:solidFill>
                <a:schemeClr val="dk1"/>
              </a:solidFill>
              <a:latin typeface="Caveat"/>
              <a:ea typeface="Caveat"/>
              <a:cs typeface="Caveat"/>
              <a:sym typeface="Caveat"/>
            </a:endParaRPr>
          </a:p>
          <a:p>
            <a:pPr marL="457200" lvl="0" indent="-342900" algn="l" rtl="0">
              <a:lnSpc>
                <a:spcPct val="115000"/>
              </a:lnSpc>
              <a:spcBef>
                <a:spcPts val="0"/>
              </a:spcBef>
              <a:spcAft>
                <a:spcPts val="0"/>
              </a:spcAft>
              <a:buClr>
                <a:schemeClr val="dk1"/>
              </a:buClr>
              <a:buSzPts val="1800"/>
              <a:buFont typeface="Caveat"/>
              <a:buChar char="-"/>
            </a:pPr>
            <a:r>
              <a:rPr lang="en" sz="1800" b="1">
                <a:solidFill>
                  <a:schemeClr val="dk1"/>
                </a:solidFill>
                <a:latin typeface="Caveat"/>
                <a:ea typeface="Caveat"/>
                <a:cs typeface="Caveat"/>
                <a:sym typeface="Caveat"/>
              </a:rPr>
              <a:t>Sequence redundancy </a:t>
            </a:r>
            <a:endParaRPr sz="1800" b="1">
              <a:solidFill>
                <a:schemeClr val="dk1"/>
              </a:solidFill>
              <a:latin typeface="Caveat"/>
              <a:ea typeface="Caveat"/>
              <a:cs typeface="Caveat"/>
              <a:sym typeface="Caveat"/>
            </a:endParaRPr>
          </a:p>
          <a:p>
            <a:pPr marL="457200" lvl="0" indent="-342900" algn="l" rtl="0">
              <a:lnSpc>
                <a:spcPct val="115000"/>
              </a:lnSpc>
              <a:spcBef>
                <a:spcPts val="0"/>
              </a:spcBef>
              <a:spcAft>
                <a:spcPts val="0"/>
              </a:spcAft>
              <a:buClr>
                <a:schemeClr val="dk1"/>
              </a:buClr>
              <a:buSzPts val="1800"/>
              <a:buFont typeface="Caveat"/>
              <a:buChar char="-"/>
            </a:pPr>
            <a:r>
              <a:rPr lang="en" sz="1800" b="1">
                <a:solidFill>
                  <a:schemeClr val="dk1"/>
                </a:solidFill>
                <a:latin typeface="Caveat"/>
                <a:ea typeface="Caveat"/>
                <a:cs typeface="Caveat"/>
                <a:sym typeface="Caveat"/>
              </a:rPr>
              <a:t>Speech feature variation</a:t>
            </a:r>
            <a:endParaRPr sz="1800" b="1">
              <a:solidFill>
                <a:schemeClr val="dk1"/>
              </a:solidFill>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8"/>
                                        </p:tgtEl>
                                        <p:attrNameLst>
                                          <p:attrName>style.visibility</p:attrName>
                                        </p:attrNameLst>
                                      </p:cBhvr>
                                      <p:to>
                                        <p:strVal val="visible"/>
                                      </p:to>
                                    </p:set>
                                    <p:animEffect transition="in" filter="fade">
                                      <p:cBhvr>
                                        <p:cTn id="7" dur="200"/>
                                        <p:tgtEl>
                                          <p:spTgt spid="3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3492"/>
        <p:cNvGrpSpPr/>
        <p:nvPr/>
      </p:nvGrpSpPr>
      <p:grpSpPr>
        <a:xfrm>
          <a:off x="0" y="0"/>
          <a:ext cx="0" cy="0"/>
          <a:chOff x="0" y="0"/>
          <a:chExt cx="0" cy="0"/>
        </a:xfrm>
      </p:grpSpPr>
      <p:sp>
        <p:nvSpPr>
          <p:cNvPr id="3493" name="Google Shape;3493;p22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Closer Look</a:t>
            </a:r>
            <a:endParaRPr/>
          </a:p>
        </p:txBody>
      </p:sp>
      <p:sp>
        <p:nvSpPr>
          <p:cNvPr id="3494" name="Google Shape;3494;p22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185</a:t>
            </a:fld>
            <a:endParaRPr/>
          </a:p>
        </p:txBody>
      </p:sp>
      <p:sp>
        <p:nvSpPr>
          <p:cNvPr id="3495" name="Google Shape;3495;p220"/>
          <p:cNvSpPr txBox="1">
            <a:spLocks noGrp="1"/>
          </p:cNvSpPr>
          <p:nvPr>
            <p:ph type="sldNum" idx="12"/>
          </p:nvPr>
        </p:nvSpPr>
        <p:spPr>
          <a:xfrm>
            <a:off x="3294767" y="1988136"/>
            <a:ext cx="215400" cy="346200"/>
          </a:xfrm>
          <a:prstGeom prst="rect">
            <a:avLst/>
          </a:prstGeom>
          <a:noFill/>
          <a:ln>
            <a:noFill/>
          </a:ln>
        </p:spPr>
        <p:txBody>
          <a:bodyPr spcFirstLastPara="1" wrap="square" lIns="19050" tIns="19050" rIns="19050" bIns="19050" anchor="t" anchorCtr="0">
            <a:spAutoFit/>
          </a:bodyPr>
          <a:lstStyle/>
          <a:p>
            <a:pPr marL="0" lvl="0" indent="0" algn="r" rtl="0">
              <a:spcBef>
                <a:spcPts val="0"/>
              </a:spcBef>
              <a:spcAft>
                <a:spcPts val="0"/>
              </a:spcAft>
              <a:buNone/>
            </a:pPr>
            <a:fld id="{00000000-1234-1234-1234-123412341234}" type="slidenum">
              <a:rPr lang="en"/>
              <a:t>185</a:t>
            </a:fld>
            <a:endParaRPr/>
          </a:p>
        </p:txBody>
      </p:sp>
      <p:pic>
        <p:nvPicPr>
          <p:cNvPr id="3496" name="Google Shape;3496;p220" descr="Google Shape;1143;p25"/>
          <p:cNvPicPr preferRelativeResize="0"/>
          <p:nvPr/>
        </p:nvPicPr>
        <p:blipFill rotWithShape="1">
          <a:blip r:embed="rId3">
            <a:alphaModFix/>
          </a:blip>
          <a:srcRect/>
          <a:stretch/>
        </p:blipFill>
        <p:spPr>
          <a:xfrm>
            <a:off x="1664458" y="1527223"/>
            <a:ext cx="6311217" cy="1012084"/>
          </a:xfrm>
          <a:prstGeom prst="rect">
            <a:avLst/>
          </a:prstGeom>
          <a:noFill/>
          <a:ln>
            <a:noFill/>
          </a:ln>
        </p:spPr>
      </p:pic>
      <p:grpSp>
        <p:nvGrpSpPr>
          <p:cNvPr id="3497" name="Google Shape;3497;p220"/>
          <p:cNvGrpSpPr/>
          <p:nvPr/>
        </p:nvGrpSpPr>
        <p:grpSpPr>
          <a:xfrm>
            <a:off x="7276967" y="2678051"/>
            <a:ext cx="478482" cy="315955"/>
            <a:chOff x="0" y="0"/>
            <a:chExt cx="1219685" cy="713700"/>
          </a:xfrm>
        </p:grpSpPr>
        <p:sp>
          <p:nvSpPr>
            <p:cNvPr id="3498" name="Google Shape;3498;p220"/>
            <p:cNvSpPr/>
            <p:nvPr/>
          </p:nvSpPr>
          <p:spPr>
            <a:xfrm>
              <a:off x="0"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499" name="Google Shape;3499;p220"/>
            <p:cNvSpPr/>
            <p:nvPr/>
          </p:nvSpPr>
          <p:spPr>
            <a:xfrm>
              <a:off x="330961"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500" name="Google Shape;3500;p220"/>
            <p:cNvSpPr/>
            <p:nvPr/>
          </p:nvSpPr>
          <p:spPr>
            <a:xfrm>
              <a:off x="661923"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501" name="Google Shape;3501;p220"/>
            <p:cNvSpPr/>
            <p:nvPr/>
          </p:nvSpPr>
          <p:spPr>
            <a:xfrm>
              <a:off x="992885"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cxnSp>
        <p:nvCxnSpPr>
          <p:cNvPr id="3502" name="Google Shape;3502;p220"/>
          <p:cNvCxnSpPr/>
          <p:nvPr/>
        </p:nvCxnSpPr>
        <p:spPr>
          <a:xfrm>
            <a:off x="4802986" y="2869809"/>
            <a:ext cx="1056000" cy="0"/>
          </a:xfrm>
          <a:prstGeom prst="straightConnector1">
            <a:avLst/>
          </a:prstGeom>
          <a:noFill/>
          <a:ln w="9525" cap="flat" cmpd="sng">
            <a:solidFill>
              <a:srgbClr val="1C4587"/>
            </a:solidFill>
            <a:prstDash val="dot"/>
            <a:round/>
            <a:headEnd type="none" w="sm" len="sm"/>
            <a:tailEnd type="none" w="sm" len="sm"/>
          </a:ln>
        </p:spPr>
      </p:cxnSp>
      <p:sp>
        <p:nvSpPr>
          <p:cNvPr id="3503" name="Google Shape;3503;p220"/>
          <p:cNvSpPr txBox="1"/>
          <p:nvPr/>
        </p:nvSpPr>
        <p:spPr>
          <a:xfrm>
            <a:off x="455950" y="2698317"/>
            <a:ext cx="1160700" cy="2757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487CE0"/>
              </a:buClr>
              <a:buSzPts val="1100"/>
              <a:buFont typeface="Arial"/>
              <a:buNone/>
            </a:pPr>
            <a:r>
              <a:rPr lang="en" sz="1100" b="0" i="0" u="none" strike="noStrike" cap="none">
                <a:solidFill>
                  <a:srgbClr val="0B5394"/>
                </a:solidFill>
                <a:latin typeface="Arial"/>
                <a:ea typeface="Arial"/>
                <a:cs typeface="Arial"/>
                <a:sym typeface="Arial"/>
              </a:rPr>
              <a:t>speech features</a:t>
            </a:r>
            <a:endParaRPr sz="500">
              <a:solidFill>
                <a:srgbClr val="0B5394"/>
              </a:solidFill>
            </a:endParaRPr>
          </a:p>
        </p:txBody>
      </p:sp>
      <p:grpSp>
        <p:nvGrpSpPr>
          <p:cNvPr id="3504" name="Google Shape;3504;p220"/>
          <p:cNvGrpSpPr/>
          <p:nvPr/>
        </p:nvGrpSpPr>
        <p:grpSpPr>
          <a:xfrm>
            <a:off x="2932358" y="2711788"/>
            <a:ext cx="954797" cy="315955"/>
            <a:chOff x="0" y="0"/>
            <a:chExt cx="2433843" cy="713700"/>
          </a:xfrm>
        </p:grpSpPr>
        <p:grpSp>
          <p:nvGrpSpPr>
            <p:cNvPr id="3505" name="Google Shape;3505;p220"/>
            <p:cNvGrpSpPr/>
            <p:nvPr/>
          </p:nvGrpSpPr>
          <p:grpSpPr>
            <a:xfrm>
              <a:off x="1272418" y="0"/>
              <a:ext cx="1161425" cy="713700"/>
              <a:chOff x="0" y="0"/>
              <a:chExt cx="1161425" cy="713700"/>
            </a:xfrm>
          </p:grpSpPr>
          <p:sp>
            <p:nvSpPr>
              <p:cNvPr id="3506" name="Google Shape;3506;p220"/>
              <p:cNvSpPr/>
              <p:nvPr/>
            </p:nvSpPr>
            <p:spPr>
              <a:xfrm>
                <a:off x="0"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507" name="Google Shape;3507;p220"/>
              <p:cNvSpPr/>
              <p:nvPr/>
            </p:nvSpPr>
            <p:spPr>
              <a:xfrm>
                <a:off x="311542"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508" name="Google Shape;3508;p220"/>
              <p:cNvSpPr/>
              <p:nvPr/>
            </p:nvSpPr>
            <p:spPr>
              <a:xfrm>
                <a:off x="623084"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509" name="Google Shape;3509;p220"/>
              <p:cNvSpPr/>
              <p:nvPr/>
            </p:nvSpPr>
            <p:spPr>
              <a:xfrm>
                <a:off x="934625"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grpSp>
          <p:nvGrpSpPr>
            <p:cNvPr id="3510" name="Google Shape;3510;p220"/>
            <p:cNvGrpSpPr/>
            <p:nvPr/>
          </p:nvGrpSpPr>
          <p:grpSpPr>
            <a:xfrm>
              <a:off x="0" y="0"/>
              <a:ext cx="1161425" cy="713700"/>
              <a:chOff x="0" y="0"/>
              <a:chExt cx="1161425" cy="713700"/>
            </a:xfrm>
          </p:grpSpPr>
          <p:sp>
            <p:nvSpPr>
              <p:cNvPr id="3511" name="Google Shape;3511;p220"/>
              <p:cNvSpPr/>
              <p:nvPr/>
            </p:nvSpPr>
            <p:spPr>
              <a:xfrm>
                <a:off x="0"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512" name="Google Shape;3512;p220"/>
              <p:cNvSpPr/>
              <p:nvPr/>
            </p:nvSpPr>
            <p:spPr>
              <a:xfrm>
                <a:off x="311542"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513" name="Google Shape;3513;p220"/>
              <p:cNvSpPr/>
              <p:nvPr/>
            </p:nvSpPr>
            <p:spPr>
              <a:xfrm>
                <a:off x="623084"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514" name="Google Shape;3514;p220"/>
              <p:cNvSpPr/>
              <p:nvPr/>
            </p:nvSpPr>
            <p:spPr>
              <a:xfrm>
                <a:off x="934625"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grpSp>
      <p:grpSp>
        <p:nvGrpSpPr>
          <p:cNvPr id="3515" name="Google Shape;3515;p220"/>
          <p:cNvGrpSpPr/>
          <p:nvPr/>
        </p:nvGrpSpPr>
        <p:grpSpPr>
          <a:xfrm>
            <a:off x="1936499" y="2710531"/>
            <a:ext cx="954797" cy="315955"/>
            <a:chOff x="0" y="0"/>
            <a:chExt cx="2433843" cy="713700"/>
          </a:xfrm>
        </p:grpSpPr>
        <p:grpSp>
          <p:nvGrpSpPr>
            <p:cNvPr id="3516" name="Google Shape;3516;p220"/>
            <p:cNvGrpSpPr/>
            <p:nvPr/>
          </p:nvGrpSpPr>
          <p:grpSpPr>
            <a:xfrm>
              <a:off x="1272418" y="0"/>
              <a:ext cx="1161425" cy="713700"/>
              <a:chOff x="0" y="0"/>
              <a:chExt cx="1161425" cy="713700"/>
            </a:xfrm>
          </p:grpSpPr>
          <p:sp>
            <p:nvSpPr>
              <p:cNvPr id="3517" name="Google Shape;3517;p220"/>
              <p:cNvSpPr/>
              <p:nvPr/>
            </p:nvSpPr>
            <p:spPr>
              <a:xfrm>
                <a:off x="0"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518" name="Google Shape;3518;p220"/>
              <p:cNvSpPr/>
              <p:nvPr/>
            </p:nvSpPr>
            <p:spPr>
              <a:xfrm>
                <a:off x="311542"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519" name="Google Shape;3519;p220"/>
              <p:cNvSpPr/>
              <p:nvPr/>
            </p:nvSpPr>
            <p:spPr>
              <a:xfrm>
                <a:off x="623084"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520" name="Google Shape;3520;p220"/>
              <p:cNvSpPr/>
              <p:nvPr/>
            </p:nvSpPr>
            <p:spPr>
              <a:xfrm>
                <a:off x="934625"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grpSp>
          <p:nvGrpSpPr>
            <p:cNvPr id="3521" name="Google Shape;3521;p220"/>
            <p:cNvGrpSpPr/>
            <p:nvPr/>
          </p:nvGrpSpPr>
          <p:grpSpPr>
            <a:xfrm>
              <a:off x="0" y="0"/>
              <a:ext cx="1161425" cy="713700"/>
              <a:chOff x="0" y="0"/>
              <a:chExt cx="1161425" cy="713700"/>
            </a:xfrm>
          </p:grpSpPr>
          <p:sp>
            <p:nvSpPr>
              <p:cNvPr id="3522" name="Google Shape;3522;p220"/>
              <p:cNvSpPr/>
              <p:nvPr/>
            </p:nvSpPr>
            <p:spPr>
              <a:xfrm>
                <a:off x="0"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523" name="Google Shape;3523;p220"/>
              <p:cNvSpPr/>
              <p:nvPr/>
            </p:nvSpPr>
            <p:spPr>
              <a:xfrm>
                <a:off x="311542"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524" name="Google Shape;3524;p220"/>
              <p:cNvSpPr/>
              <p:nvPr/>
            </p:nvSpPr>
            <p:spPr>
              <a:xfrm>
                <a:off x="623084"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525" name="Google Shape;3525;p220"/>
              <p:cNvSpPr/>
              <p:nvPr/>
            </p:nvSpPr>
            <p:spPr>
              <a:xfrm>
                <a:off x="934625"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grpSp>
      <p:grpSp>
        <p:nvGrpSpPr>
          <p:cNvPr id="3526" name="Google Shape;3526;p220"/>
          <p:cNvGrpSpPr/>
          <p:nvPr/>
        </p:nvGrpSpPr>
        <p:grpSpPr>
          <a:xfrm>
            <a:off x="3928217" y="2711788"/>
            <a:ext cx="455627" cy="315955"/>
            <a:chOff x="0" y="0"/>
            <a:chExt cx="1161425" cy="713700"/>
          </a:xfrm>
        </p:grpSpPr>
        <p:sp>
          <p:nvSpPr>
            <p:cNvPr id="3527" name="Google Shape;3527;p220"/>
            <p:cNvSpPr/>
            <p:nvPr/>
          </p:nvSpPr>
          <p:spPr>
            <a:xfrm>
              <a:off x="0"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528" name="Google Shape;3528;p220"/>
            <p:cNvSpPr/>
            <p:nvPr/>
          </p:nvSpPr>
          <p:spPr>
            <a:xfrm>
              <a:off x="311542"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529" name="Google Shape;3529;p220"/>
            <p:cNvSpPr/>
            <p:nvPr/>
          </p:nvSpPr>
          <p:spPr>
            <a:xfrm>
              <a:off x="623084"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530" name="Google Shape;3530;p220"/>
            <p:cNvSpPr/>
            <p:nvPr/>
          </p:nvSpPr>
          <p:spPr>
            <a:xfrm>
              <a:off x="934625"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grpSp>
        <p:nvGrpSpPr>
          <p:cNvPr id="3531" name="Google Shape;3531;p220"/>
          <p:cNvGrpSpPr/>
          <p:nvPr/>
        </p:nvGrpSpPr>
        <p:grpSpPr>
          <a:xfrm>
            <a:off x="6277832" y="2678051"/>
            <a:ext cx="954797" cy="315955"/>
            <a:chOff x="0" y="0"/>
            <a:chExt cx="2433843" cy="713700"/>
          </a:xfrm>
        </p:grpSpPr>
        <p:grpSp>
          <p:nvGrpSpPr>
            <p:cNvPr id="3532" name="Google Shape;3532;p220"/>
            <p:cNvGrpSpPr/>
            <p:nvPr/>
          </p:nvGrpSpPr>
          <p:grpSpPr>
            <a:xfrm>
              <a:off x="1272418" y="0"/>
              <a:ext cx="1161425" cy="713700"/>
              <a:chOff x="0" y="0"/>
              <a:chExt cx="1161425" cy="713700"/>
            </a:xfrm>
          </p:grpSpPr>
          <p:sp>
            <p:nvSpPr>
              <p:cNvPr id="3533" name="Google Shape;3533;p220"/>
              <p:cNvSpPr/>
              <p:nvPr/>
            </p:nvSpPr>
            <p:spPr>
              <a:xfrm>
                <a:off x="0"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534" name="Google Shape;3534;p220"/>
              <p:cNvSpPr/>
              <p:nvPr/>
            </p:nvSpPr>
            <p:spPr>
              <a:xfrm>
                <a:off x="311542"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535" name="Google Shape;3535;p220"/>
              <p:cNvSpPr/>
              <p:nvPr/>
            </p:nvSpPr>
            <p:spPr>
              <a:xfrm>
                <a:off x="623084"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536" name="Google Shape;3536;p220"/>
              <p:cNvSpPr/>
              <p:nvPr/>
            </p:nvSpPr>
            <p:spPr>
              <a:xfrm>
                <a:off x="934625"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grpSp>
          <p:nvGrpSpPr>
            <p:cNvPr id="3537" name="Google Shape;3537;p220"/>
            <p:cNvGrpSpPr/>
            <p:nvPr/>
          </p:nvGrpSpPr>
          <p:grpSpPr>
            <a:xfrm>
              <a:off x="0" y="0"/>
              <a:ext cx="1161425" cy="713700"/>
              <a:chOff x="0" y="0"/>
              <a:chExt cx="1161425" cy="713700"/>
            </a:xfrm>
          </p:grpSpPr>
          <p:sp>
            <p:nvSpPr>
              <p:cNvPr id="3538" name="Google Shape;3538;p220"/>
              <p:cNvSpPr/>
              <p:nvPr/>
            </p:nvSpPr>
            <p:spPr>
              <a:xfrm>
                <a:off x="0"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539" name="Google Shape;3539;p220"/>
              <p:cNvSpPr/>
              <p:nvPr/>
            </p:nvSpPr>
            <p:spPr>
              <a:xfrm>
                <a:off x="311542"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540" name="Google Shape;3540;p220"/>
              <p:cNvSpPr/>
              <p:nvPr/>
            </p:nvSpPr>
            <p:spPr>
              <a:xfrm>
                <a:off x="623084"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541" name="Google Shape;3541;p220"/>
              <p:cNvSpPr/>
              <p:nvPr/>
            </p:nvSpPr>
            <p:spPr>
              <a:xfrm>
                <a:off x="934625" y="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grpSp>
      <p:sp>
        <p:nvSpPr>
          <p:cNvPr id="3542" name="Google Shape;3542;p220"/>
          <p:cNvSpPr txBox="1"/>
          <p:nvPr/>
        </p:nvSpPr>
        <p:spPr>
          <a:xfrm>
            <a:off x="1896929" y="3131017"/>
            <a:ext cx="152100" cy="180000"/>
          </a:xfrm>
          <a:prstGeom prst="rect">
            <a:avLst/>
          </a:prstGeom>
          <a:noFill/>
          <a:ln>
            <a:noFill/>
          </a:ln>
        </p:spPr>
        <p:txBody>
          <a:bodyPr spcFirstLastPara="1" wrap="square" lIns="19050" tIns="19050" rIns="19050" bIns="19050" anchor="t" anchorCtr="0">
            <a:no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EH</a:t>
            </a:r>
            <a:endParaRPr sz="600"/>
          </a:p>
        </p:txBody>
      </p:sp>
      <p:sp>
        <p:nvSpPr>
          <p:cNvPr id="3543" name="Google Shape;3543;p220"/>
          <p:cNvSpPr txBox="1"/>
          <p:nvPr/>
        </p:nvSpPr>
        <p:spPr>
          <a:xfrm>
            <a:off x="4311180" y="4561929"/>
            <a:ext cx="1531500" cy="209700"/>
          </a:xfrm>
          <a:prstGeom prst="rect">
            <a:avLst/>
          </a:prstGeom>
          <a:solidFill>
            <a:srgbClr val="FFFFFF"/>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6181BB"/>
              </a:buClr>
              <a:buSzPts val="1000"/>
              <a:buFont typeface="Arial"/>
              <a:buNone/>
            </a:pPr>
            <a:r>
              <a:rPr lang="en" sz="1200" b="0" i="0" u="none" strike="noStrike" cap="none">
                <a:solidFill>
                  <a:srgbClr val="0B5394"/>
                </a:solidFill>
                <a:latin typeface="Arial"/>
                <a:ea typeface="Arial"/>
                <a:cs typeface="Arial"/>
                <a:sym typeface="Arial"/>
              </a:rPr>
              <a:t>[Esta es una oración]</a:t>
            </a:r>
            <a:endParaRPr sz="700">
              <a:solidFill>
                <a:srgbClr val="0B5394"/>
              </a:solidFill>
            </a:endParaRPr>
          </a:p>
        </p:txBody>
      </p:sp>
      <p:sp>
        <p:nvSpPr>
          <p:cNvPr id="3544" name="Google Shape;3544;p220"/>
          <p:cNvSpPr txBox="1"/>
          <p:nvPr/>
        </p:nvSpPr>
        <p:spPr>
          <a:xfrm>
            <a:off x="2024273" y="3131017"/>
            <a:ext cx="152100" cy="180000"/>
          </a:xfrm>
          <a:prstGeom prst="rect">
            <a:avLst/>
          </a:prstGeom>
          <a:noFill/>
          <a:ln>
            <a:noFill/>
          </a:ln>
        </p:spPr>
        <p:txBody>
          <a:bodyPr spcFirstLastPara="1" wrap="square" lIns="19050" tIns="19050" rIns="19050" bIns="19050" anchor="t" anchorCtr="0">
            <a:no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EH</a:t>
            </a:r>
            <a:endParaRPr sz="600"/>
          </a:p>
        </p:txBody>
      </p:sp>
      <p:sp>
        <p:nvSpPr>
          <p:cNvPr id="3545" name="Google Shape;3545;p220"/>
          <p:cNvSpPr txBox="1"/>
          <p:nvPr/>
        </p:nvSpPr>
        <p:spPr>
          <a:xfrm>
            <a:off x="2151617" y="3131017"/>
            <a:ext cx="152100" cy="180000"/>
          </a:xfrm>
          <a:prstGeom prst="rect">
            <a:avLst/>
          </a:prstGeom>
          <a:noFill/>
          <a:ln>
            <a:noFill/>
          </a:ln>
        </p:spPr>
        <p:txBody>
          <a:bodyPr spcFirstLastPara="1" wrap="square" lIns="19050" tIns="19050" rIns="19050" bIns="19050" anchor="t" anchorCtr="0">
            <a:no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EH</a:t>
            </a:r>
            <a:endParaRPr sz="600"/>
          </a:p>
        </p:txBody>
      </p:sp>
      <p:sp>
        <p:nvSpPr>
          <p:cNvPr id="3546" name="Google Shape;3546;p220"/>
          <p:cNvSpPr txBox="1"/>
          <p:nvPr/>
        </p:nvSpPr>
        <p:spPr>
          <a:xfrm>
            <a:off x="2278961" y="3131017"/>
            <a:ext cx="152100" cy="180000"/>
          </a:xfrm>
          <a:prstGeom prst="rect">
            <a:avLst/>
          </a:prstGeom>
          <a:noFill/>
          <a:ln>
            <a:noFill/>
          </a:ln>
        </p:spPr>
        <p:txBody>
          <a:bodyPr spcFirstLastPara="1" wrap="square" lIns="19050" tIns="19050" rIns="19050" bIns="19050" anchor="t" anchorCtr="0">
            <a:no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EH</a:t>
            </a:r>
            <a:endParaRPr sz="600"/>
          </a:p>
        </p:txBody>
      </p:sp>
      <p:sp>
        <p:nvSpPr>
          <p:cNvPr id="3547" name="Google Shape;3547;p220"/>
          <p:cNvSpPr txBox="1"/>
          <p:nvPr/>
        </p:nvSpPr>
        <p:spPr>
          <a:xfrm>
            <a:off x="2406305" y="3131017"/>
            <a:ext cx="152100" cy="180000"/>
          </a:xfrm>
          <a:prstGeom prst="rect">
            <a:avLst/>
          </a:prstGeom>
          <a:noFill/>
          <a:ln>
            <a:noFill/>
          </a:ln>
        </p:spPr>
        <p:txBody>
          <a:bodyPr spcFirstLastPara="1" wrap="square" lIns="19050" tIns="19050" rIns="19050" bIns="19050" anchor="t" anchorCtr="0">
            <a:no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EH</a:t>
            </a:r>
            <a:endParaRPr sz="600"/>
          </a:p>
        </p:txBody>
      </p:sp>
      <p:sp>
        <p:nvSpPr>
          <p:cNvPr id="3548" name="Google Shape;3548;p220"/>
          <p:cNvSpPr txBox="1"/>
          <p:nvPr/>
        </p:nvSpPr>
        <p:spPr>
          <a:xfrm>
            <a:off x="2696972" y="3131017"/>
            <a:ext cx="858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S</a:t>
            </a:r>
            <a:endParaRPr sz="600"/>
          </a:p>
        </p:txBody>
      </p:sp>
      <p:sp>
        <p:nvSpPr>
          <p:cNvPr id="3549" name="Google Shape;3549;p220"/>
          <p:cNvSpPr txBox="1"/>
          <p:nvPr/>
        </p:nvSpPr>
        <p:spPr>
          <a:xfrm>
            <a:off x="2572495" y="3131017"/>
            <a:ext cx="858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S</a:t>
            </a:r>
            <a:endParaRPr sz="600"/>
          </a:p>
        </p:txBody>
      </p:sp>
      <p:sp>
        <p:nvSpPr>
          <p:cNvPr id="3550" name="Google Shape;3550;p220"/>
          <p:cNvSpPr txBox="1"/>
          <p:nvPr/>
        </p:nvSpPr>
        <p:spPr>
          <a:xfrm>
            <a:off x="2821450" y="3131017"/>
            <a:ext cx="858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S</a:t>
            </a:r>
            <a:endParaRPr sz="600"/>
          </a:p>
        </p:txBody>
      </p:sp>
      <p:sp>
        <p:nvSpPr>
          <p:cNvPr id="3551" name="Google Shape;3551;p220"/>
          <p:cNvSpPr txBox="1"/>
          <p:nvPr/>
        </p:nvSpPr>
        <p:spPr>
          <a:xfrm>
            <a:off x="2945927" y="3131017"/>
            <a:ext cx="858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S</a:t>
            </a:r>
            <a:endParaRPr sz="600"/>
          </a:p>
        </p:txBody>
      </p:sp>
      <p:sp>
        <p:nvSpPr>
          <p:cNvPr id="3552" name="Google Shape;3552;p220"/>
          <p:cNvSpPr txBox="1"/>
          <p:nvPr/>
        </p:nvSpPr>
        <p:spPr>
          <a:xfrm>
            <a:off x="3070404" y="3131017"/>
            <a:ext cx="858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S</a:t>
            </a:r>
            <a:endParaRPr sz="600"/>
          </a:p>
        </p:txBody>
      </p:sp>
      <p:sp>
        <p:nvSpPr>
          <p:cNvPr id="3553" name="Google Shape;3553;p220"/>
          <p:cNvSpPr txBox="1"/>
          <p:nvPr/>
        </p:nvSpPr>
        <p:spPr>
          <a:xfrm>
            <a:off x="3194882" y="3131017"/>
            <a:ext cx="858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S</a:t>
            </a:r>
            <a:endParaRPr sz="600"/>
          </a:p>
        </p:txBody>
      </p:sp>
      <p:sp>
        <p:nvSpPr>
          <p:cNvPr id="3554" name="Google Shape;3554;p220"/>
          <p:cNvSpPr txBox="1"/>
          <p:nvPr/>
        </p:nvSpPr>
        <p:spPr>
          <a:xfrm>
            <a:off x="3319359" y="3131017"/>
            <a:ext cx="858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S</a:t>
            </a:r>
            <a:endParaRPr sz="600"/>
          </a:p>
        </p:txBody>
      </p:sp>
      <p:sp>
        <p:nvSpPr>
          <p:cNvPr id="3555" name="Google Shape;3555;p220"/>
          <p:cNvSpPr txBox="1"/>
          <p:nvPr/>
        </p:nvSpPr>
        <p:spPr>
          <a:xfrm>
            <a:off x="3443836" y="3131017"/>
            <a:ext cx="858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S</a:t>
            </a:r>
            <a:endParaRPr sz="600"/>
          </a:p>
        </p:txBody>
      </p:sp>
      <p:sp>
        <p:nvSpPr>
          <p:cNvPr id="3556" name="Google Shape;3556;p220"/>
          <p:cNvSpPr txBox="1"/>
          <p:nvPr/>
        </p:nvSpPr>
        <p:spPr>
          <a:xfrm>
            <a:off x="3554166" y="3131017"/>
            <a:ext cx="837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T</a:t>
            </a:r>
            <a:endParaRPr sz="600"/>
          </a:p>
        </p:txBody>
      </p:sp>
      <p:sp>
        <p:nvSpPr>
          <p:cNvPr id="3557" name="Google Shape;3557;p220"/>
          <p:cNvSpPr txBox="1"/>
          <p:nvPr/>
        </p:nvSpPr>
        <p:spPr>
          <a:xfrm>
            <a:off x="3814826" y="3131017"/>
            <a:ext cx="837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T</a:t>
            </a:r>
            <a:endParaRPr sz="600"/>
          </a:p>
        </p:txBody>
      </p:sp>
      <p:sp>
        <p:nvSpPr>
          <p:cNvPr id="3558" name="Google Shape;3558;p220"/>
          <p:cNvSpPr txBox="1"/>
          <p:nvPr/>
        </p:nvSpPr>
        <p:spPr>
          <a:xfrm>
            <a:off x="3684496" y="3131017"/>
            <a:ext cx="837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T</a:t>
            </a:r>
            <a:endParaRPr sz="600"/>
          </a:p>
        </p:txBody>
      </p:sp>
      <p:sp>
        <p:nvSpPr>
          <p:cNvPr id="3559" name="Google Shape;3559;p220"/>
          <p:cNvSpPr txBox="1"/>
          <p:nvPr/>
        </p:nvSpPr>
        <p:spPr>
          <a:xfrm>
            <a:off x="3883821" y="3131017"/>
            <a:ext cx="1986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AH</a:t>
            </a:r>
            <a:endParaRPr sz="600"/>
          </a:p>
        </p:txBody>
      </p:sp>
      <p:sp>
        <p:nvSpPr>
          <p:cNvPr id="3560" name="Google Shape;3560;p220"/>
          <p:cNvSpPr txBox="1"/>
          <p:nvPr/>
        </p:nvSpPr>
        <p:spPr>
          <a:xfrm>
            <a:off x="4004051" y="3131017"/>
            <a:ext cx="1986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AH</a:t>
            </a:r>
            <a:endParaRPr sz="600"/>
          </a:p>
        </p:txBody>
      </p:sp>
      <p:sp>
        <p:nvSpPr>
          <p:cNvPr id="3561" name="Google Shape;3561;p220"/>
          <p:cNvSpPr txBox="1"/>
          <p:nvPr/>
        </p:nvSpPr>
        <p:spPr>
          <a:xfrm>
            <a:off x="4124281" y="3131017"/>
            <a:ext cx="1986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AH</a:t>
            </a:r>
            <a:endParaRPr sz="600"/>
          </a:p>
        </p:txBody>
      </p:sp>
      <p:sp>
        <p:nvSpPr>
          <p:cNvPr id="3562" name="Google Shape;3562;p220"/>
          <p:cNvSpPr txBox="1"/>
          <p:nvPr/>
        </p:nvSpPr>
        <p:spPr>
          <a:xfrm>
            <a:off x="4244510" y="3131017"/>
            <a:ext cx="1986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AH</a:t>
            </a:r>
            <a:endParaRPr sz="600"/>
          </a:p>
        </p:txBody>
      </p:sp>
      <p:sp>
        <p:nvSpPr>
          <p:cNvPr id="3563" name="Google Shape;3563;p220"/>
          <p:cNvSpPr txBox="1"/>
          <p:nvPr/>
        </p:nvSpPr>
        <p:spPr>
          <a:xfrm>
            <a:off x="7623255" y="3112821"/>
            <a:ext cx="1986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N</a:t>
            </a:r>
            <a:endParaRPr sz="600"/>
          </a:p>
        </p:txBody>
      </p:sp>
      <p:sp>
        <p:nvSpPr>
          <p:cNvPr id="3564" name="Google Shape;3564;p220"/>
          <p:cNvSpPr txBox="1"/>
          <p:nvPr/>
        </p:nvSpPr>
        <p:spPr>
          <a:xfrm>
            <a:off x="7473593" y="3112821"/>
            <a:ext cx="1986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N</a:t>
            </a:r>
            <a:endParaRPr sz="600"/>
          </a:p>
        </p:txBody>
      </p:sp>
      <p:sp>
        <p:nvSpPr>
          <p:cNvPr id="3565" name="Google Shape;3565;p220"/>
          <p:cNvSpPr txBox="1"/>
          <p:nvPr/>
        </p:nvSpPr>
        <p:spPr>
          <a:xfrm>
            <a:off x="6725283" y="3112821"/>
            <a:ext cx="1986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N</a:t>
            </a:r>
            <a:endParaRPr sz="600"/>
          </a:p>
        </p:txBody>
      </p:sp>
      <p:sp>
        <p:nvSpPr>
          <p:cNvPr id="3566" name="Google Shape;3566;p220"/>
          <p:cNvSpPr txBox="1"/>
          <p:nvPr/>
        </p:nvSpPr>
        <p:spPr>
          <a:xfrm>
            <a:off x="6874945" y="3112821"/>
            <a:ext cx="1986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N</a:t>
            </a:r>
            <a:endParaRPr sz="600"/>
          </a:p>
        </p:txBody>
      </p:sp>
      <p:sp>
        <p:nvSpPr>
          <p:cNvPr id="3567" name="Google Shape;3567;p220"/>
          <p:cNvSpPr txBox="1"/>
          <p:nvPr/>
        </p:nvSpPr>
        <p:spPr>
          <a:xfrm>
            <a:off x="7323931" y="3112821"/>
            <a:ext cx="1986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N</a:t>
            </a:r>
            <a:endParaRPr sz="600"/>
          </a:p>
        </p:txBody>
      </p:sp>
      <p:sp>
        <p:nvSpPr>
          <p:cNvPr id="3568" name="Google Shape;3568;p220"/>
          <p:cNvSpPr txBox="1"/>
          <p:nvPr/>
        </p:nvSpPr>
        <p:spPr>
          <a:xfrm>
            <a:off x="7024607" y="3112821"/>
            <a:ext cx="1986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N</a:t>
            </a:r>
            <a:endParaRPr sz="600"/>
          </a:p>
        </p:txBody>
      </p:sp>
      <p:sp>
        <p:nvSpPr>
          <p:cNvPr id="3569" name="Google Shape;3569;p220"/>
          <p:cNvSpPr txBox="1"/>
          <p:nvPr/>
        </p:nvSpPr>
        <p:spPr>
          <a:xfrm>
            <a:off x="7174269" y="3112821"/>
            <a:ext cx="1986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N</a:t>
            </a:r>
            <a:endParaRPr sz="600"/>
          </a:p>
        </p:txBody>
      </p:sp>
      <p:sp>
        <p:nvSpPr>
          <p:cNvPr id="3570" name="Google Shape;3570;p220"/>
          <p:cNvSpPr txBox="1"/>
          <p:nvPr/>
        </p:nvSpPr>
        <p:spPr>
          <a:xfrm>
            <a:off x="6585586" y="3114059"/>
            <a:ext cx="1986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OH</a:t>
            </a:r>
            <a:endParaRPr sz="600"/>
          </a:p>
        </p:txBody>
      </p:sp>
      <p:sp>
        <p:nvSpPr>
          <p:cNvPr id="3571" name="Google Shape;3571;p220"/>
          <p:cNvSpPr txBox="1"/>
          <p:nvPr/>
        </p:nvSpPr>
        <p:spPr>
          <a:xfrm>
            <a:off x="6207419" y="3114059"/>
            <a:ext cx="1986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OH</a:t>
            </a:r>
            <a:endParaRPr sz="600"/>
          </a:p>
        </p:txBody>
      </p:sp>
      <p:sp>
        <p:nvSpPr>
          <p:cNvPr id="3572" name="Google Shape;3572;p220"/>
          <p:cNvSpPr txBox="1"/>
          <p:nvPr/>
        </p:nvSpPr>
        <p:spPr>
          <a:xfrm>
            <a:off x="6333475" y="3112819"/>
            <a:ext cx="1986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OH</a:t>
            </a:r>
            <a:endParaRPr sz="600"/>
          </a:p>
        </p:txBody>
      </p:sp>
      <p:sp>
        <p:nvSpPr>
          <p:cNvPr id="3573" name="Google Shape;3573;p220"/>
          <p:cNvSpPr txBox="1"/>
          <p:nvPr/>
        </p:nvSpPr>
        <p:spPr>
          <a:xfrm>
            <a:off x="6459530" y="3114059"/>
            <a:ext cx="1986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OH</a:t>
            </a:r>
            <a:endParaRPr sz="600"/>
          </a:p>
        </p:txBody>
      </p:sp>
      <p:pic>
        <p:nvPicPr>
          <p:cNvPr id="3574" name="Google Shape;3574;p220" descr="Google Shape;1372;p26"/>
          <p:cNvPicPr preferRelativeResize="0"/>
          <p:nvPr/>
        </p:nvPicPr>
        <p:blipFill rotWithShape="1">
          <a:blip r:embed="rId4">
            <a:alphaModFix/>
          </a:blip>
          <a:srcRect/>
          <a:stretch/>
        </p:blipFill>
        <p:spPr>
          <a:xfrm rot="10800000" flipH="1">
            <a:off x="1894111" y="3344767"/>
            <a:ext cx="678420" cy="156657"/>
          </a:xfrm>
          <a:prstGeom prst="rect">
            <a:avLst/>
          </a:prstGeom>
          <a:noFill/>
          <a:ln>
            <a:noFill/>
          </a:ln>
        </p:spPr>
      </p:pic>
      <p:pic>
        <p:nvPicPr>
          <p:cNvPr id="3575" name="Google Shape;3575;p220" descr="Google Shape;1373;p26"/>
          <p:cNvPicPr preferRelativeResize="0"/>
          <p:nvPr/>
        </p:nvPicPr>
        <p:blipFill rotWithShape="1">
          <a:blip r:embed="rId4">
            <a:alphaModFix/>
          </a:blip>
          <a:srcRect/>
          <a:stretch/>
        </p:blipFill>
        <p:spPr>
          <a:xfrm rot="10800000" flipH="1">
            <a:off x="2571310" y="3348890"/>
            <a:ext cx="954930" cy="148409"/>
          </a:xfrm>
          <a:prstGeom prst="rect">
            <a:avLst/>
          </a:prstGeom>
          <a:noFill/>
          <a:ln>
            <a:noFill/>
          </a:ln>
        </p:spPr>
      </p:pic>
      <p:pic>
        <p:nvPicPr>
          <p:cNvPr id="3576" name="Google Shape;3576;p220" descr="Google Shape;1373;p26"/>
          <p:cNvPicPr preferRelativeResize="0"/>
          <p:nvPr/>
        </p:nvPicPr>
        <p:blipFill rotWithShape="1">
          <a:blip r:embed="rId4">
            <a:alphaModFix/>
          </a:blip>
          <a:srcRect/>
          <a:stretch/>
        </p:blipFill>
        <p:spPr>
          <a:xfrm rot="10800000" flipH="1">
            <a:off x="3532485" y="3337645"/>
            <a:ext cx="337935" cy="148409"/>
          </a:xfrm>
          <a:prstGeom prst="rect">
            <a:avLst/>
          </a:prstGeom>
          <a:noFill/>
          <a:ln>
            <a:noFill/>
          </a:ln>
        </p:spPr>
      </p:pic>
      <p:pic>
        <p:nvPicPr>
          <p:cNvPr id="3577" name="Google Shape;3577;p220" descr="Google Shape;1372;p26"/>
          <p:cNvPicPr preferRelativeResize="0"/>
          <p:nvPr/>
        </p:nvPicPr>
        <p:blipFill rotWithShape="1">
          <a:blip r:embed="rId4">
            <a:alphaModFix/>
          </a:blip>
          <a:srcRect/>
          <a:stretch/>
        </p:blipFill>
        <p:spPr>
          <a:xfrm rot="10800000" flipH="1">
            <a:off x="6040121" y="3333521"/>
            <a:ext cx="720875" cy="156657"/>
          </a:xfrm>
          <a:prstGeom prst="rect">
            <a:avLst/>
          </a:prstGeom>
          <a:noFill/>
          <a:ln>
            <a:noFill/>
          </a:ln>
        </p:spPr>
      </p:pic>
      <p:pic>
        <p:nvPicPr>
          <p:cNvPr id="3578" name="Google Shape;3578;p220" descr="Google Shape;1372;p26"/>
          <p:cNvPicPr preferRelativeResize="0"/>
          <p:nvPr/>
        </p:nvPicPr>
        <p:blipFill rotWithShape="1">
          <a:blip r:embed="rId4">
            <a:alphaModFix/>
          </a:blip>
          <a:srcRect/>
          <a:stretch/>
        </p:blipFill>
        <p:spPr>
          <a:xfrm rot="10800000" flipH="1">
            <a:off x="3877760" y="3333521"/>
            <a:ext cx="700600" cy="156657"/>
          </a:xfrm>
          <a:prstGeom prst="rect">
            <a:avLst/>
          </a:prstGeom>
          <a:noFill/>
          <a:ln>
            <a:noFill/>
          </a:ln>
        </p:spPr>
      </p:pic>
      <p:pic>
        <p:nvPicPr>
          <p:cNvPr id="3579" name="Google Shape;3579;p220" descr="Google Shape;1372;p26"/>
          <p:cNvPicPr preferRelativeResize="0"/>
          <p:nvPr/>
        </p:nvPicPr>
        <p:blipFill rotWithShape="1">
          <a:blip r:embed="rId4">
            <a:alphaModFix/>
          </a:blip>
          <a:srcRect/>
          <a:stretch/>
        </p:blipFill>
        <p:spPr>
          <a:xfrm rot="10800000" flipH="1">
            <a:off x="6785434" y="3333521"/>
            <a:ext cx="968200" cy="156657"/>
          </a:xfrm>
          <a:prstGeom prst="rect">
            <a:avLst/>
          </a:prstGeom>
          <a:noFill/>
          <a:ln>
            <a:noFill/>
          </a:ln>
        </p:spPr>
      </p:pic>
      <p:sp>
        <p:nvSpPr>
          <p:cNvPr id="3580" name="Google Shape;3580;p220"/>
          <p:cNvSpPr txBox="1"/>
          <p:nvPr/>
        </p:nvSpPr>
        <p:spPr>
          <a:xfrm>
            <a:off x="2089350" y="3595375"/>
            <a:ext cx="254700" cy="180000"/>
          </a:xfrm>
          <a:prstGeom prst="rect">
            <a:avLst/>
          </a:prstGeom>
          <a:noFill/>
          <a:ln>
            <a:noFill/>
          </a:ln>
        </p:spPr>
        <p:txBody>
          <a:bodyPr spcFirstLastPara="1" wrap="square" lIns="19050" tIns="19050" rIns="19050" bIns="19050" anchor="t" anchorCtr="0">
            <a:noAutofit/>
          </a:bodyPr>
          <a:lstStyle/>
          <a:p>
            <a:pPr marL="0" marR="0" lvl="0" indent="0" algn="ctr" rtl="0">
              <a:lnSpc>
                <a:spcPct val="100000"/>
              </a:lnSpc>
              <a:spcBef>
                <a:spcPts val="0"/>
              </a:spcBef>
              <a:spcAft>
                <a:spcPts val="0"/>
              </a:spcAft>
              <a:buClr>
                <a:srgbClr val="FEAB40"/>
              </a:buClr>
              <a:buSzPts val="700"/>
              <a:buFont typeface="Arial"/>
              <a:buNone/>
            </a:pPr>
            <a:r>
              <a:rPr lang="en" sz="1000" b="0" i="0" u="none" strike="noStrike" cap="none">
                <a:solidFill>
                  <a:srgbClr val="FEAB40"/>
                </a:solidFill>
                <a:latin typeface="Arial"/>
                <a:ea typeface="Arial"/>
                <a:cs typeface="Arial"/>
                <a:sym typeface="Arial"/>
              </a:rPr>
              <a:t>EH</a:t>
            </a:r>
            <a:endParaRPr sz="1000"/>
          </a:p>
        </p:txBody>
      </p:sp>
      <p:sp>
        <p:nvSpPr>
          <p:cNvPr id="3581" name="Google Shape;3581;p220"/>
          <p:cNvSpPr txBox="1"/>
          <p:nvPr/>
        </p:nvSpPr>
        <p:spPr>
          <a:xfrm>
            <a:off x="2990891" y="3595375"/>
            <a:ext cx="90600" cy="180000"/>
          </a:xfrm>
          <a:prstGeom prst="rect">
            <a:avLst/>
          </a:prstGeom>
          <a:noFill/>
          <a:ln>
            <a:noFill/>
          </a:ln>
        </p:spPr>
        <p:txBody>
          <a:bodyPr spcFirstLastPara="1" wrap="square" lIns="19050" tIns="19050" rIns="19050" bIns="19050" anchor="t" anchorCtr="0">
            <a:noAutofit/>
          </a:bodyPr>
          <a:lstStyle/>
          <a:p>
            <a:pPr marL="0" marR="0" lvl="0" indent="0" algn="ctr" rtl="0">
              <a:lnSpc>
                <a:spcPct val="100000"/>
              </a:lnSpc>
              <a:spcBef>
                <a:spcPts val="0"/>
              </a:spcBef>
              <a:spcAft>
                <a:spcPts val="0"/>
              </a:spcAft>
              <a:buClr>
                <a:srgbClr val="FEAB40"/>
              </a:buClr>
              <a:buSzPts val="700"/>
              <a:buFont typeface="Arial"/>
              <a:buNone/>
            </a:pPr>
            <a:r>
              <a:rPr lang="en" sz="1000" b="0" i="0" u="none" strike="noStrike" cap="none">
                <a:solidFill>
                  <a:srgbClr val="FEAB40"/>
                </a:solidFill>
                <a:latin typeface="Arial"/>
                <a:ea typeface="Arial"/>
                <a:cs typeface="Arial"/>
                <a:sym typeface="Arial"/>
              </a:rPr>
              <a:t>S</a:t>
            </a:r>
            <a:endParaRPr sz="1000"/>
          </a:p>
        </p:txBody>
      </p:sp>
      <p:sp>
        <p:nvSpPr>
          <p:cNvPr id="3582" name="Google Shape;3582;p220"/>
          <p:cNvSpPr txBox="1"/>
          <p:nvPr/>
        </p:nvSpPr>
        <p:spPr>
          <a:xfrm>
            <a:off x="3647480" y="3595375"/>
            <a:ext cx="88200" cy="180000"/>
          </a:xfrm>
          <a:prstGeom prst="rect">
            <a:avLst/>
          </a:prstGeom>
          <a:noFill/>
          <a:ln>
            <a:noFill/>
          </a:ln>
        </p:spPr>
        <p:txBody>
          <a:bodyPr spcFirstLastPara="1" wrap="square" lIns="19050" tIns="19050" rIns="19050" bIns="19050" anchor="t" anchorCtr="0">
            <a:noAutofit/>
          </a:bodyPr>
          <a:lstStyle/>
          <a:p>
            <a:pPr marL="0" marR="0" lvl="0" indent="0" algn="ctr" rtl="0">
              <a:lnSpc>
                <a:spcPct val="100000"/>
              </a:lnSpc>
              <a:spcBef>
                <a:spcPts val="0"/>
              </a:spcBef>
              <a:spcAft>
                <a:spcPts val="0"/>
              </a:spcAft>
              <a:buClr>
                <a:srgbClr val="FEAB40"/>
              </a:buClr>
              <a:buSzPts val="700"/>
              <a:buFont typeface="Arial"/>
              <a:buNone/>
            </a:pPr>
            <a:r>
              <a:rPr lang="en" sz="1000" b="0" i="0" u="none" strike="noStrike" cap="none">
                <a:solidFill>
                  <a:srgbClr val="FEAB40"/>
                </a:solidFill>
                <a:latin typeface="Arial"/>
                <a:ea typeface="Arial"/>
                <a:cs typeface="Arial"/>
                <a:sym typeface="Arial"/>
              </a:rPr>
              <a:t>T</a:t>
            </a:r>
            <a:endParaRPr sz="1000"/>
          </a:p>
        </p:txBody>
      </p:sp>
      <p:sp>
        <p:nvSpPr>
          <p:cNvPr id="3583" name="Google Shape;3583;p220"/>
          <p:cNvSpPr txBox="1"/>
          <p:nvPr/>
        </p:nvSpPr>
        <p:spPr>
          <a:xfrm>
            <a:off x="4041198" y="3595375"/>
            <a:ext cx="345000" cy="180000"/>
          </a:xfrm>
          <a:prstGeom prst="rect">
            <a:avLst/>
          </a:prstGeom>
          <a:noFill/>
          <a:ln>
            <a:noFill/>
          </a:ln>
        </p:spPr>
        <p:txBody>
          <a:bodyPr spcFirstLastPara="1" wrap="square" lIns="19050" tIns="19050" rIns="19050" bIns="19050" anchor="t" anchorCtr="0">
            <a:noAutofit/>
          </a:bodyPr>
          <a:lstStyle/>
          <a:p>
            <a:pPr marL="0" marR="0" lvl="0" indent="0" algn="ctr" rtl="0">
              <a:lnSpc>
                <a:spcPct val="100000"/>
              </a:lnSpc>
              <a:spcBef>
                <a:spcPts val="0"/>
              </a:spcBef>
              <a:spcAft>
                <a:spcPts val="0"/>
              </a:spcAft>
              <a:buClr>
                <a:srgbClr val="FEAB40"/>
              </a:buClr>
              <a:buSzPts val="700"/>
              <a:buFont typeface="Arial"/>
              <a:buNone/>
            </a:pPr>
            <a:r>
              <a:rPr lang="en" sz="1000" b="0" i="0" u="none" strike="noStrike" cap="none">
                <a:solidFill>
                  <a:srgbClr val="FEAB40"/>
                </a:solidFill>
                <a:latin typeface="Arial"/>
                <a:ea typeface="Arial"/>
                <a:cs typeface="Arial"/>
                <a:sym typeface="Arial"/>
              </a:rPr>
              <a:t>AH</a:t>
            </a:r>
            <a:endParaRPr sz="1000"/>
          </a:p>
        </p:txBody>
      </p:sp>
      <p:sp>
        <p:nvSpPr>
          <p:cNvPr id="3584" name="Google Shape;3584;p220"/>
          <p:cNvSpPr txBox="1"/>
          <p:nvPr/>
        </p:nvSpPr>
        <p:spPr>
          <a:xfrm>
            <a:off x="6247804" y="3595375"/>
            <a:ext cx="338100" cy="180000"/>
          </a:xfrm>
          <a:prstGeom prst="rect">
            <a:avLst/>
          </a:prstGeom>
          <a:noFill/>
          <a:ln>
            <a:noFill/>
          </a:ln>
        </p:spPr>
        <p:txBody>
          <a:bodyPr spcFirstLastPara="1" wrap="square" lIns="19050" tIns="19050" rIns="19050" bIns="19050" anchor="t" anchorCtr="0">
            <a:noAutofit/>
          </a:bodyPr>
          <a:lstStyle/>
          <a:p>
            <a:pPr marL="0" marR="0" lvl="0" indent="0" algn="ctr" rtl="0">
              <a:lnSpc>
                <a:spcPct val="100000"/>
              </a:lnSpc>
              <a:spcBef>
                <a:spcPts val="0"/>
              </a:spcBef>
              <a:spcAft>
                <a:spcPts val="0"/>
              </a:spcAft>
              <a:buClr>
                <a:srgbClr val="FEAB40"/>
              </a:buClr>
              <a:buSzPts val="700"/>
              <a:buFont typeface="Arial"/>
              <a:buNone/>
            </a:pPr>
            <a:r>
              <a:rPr lang="en" sz="1000">
                <a:solidFill>
                  <a:srgbClr val="FEAB40"/>
                </a:solidFill>
              </a:rPr>
              <a:t>OH</a:t>
            </a:r>
            <a:endParaRPr sz="1000">
              <a:solidFill>
                <a:srgbClr val="FEAB40"/>
              </a:solidFill>
            </a:endParaRPr>
          </a:p>
        </p:txBody>
      </p:sp>
      <p:sp>
        <p:nvSpPr>
          <p:cNvPr id="3585" name="Google Shape;3585;p220"/>
          <p:cNvSpPr txBox="1"/>
          <p:nvPr/>
        </p:nvSpPr>
        <p:spPr>
          <a:xfrm>
            <a:off x="7097023" y="3595375"/>
            <a:ext cx="345000" cy="180000"/>
          </a:xfrm>
          <a:prstGeom prst="rect">
            <a:avLst/>
          </a:prstGeom>
          <a:noFill/>
          <a:ln>
            <a:noFill/>
          </a:ln>
        </p:spPr>
        <p:txBody>
          <a:bodyPr spcFirstLastPara="1" wrap="square" lIns="19050" tIns="19050" rIns="19050" bIns="19050" anchor="t" anchorCtr="0">
            <a:noAutofit/>
          </a:bodyPr>
          <a:lstStyle/>
          <a:p>
            <a:pPr marL="0" marR="0" lvl="0" indent="0" algn="ctr" rtl="0">
              <a:lnSpc>
                <a:spcPct val="100000"/>
              </a:lnSpc>
              <a:spcBef>
                <a:spcPts val="0"/>
              </a:spcBef>
              <a:spcAft>
                <a:spcPts val="0"/>
              </a:spcAft>
              <a:buClr>
                <a:srgbClr val="FEAB40"/>
              </a:buClr>
              <a:buSzPts val="700"/>
              <a:buFont typeface="Arial"/>
              <a:buNone/>
            </a:pPr>
            <a:r>
              <a:rPr lang="en" sz="1000">
                <a:solidFill>
                  <a:srgbClr val="FEAB40"/>
                </a:solidFill>
              </a:rPr>
              <a:t>N</a:t>
            </a:r>
            <a:endParaRPr sz="1000"/>
          </a:p>
        </p:txBody>
      </p:sp>
      <p:cxnSp>
        <p:nvCxnSpPr>
          <p:cNvPr id="3586" name="Google Shape;3586;p220"/>
          <p:cNvCxnSpPr/>
          <p:nvPr/>
        </p:nvCxnSpPr>
        <p:spPr>
          <a:xfrm>
            <a:off x="4797261" y="3221034"/>
            <a:ext cx="1056000" cy="0"/>
          </a:xfrm>
          <a:prstGeom prst="straightConnector1">
            <a:avLst/>
          </a:prstGeom>
          <a:noFill/>
          <a:ln w="9525" cap="flat" cmpd="sng">
            <a:solidFill>
              <a:srgbClr val="FFAB40"/>
            </a:solidFill>
            <a:prstDash val="dot"/>
            <a:round/>
            <a:headEnd type="none" w="sm" len="sm"/>
            <a:tailEnd type="none" w="sm" len="sm"/>
          </a:ln>
        </p:spPr>
      </p:cxnSp>
      <p:pic>
        <p:nvPicPr>
          <p:cNvPr id="3587" name="Google Shape;3587;p220" title="una-oracion.mp3">
            <a:hlinkClick r:id="rId5"/>
          </p:cNvPr>
          <p:cNvPicPr preferRelativeResize="0"/>
          <p:nvPr/>
        </p:nvPicPr>
        <p:blipFill>
          <a:blip r:embed="rId6">
            <a:alphaModFix/>
          </a:blip>
          <a:stretch>
            <a:fillRect/>
          </a:stretch>
        </p:blipFill>
        <p:spPr>
          <a:xfrm>
            <a:off x="807700" y="1804650"/>
            <a:ext cx="457200" cy="457200"/>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3591"/>
        <p:cNvGrpSpPr/>
        <p:nvPr/>
      </p:nvGrpSpPr>
      <p:grpSpPr>
        <a:xfrm>
          <a:off x="0" y="0"/>
          <a:ext cx="0" cy="0"/>
          <a:chOff x="0" y="0"/>
          <a:chExt cx="0" cy="0"/>
        </a:xfrm>
      </p:grpSpPr>
      <p:sp>
        <p:nvSpPr>
          <p:cNvPr id="3592" name="Google Shape;3592;p22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 Architectures</a:t>
            </a:r>
            <a:endParaRPr/>
          </a:p>
        </p:txBody>
      </p:sp>
      <p:sp>
        <p:nvSpPr>
          <p:cNvPr id="3593" name="Google Shape;3593;p22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186</a:t>
            </a:fld>
            <a:endParaRPr/>
          </a:p>
        </p:txBody>
      </p:sp>
      <p:sp>
        <p:nvSpPr>
          <p:cNvPr id="3594" name="Google Shape;3594;p221"/>
          <p:cNvSpPr/>
          <p:nvPr/>
        </p:nvSpPr>
        <p:spPr>
          <a:xfrm>
            <a:off x="4877725" y="2667125"/>
            <a:ext cx="1129800" cy="779400"/>
          </a:xfrm>
          <a:prstGeom prst="rect">
            <a:avLst/>
          </a:prstGeom>
          <a:solidFill>
            <a:srgbClr val="FFFF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221"/>
          <p:cNvSpPr/>
          <p:nvPr/>
        </p:nvSpPr>
        <p:spPr>
          <a:xfrm>
            <a:off x="6212525" y="1663375"/>
            <a:ext cx="1129800" cy="779400"/>
          </a:xfrm>
          <a:prstGeom prst="rect">
            <a:avLst/>
          </a:prstGeom>
          <a:solidFill>
            <a:srgbClr val="FFFF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96" name="Google Shape;3596;p221" descr="Google Shape;1295;p26"/>
          <p:cNvPicPr preferRelativeResize="0"/>
          <p:nvPr/>
        </p:nvPicPr>
        <p:blipFill rotWithShape="1">
          <a:blip r:embed="rId3">
            <a:alphaModFix/>
          </a:blip>
          <a:srcRect/>
          <a:stretch/>
        </p:blipFill>
        <p:spPr>
          <a:xfrm>
            <a:off x="352909" y="1678195"/>
            <a:ext cx="1383661" cy="383349"/>
          </a:xfrm>
          <a:prstGeom prst="rect">
            <a:avLst/>
          </a:prstGeom>
          <a:noFill/>
          <a:ln>
            <a:noFill/>
          </a:ln>
        </p:spPr>
      </p:pic>
      <p:grpSp>
        <p:nvGrpSpPr>
          <p:cNvPr id="3597" name="Google Shape;3597;p221"/>
          <p:cNvGrpSpPr/>
          <p:nvPr/>
        </p:nvGrpSpPr>
        <p:grpSpPr>
          <a:xfrm>
            <a:off x="473133" y="2535507"/>
            <a:ext cx="1089225" cy="410400"/>
            <a:chOff x="0" y="0"/>
            <a:chExt cx="2904600" cy="1094400"/>
          </a:xfrm>
        </p:grpSpPr>
        <p:sp>
          <p:nvSpPr>
            <p:cNvPr id="3598" name="Google Shape;3598;p221"/>
            <p:cNvSpPr/>
            <p:nvPr/>
          </p:nvSpPr>
          <p:spPr>
            <a:xfrm>
              <a:off x="0" y="19152"/>
              <a:ext cx="2904600" cy="1056000"/>
            </a:xfrm>
            <a:prstGeom prst="rect">
              <a:avLst/>
            </a:prstGeom>
            <a:solidFill>
              <a:srgbClr val="6D9EEB"/>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599" name="Google Shape;3599;p221"/>
            <p:cNvSpPr txBox="1"/>
            <p:nvPr/>
          </p:nvSpPr>
          <p:spPr>
            <a:xfrm>
              <a:off x="0" y="0"/>
              <a:ext cx="2904600" cy="10944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100"/>
                <a:buFont typeface="Oswald"/>
                <a:buNone/>
              </a:pPr>
              <a:r>
                <a:rPr lang="en" sz="1100" b="0" i="0" u="none" strike="noStrike" cap="none">
                  <a:solidFill>
                    <a:srgbClr val="000000"/>
                  </a:solidFill>
                  <a:latin typeface="Oswald"/>
                  <a:ea typeface="Oswald"/>
                  <a:cs typeface="Oswald"/>
                  <a:sym typeface="Oswald"/>
                </a:rPr>
                <a:t>ASR</a:t>
              </a:r>
              <a:endParaRPr sz="500"/>
            </a:p>
          </p:txBody>
        </p:sp>
      </p:grpSp>
      <p:grpSp>
        <p:nvGrpSpPr>
          <p:cNvPr id="3600" name="Google Shape;3600;p221"/>
          <p:cNvGrpSpPr/>
          <p:nvPr/>
        </p:nvGrpSpPr>
        <p:grpSpPr>
          <a:xfrm>
            <a:off x="473133" y="3546585"/>
            <a:ext cx="1089225" cy="410400"/>
            <a:chOff x="0" y="0"/>
            <a:chExt cx="2904600" cy="1094400"/>
          </a:xfrm>
        </p:grpSpPr>
        <p:sp>
          <p:nvSpPr>
            <p:cNvPr id="3601" name="Google Shape;3601;p221"/>
            <p:cNvSpPr/>
            <p:nvPr/>
          </p:nvSpPr>
          <p:spPr>
            <a:xfrm>
              <a:off x="0" y="19152"/>
              <a:ext cx="2904600" cy="1056000"/>
            </a:xfrm>
            <a:prstGeom prst="rect">
              <a:avLst/>
            </a:prstGeom>
            <a:solidFill>
              <a:srgbClr val="C27BA0"/>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602" name="Google Shape;3602;p221"/>
            <p:cNvSpPr txBox="1"/>
            <p:nvPr/>
          </p:nvSpPr>
          <p:spPr>
            <a:xfrm>
              <a:off x="0" y="0"/>
              <a:ext cx="2904600" cy="10944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100"/>
                <a:buFont typeface="Oswald"/>
                <a:buNone/>
              </a:pPr>
              <a:r>
                <a:rPr lang="en" sz="1100" b="0" i="0" u="none" strike="noStrike" cap="none">
                  <a:solidFill>
                    <a:srgbClr val="000000"/>
                  </a:solidFill>
                  <a:latin typeface="Oswald"/>
                  <a:ea typeface="Oswald"/>
                  <a:cs typeface="Oswald"/>
                  <a:sym typeface="Oswald"/>
                </a:rPr>
                <a:t>MT</a:t>
              </a:r>
              <a:endParaRPr sz="500"/>
            </a:p>
          </p:txBody>
        </p:sp>
      </p:grpSp>
      <p:sp>
        <p:nvSpPr>
          <p:cNvPr id="3603" name="Google Shape;3603;p221"/>
          <p:cNvSpPr txBox="1"/>
          <p:nvPr/>
        </p:nvSpPr>
        <p:spPr>
          <a:xfrm>
            <a:off x="488474" y="4064646"/>
            <a:ext cx="1089300" cy="3513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A64D79"/>
              </a:buClr>
              <a:buSzPts val="1100"/>
              <a:buFont typeface="Arial"/>
              <a:buNone/>
            </a:pPr>
            <a:r>
              <a:rPr lang="en" sz="1100" b="0" i="0" u="none" strike="noStrike" cap="none">
                <a:solidFill>
                  <a:srgbClr val="A64D79"/>
                </a:solidFill>
                <a:latin typeface="Arial"/>
                <a:ea typeface="Arial"/>
                <a:cs typeface="Arial"/>
                <a:sym typeface="Arial"/>
              </a:rPr>
              <a:t>translation</a:t>
            </a:r>
            <a:endParaRPr sz="500"/>
          </a:p>
        </p:txBody>
      </p:sp>
      <p:pic>
        <p:nvPicPr>
          <p:cNvPr id="3604" name="Google Shape;3604;p221" descr="Google Shape;1299;p26"/>
          <p:cNvPicPr preferRelativeResize="0"/>
          <p:nvPr/>
        </p:nvPicPr>
        <p:blipFill rotWithShape="1">
          <a:blip r:embed="rId4">
            <a:alphaModFix/>
          </a:blip>
          <a:srcRect/>
          <a:stretch/>
        </p:blipFill>
        <p:spPr>
          <a:xfrm rot="5394595">
            <a:off x="937450" y="2389598"/>
            <a:ext cx="191424" cy="72649"/>
          </a:xfrm>
          <a:prstGeom prst="rect">
            <a:avLst/>
          </a:prstGeom>
          <a:noFill/>
          <a:ln>
            <a:noFill/>
          </a:ln>
        </p:spPr>
      </p:pic>
      <p:pic>
        <p:nvPicPr>
          <p:cNvPr id="3605" name="Google Shape;3605;p221" descr="Google Shape;1300;p26"/>
          <p:cNvPicPr preferRelativeResize="0"/>
          <p:nvPr/>
        </p:nvPicPr>
        <p:blipFill rotWithShape="1">
          <a:blip r:embed="rId4">
            <a:alphaModFix/>
          </a:blip>
          <a:srcRect/>
          <a:stretch/>
        </p:blipFill>
        <p:spPr>
          <a:xfrm rot="5394595">
            <a:off x="937450" y="4006840"/>
            <a:ext cx="191424" cy="72649"/>
          </a:xfrm>
          <a:prstGeom prst="rect">
            <a:avLst/>
          </a:prstGeom>
          <a:noFill/>
          <a:ln>
            <a:noFill/>
          </a:ln>
        </p:spPr>
      </p:pic>
      <p:sp>
        <p:nvSpPr>
          <p:cNvPr id="3606" name="Google Shape;3606;p221"/>
          <p:cNvSpPr txBox="1"/>
          <p:nvPr/>
        </p:nvSpPr>
        <p:spPr>
          <a:xfrm>
            <a:off x="630696" y="3058839"/>
            <a:ext cx="774000" cy="3513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C78D8"/>
              </a:buClr>
              <a:buSzPts val="1100"/>
              <a:buFont typeface="Arial"/>
              <a:buNone/>
            </a:pPr>
            <a:r>
              <a:rPr lang="en" sz="1100" b="0" i="0" u="none" strike="noStrike" cap="none">
                <a:solidFill>
                  <a:srgbClr val="3C78D8"/>
                </a:solidFill>
                <a:latin typeface="Arial"/>
                <a:ea typeface="Arial"/>
                <a:cs typeface="Arial"/>
                <a:sym typeface="Arial"/>
              </a:rPr>
              <a:t>transcript</a:t>
            </a:r>
            <a:endParaRPr sz="500"/>
          </a:p>
        </p:txBody>
      </p:sp>
      <p:pic>
        <p:nvPicPr>
          <p:cNvPr id="3607" name="Google Shape;3607;p221" descr="Google Shape;1302;p26"/>
          <p:cNvPicPr preferRelativeResize="0"/>
          <p:nvPr/>
        </p:nvPicPr>
        <p:blipFill rotWithShape="1">
          <a:blip r:embed="rId5">
            <a:alphaModFix/>
          </a:blip>
          <a:srcRect/>
          <a:stretch/>
        </p:blipFill>
        <p:spPr>
          <a:xfrm rot="5394595">
            <a:off x="922057" y="3048384"/>
            <a:ext cx="191424" cy="14288"/>
          </a:xfrm>
          <a:prstGeom prst="rect">
            <a:avLst/>
          </a:prstGeom>
          <a:noFill/>
          <a:ln>
            <a:noFill/>
          </a:ln>
        </p:spPr>
      </p:pic>
      <p:pic>
        <p:nvPicPr>
          <p:cNvPr id="3608" name="Google Shape;3608;p221" descr="Google Shape;1303;p26"/>
          <p:cNvPicPr preferRelativeResize="0"/>
          <p:nvPr/>
        </p:nvPicPr>
        <p:blipFill rotWithShape="1">
          <a:blip r:embed="rId4">
            <a:alphaModFix/>
          </a:blip>
          <a:srcRect/>
          <a:stretch/>
        </p:blipFill>
        <p:spPr>
          <a:xfrm rot="5394595">
            <a:off x="922108" y="3395408"/>
            <a:ext cx="191423" cy="72648"/>
          </a:xfrm>
          <a:prstGeom prst="rect">
            <a:avLst/>
          </a:prstGeom>
          <a:noFill/>
          <a:ln>
            <a:noFill/>
          </a:ln>
        </p:spPr>
      </p:pic>
      <p:sp>
        <p:nvSpPr>
          <p:cNvPr id="3609" name="Google Shape;3609;p221"/>
          <p:cNvSpPr txBox="1"/>
          <p:nvPr/>
        </p:nvSpPr>
        <p:spPr>
          <a:xfrm>
            <a:off x="488474" y="1167051"/>
            <a:ext cx="1089300" cy="3513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674EA7"/>
              </a:buClr>
              <a:buSzPts val="1400"/>
              <a:buFont typeface="Oswald"/>
              <a:buNone/>
            </a:pPr>
            <a:r>
              <a:rPr lang="en" sz="1400" b="1" i="0" u="none" strike="noStrike" cap="none">
                <a:solidFill>
                  <a:srgbClr val="674EA7"/>
                </a:solidFill>
                <a:latin typeface="Oswald"/>
                <a:ea typeface="Oswald"/>
                <a:cs typeface="Oswald"/>
                <a:sym typeface="Oswald"/>
              </a:rPr>
              <a:t>CASCADE</a:t>
            </a:r>
            <a:endParaRPr sz="500"/>
          </a:p>
        </p:txBody>
      </p:sp>
      <p:grpSp>
        <p:nvGrpSpPr>
          <p:cNvPr id="3610" name="Google Shape;3610;p221"/>
          <p:cNvGrpSpPr/>
          <p:nvPr/>
        </p:nvGrpSpPr>
        <p:grpSpPr>
          <a:xfrm>
            <a:off x="395566" y="2143594"/>
            <a:ext cx="1298319" cy="162113"/>
            <a:chOff x="-2" y="-2"/>
            <a:chExt cx="3462185" cy="432300"/>
          </a:xfrm>
        </p:grpSpPr>
        <p:grpSp>
          <p:nvGrpSpPr>
            <p:cNvPr id="3611" name="Google Shape;3611;p221"/>
            <p:cNvGrpSpPr/>
            <p:nvPr/>
          </p:nvGrpSpPr>
          <p:grpSpPr>
            <a:xfrm>
              <a:off x="-2" y="-2"/>
              <a:ext cx="3462185" cy="432300"/>
              <a:chOff x="-1" y="-1"/>
              <a:chExt cx="3462185" cy="432300"/>
            </a:xfrm>
          </p:grpSpPr>
          <p:sp>
            <p:nvSpPr>
              <p:cNvPr id="3612" name="Google Shape;3612;p221"/>
              <p:cNvSpPr/>
              <p:nvPr/>
            </p:nvSpPr>
            <p:spPr>
              <a:xfrm>
                <a:off x="-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613" name="Google Shape;3613;p221"/>
              <p:cNvSpPr/>
              <p:nvPr/>
            </p:nvSpPr>
            <p:spPr>
              <a:xfrm>
                <a:off x="188647"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614" name="Google Shape;3614;p221"/>
              <p:cNvSpPr/>
              <p:nvPr/>
            </p:nvSpPr>
            <p:spPr>
              <a:xfrm>
                <a:off x="37729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615" name="Google Shape;3615;p221"/>
              <p:cNvSpPr/>
              <p:nvPr/>
            </p:nvSpPr>
            <p:spPr>
              <a:xfrm>
                <a:off x="56594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616" name="Google Shape;3616;p221"/>
              <p:cNvSpPr/>
              <p:nvPr/>
            </p:nvSpPr>
            <p:spPr>
              <a:xfrm>
                <a:off x="272356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617" name="Google Shape;3617;p221"/>
              <p:cNvSpPr/>
              <p:nvPr/>
            </p:nvSpPr>
            <p:spPr>
              <a:xfrm>
                <a:off x="292397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618" name="Google Shape;3618;p221"/>
              <p:cNvSpPr/>
              <p:nvPr/>
            </p:nvSpPr>
            <p:spPr>
              <a:xfrm>
                <a:off x="3124378"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619" name="Google Shape;3619;p221"/>
              <p:cNvSpPr/>
              <p:nvPr/>
            </p:nvSpPr>
            <p:spPr>
              <a:xfrm>
                <a:off x="332478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cxnSp>
          <p:nvCxnSpPr>
            <p:cNvPr id="3620" name="Google Shape;3620;p221"/>
            <p:cNvCxnSpPr/>
            <p:nvPr/>
          </p:nvCxnSpPr>
          <p:spPr>
            <a:xfrm>
              <a:off x="898706" y="219714"/>
              <a:ext cx="1629600" cy="0"/>
            </a:xfrm>
            <a:prstGeom prst="straightConnector1">
              <a:avLst/>
            </a:prstGeom>
            <a:noFill/>
            <a:ln w="9525" cap="flat" cmpd="sng">
              <a:solidFill>
                <a:srgbClr val="1C4587"/>
              </a:solidFill>
              <a:prstDash val="dot"/>
              <a:round/>
              <a:headEnd type="none" w="sm" len="sm"/>
              <a:tailEnd type="none" w="sm" len="sm"/>
            </a:ln>
          </p:spPr>
        </p:cxnSp>
      </p:grpSp>
      <p:grpSp>
        <p:nvGrpSpPr>
          <p:cNvPr id="3621" name="Google Shape;3621;p221"/>
          <p:cNvGrpSpPr/>
          <p:nvPr/>
        </p:nvGrpSpPr>
        <p:grpSpPr>
          <a:xfrm>
            <a:off x="1922340" y="1072725"/>
            <a:ext cx="1383661" cy="3343260"/>
            <a:chOff x="0" y="0"/>
            <a:chExt cx="3689763" cy="8915361"/>
          </a:xfrm>
        </p:grpSpPr>
        <p:pic>
          <p:nvPicPr>
            <p:cNvPr id="3622" name="Google Shape;3622;p221" descr="Google Shape;1304;p26"/>
            <p:cNvPicPr preferRelativeResize="0"/>
            <p:nvPr/>
          </p:nvPicPr>
          <p:blipFill rotWithShape="1">
            <a:blip r:embed="rId3">
              <a:alphaModFix/>
            </a:blip>
            <a:srcRect/>
            <a:stretch/>
          </p:blipFill>
          <p:spPr>
            <a:xfrm>
              <a:off x="0" y="1614584"/>
              <a:ext cx="3689763" cy="1022264"/>
            </a:xfrm>
            <a:prstGeom prst="rect">
              <a:avLst/>
            </a:prstGeom>
            <a:noFill/>
            <a:ln>
              <a:noFill/>
            </a:ln>
          </p:spPr>
        </p:pic>
        <p:grpSp>
          <p:nvGrpSpPr>
            <p:cNvPr id="3623" name="Google Shape;3623;p221"/>
            <p:cNvGrpSpPr/>
            <p:nvPr/>
          </p:nvGrpSpPr>
          <p:grpSpPr>
            <a:xfrm>
              <a:off x="341020" y="5175421"/>
              <a:ext cx="2904600" cy="1094400"/>
              <a:chOff x="0" y="0"/>
              <a:chExt cx="2904600" cy="1094400"/>
            </a:xfrm>
          </p:grpSpPr>
          <p:sp>
            <p:nvSpPr>
              <p:cNvPr id="3624" name="Google Shape;3624;p221"/>
              <p:cNvSpPr/>
              <p:nvPr/>
            </p:nvSpPr>
            <p:spPr>
              <a:xfrm>
                <a:off x="0" y="19152"/>
                <a:ext cx="2904600" cy="1056000"/>
              </a:xfrm>
              <a:prstGeom prst="rect">
                <a:avLst/>
              </a:prstGeom>
              <a:solidFill>
                <a:srgbClr val="8E7CC3"/>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625" name="Google Shape;3625;p221"/>
              <p:cNvSpPr txBox="1"/>
              <p:nvPr/>
            </p:nvSpPr>
            <p:spPr>
              <a:xfrm>
                <a:off x="0" y="0"/>
                <a:ext cx="2904600" cy="10944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100"/>
                  <a:buFont typeface="Oswald"/>
                  <a:buNone/>
                </a:pPr>
                <a:r>
                  <a:rPr lang="en" sz="1100" b="0" i="0" u="none" strike="noStrike" cap="none">
                    <a:solidFill>
                      <a:srgbClr val="000000"/>
                    </a:solidFill>
                    <a:latin typeface="Oswald"/>
                    <a:ea typeface="Oswald"/>
                    <a:cs typeface="Oswald"/>
                    <a:sym typeface="Oswald"/>
                  </a:rPr>
                  <a:t>ST</a:t>
                </a:r>
                <a:endParaRPr sz="500"/>
              </a:p>
            </p:txBody>
          </p:sp>
        </p:grpSp>
        <p:pic>
          <p:nvPicPr>
            <p:cNvPr id="3626" name="Google Shape;3626;p221" descr="Google Shape;1306;p26"/>
            <p:cNvPicPr preferRelativeResize="0"/>
            <p:nvPr/>
          </p:nvPicPr>
          <p:blipFill rotWithShape="1">
            <a:blip r:embed="rId6">
              <a:alphaModFix/>
            </a:blip>
            <a:srcRect/>
            <a:stretch/>
          </p:blipFill>
          <p:spPr>
            <a:xfrm rot="5400000">
              <a:off x="936358" y="4165460"/>
              <a:ext cx="1696563" cy="193729"/>
            </a:xfrm>
            <a:prstGeom prst="rect">
              <a:avLst/>
            </a:prstGeom>
            <a:noFill/>
            <a:ln>
              <a:noFill/>
            </a:ln>
          </p:spPr>
        </p:pic>
        <p:sp>
          <p:nvSpPr>
            <p:cNvPr id="3627" name="Google Shape;3627;p221"/>
            <p:cNvSpPr txBox="1"/>
            <p:nvPr/>
          </p:nvSpPr>
          <p:spPr>
            <a:xfrm>
              <a:off x="341020" y="7978461"/>
              <a:ext cx="2904600" cy="9369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A64D79"/>
                </a:buClr>
                <a:buSzPts val="1100"/>
                <a:buFont typeface="Arial"/>
                <a:buNone/>
              </a:pPr>
              <a:r>
                <a:rPr lang="en" sz="1100" b="0" i="0" u="none" strike="noStrike" cap="none">
                  <a:solidFill>
                    <a:srgbClr val="A64D79"/>
                  </a:solidFill>
                  <a:latin typeface="Arial"/>
                  <a:ea typeface="Arial"/>
                  <a:cs typeface="Arial"/>
                  <a:sym typeface="Arial"/>
                </a:rPr>
                <a:t>translation</a:t>
              </a:r>
              <a:endParaRPr sz="500"/>
            </a:p>
          </p:txBody>
        </p:sp>
        <p:pic>
          <p:nvPicPr>
            <p:cNvPr id="3628" name="Google Shape;3628;p221" descr="Google Shape;1308;p26"/>
            <p:cNvPicPr preferRelativeResize="0"/>
            <p:nvPr/>
          </p:nvPicPr>
          <p:blipFill rotWithShape="1">
            <a:blip r:embed="rId7">
              <a:alphaModFix/>
            </a:blip>
            <a:srcRect/>
            <a:stretch/>
          </p:blipFill>
          <p:spPr>
            <a:xfrm>
              <a:off x="1696655" y="6250952"/>
              <a:ext cx="193729" cy="1746560"/>
            </a:xfrm>
            <a:prstGeom prst="rect">
              <a:avLst/>
            </a:prstGeom>
            <a:noFill/>
            <a:ln>
              <a:noFill/>
            </a:ln>
          </p:spPr>
        </p:pic>
        <p:sp>
          <p:nvSpPr>
            <p:cNvPr id="3629" name="Google Shape;3629;p221"/>
            <p:cNvSpPr txBox="1"/>
            <p:nvPr/>
          </p:nvSpPr>
          <p:spPr>
            <a:xfrm>
              <a:off x="266812" y="0"/>
              <a:ext cx="3094200" cy="14400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674EA7"/>
                </a:buClr>
                <a:buSzPts val="1400"/>
                <a:buFont typeface="Oswald"/>
                <a:buNone/>
              </a:pPr>
              <a:r>
                <a:rPr lang="en" sz="1400" b="1" i="0" u="none" strike="noStrike" cap="none">
                  <a:solidFill>
                    <a:srgbClr val="674EA7"/>
                  </a:solidFill>
                  <a:latin typeface="Oswald"/>
                  <a:ea typeface="Oswald"/>
                  <a:cs typeface="Oswald"/>
                  <a:sym typeface="Oswald"/>
                </a:rPr>
                <a:t>END-TO-END</a:t>
              </a:r>
              <a:endParaRPr sz="500"/>
            </a:p>
          </p:txBody>
        </p:sp>
        <p:grpSp>
          <p:nvGrpSpPr>
            <p:cNvPr id="3630" name="Google Shape;3630;p221"/>
            <p:cNvGrpSpPr/>
            <p:nvPr/>
          </p:nvGrpSpPr>
          <p:grpSpPr>
            <a:xfrm>
              <a:off x="113782" y="2855651"/>
              <a:ext cx="3462185" cy="432300"/>
              <a:chOff x="-2" y="-2"/>
              <a:chExt cx="3462185" cy="432300"/>
            </a:xfrm>
          </p:grpSpPr>
          <p:grpSp>
            <p:nvGrpSpPr>
              <p:cNvPr id="3631" name="Google Shape;3631;p221"/>
              <p:cNvGrpSpPr/>
              <p:nvPr/>
            </p:nvGrpSpPr>
            <p:grpSpPr>
              <a:xfrm>
                <a:off x="-2" y="-2"/>
                <a:ext cx="3462185" cy="432300"/>
                <a:chOff x="-1" y="-1"/>
                <a:chExt cx="3462185" cy="432300"/>
              </a:xfrm>
            </p:grpSpPr>
            <p:sp>
              <p:nvSpPr>
                <p:cNvPr id="3632" name="Google Shape;3632;p221"/>
                <p:cNvSpPr/>
                <p:nvPr/>
              </p:nvSpPr>
              <p:spPr>
                <a:xfrm>
                  <a:off x="-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633" name="Google Shape;3633;p221"/>
                <p:cNvSpPr/>
                <p:nvPr/>
              </p:nvSpPr>
              <p:spPr>
                <a:xfrm>
                  <a:off x="188647"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634" name="Google Shape;3634;p221"/>
                <p:cNvSpPr/>
                <p:nvPr/>
              </p:nvSpPr>
              <p:spPr>
                <a:xfrm>
                  <a:off x="37729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635" name="Google Shape;3635;p221"/>
                <p:cNvSpPr/>
                <p:nvPr/>
              </p:nvSpPr>
              <p:spPr>
                <a:xfrm>
                  <a:off x="56594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636" name="Google Shape;3636;p221"/>
                <p:cNvSpPr/>
                <p:nvPr/>
              </p:nvSpPr>
              <p:spPr>
                <a:xfrm>
                  <a:off x="272356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637" name="Google Shape;3637;p221"/>
                <p:cNvSpPr/>
                <p:nvPr/>
              </p:nvSpPr>
              <p:spPr>
                <a:xfrm>
                  <a:off x="292397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638" name="Google Shape;3638;p221"/>
                <p:cNvSpPr/>
                <p:nvPr/>
              </p:nvSpPr>
              <p:spPr>
                <a:xfrm>
                  <a:off x="3124378"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639" name="Google Shape;3639;p221"/>
                <p:cNvSpPr/>
                <p:nvPr/>
              </p:nvSpPr>
              <p:spPr>
                <a:xfrm>
                  <a:off x="332478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cxnSp>
            <p:nvCxnSpPr>
              <p:cNvPr id="3640" name="Google Shape;3640;p221"/>
              <p:cNvCxnSpPr/>
              <p:nvPr/>
            </p:nvCxnSpPr>
            <p:spPr>
              <a:xfrm>
                <a:off x="898706" y="219714"/>
                <a:ext cx="1629600" cy="0"/>
              </a:xfrm>
              <a:prstGeom prst="straightConnector1">
                <a:avLst/>
              </a:prstGeom>
              <a:noFill/>
              <a:ln w="9525" cap="flat" cmpd="sng">
                <a:solidFill>
                  <a:srgbClr val="1C4587"/>
                </a:solidFill>
                <a:prstDash val="dot"/>
                <a:round/>
                <a:headEnd type="none" w="sm" len="sm"/>
                <a:tailEnd type="none" w="sm" len="sm"/>
              </a:ln>
            </p:spPr>
          </p:cxnSp>
        </p:grpSp>
      </p:grpSp>
      <p:pic>
        <p:nvPicPr>
          <p:cNvPr id="3641" name="Google Shape;3641;p221" descr="Google Shape;1362;p26"/>
          <p:cNvPicPr preferRelativeResize="0"/>
          <p:nvPr/>
        </p:nvPicPr>
        <p:blipFill rotWithShape="1">
          <a:blip r:embed="rId8">
            <a:alphaModFix/>
          </a:blip>
          <a:srcRect/>
          <a:stretch/>
        </p:blipFill>
        <p:spPr>
          <a:xfrm rot="5381473">
            <a:off x="1999051" y="2828995"/>
            <a:ext cx="3218366" cy="14288"/>
          </a:xfrm>
          <a:prstGeom prst="rect">
            <a:avLst/>
          </a:prstGeom>
          <a:noFill/>
          <a:ln>
            <a:noFill/>
          </a:ln>
        </p:spPr>
      </p:pic>
      <p:grpSp>
        <p:nvGrpSpPr>
          <p:cNvPr id="3642" name="Google Shape;3642;p221"/>
          <p:cNvGrpSpPr/>
          <p:nvPr/>
        </p:nvGrpSpPr>
        <p:grpSpPr>
          <a:xfrm>
            <a:off x="463608" y="4540353"/>
            <a:ext cx="1108321" cy="370440"/>
            <a:chOff x="0" y="-1"/>
            <a:chExt cx="2955523" cy="987841"/>
          </a:xfrm>
        </p:grpSpPr>
        <p:sp>
          <p:nvSpPr>
            <p:cNvPr id="3643" name="Google Shape;3643;p221"/>
            <p:cNvSpPr txBox="1"/>
            <p:nvPr/>
          </p:nvSpPr>
          <p:spPr>
            <a:xfrm>
              <a:off x="25400" y="25400"/>
              <a:ext cx="2904600" cy="9369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C78D8"/>
                </a:buClr>
                <a:buSzPts val="1300"/>
                <a:buFont typeface="Arial"/>
                <a:buNone/>
              </a:pPr>
              <a:r>
                <a:rPr lang="en" sz="1300" b="0" i="0" u="none" strike="noStrike" cap="none">
                  <a:solidFill>
                    <a:srgbClr val="3C78D8"/>
                  </a:solidFill>
                  <a:latin typeface="Arial"/>
                  <a:ea typeface="Arial"/>
                  <a:cs typeface="Arial"/>
                  <a:sym typeface="Arial"/>
                </a:rPr>
                <a:t>sentence</a:t>
              </a:r>
              <a:endParaRPr sz="500"/>
            </a:p>
          </p:txBody>
        </p:sp>
        <p:pic>
          <p:nvPicPr>
            <p:cNvPr id="3644" name="Google Shape;3644;p221" descr="Google Shape;1301;p26"/>
            <p:cNvPicPr preferRelativeResize="0"/>
            <p:nvPr/>
          </p:nvPicPr>
          <p:blipFill rotWithShape="1">
            <a:blip r:embed="rId9">
              <a:alphaModFix/>
            </a:blip>
            <a:srcRect/>
            <a:stretch/>
          </p:blipFill>
          <p:spPr>
            <a:xfrm>
              <a:off x="0" y="-1"/>
              <a:ext cx="2955523" cy="987841"/>
            </a:xfrm>
            <a:prstGeom prst="rect">
              <a:avLst/>
            </a:prstGeom>
            <a:noFill/>
            <a:ln>
              <a:noFill/>
            </a:ln>
          </p:spPr>
        </p:pic>
      </p:grpSp>
      <p:pic>
        <p:nvPicPr>
          <p:cNvPr id="3645" name="Google Shape;3645;p221" descr="Connection Line"/>
          <p:cNvPicPr preferRelativeResize="0"/>
          <p:nvPr/>
        </p:nvPicPr>
        <p:blipFill rotWithShape="1">
          <a:blip r:embed="rId10">
            <a:alphaModFix/>
          </a:blip>
          <a:srcRect/>
          <a:stretch/>
        </p:blipFill>
        <p:spPr>
          <a:xfrm>
            <a:off x="171639" y="3281379"/>
            <a:ext cx="466186" cy="1233024"/>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3649"/>
        <p:cNvGrpSpPr/>
        <p:nvPr/>
      </p:nvGrpSpPr>
      <p:grpSpPr>
        <a:xfrm>
          <a:off x="0" y="0"/>
          <a:ext cx="0" cy="0"/>
          <a:chOff x="0" y="0"/>
          <a:chExt cx="0" cy="0"/>
        </a:xfrm>
      </p:grpSpPr>
      <p:sp>
        <p:nvSpPr>
          <p:cNvPr id="3650" name="Google Shape;3650;p22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 Architectures</a:t>
            </a:r>
            <a:endParaRPr/>
          </a:p>
        </p:txBody>
      </p:sp>
      <p:sp>
        <p:nvSpPr>
          <p:cNvPr id="3651" name="Google Shape;3651;p22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187</a:t>
            </a:fld>
            <a:endParaRPr/>
          </a:p>
        </p:txBody>
      </p:sp>
      <p:pic>
        <p:nvPicPr>
          <p:cNvPr id="3652" name="Google Shape;3652;p222" descr="Google Shape;1295;p26"/>
          <p:cNvPicPr preferRelativeResize="0"/>
          <p:nvPr/>
        </p:nvPicPr>
        <p:blipFill rotWithShape="1">
          <a:blip r:embed="rId3">
            <a:alphaModFix/>
          </a:blip>
          <a:srcRect/>
          <a:stretch/>
        </p:blipFill>
        <p:spPr>
          <a:xfrm>
            <a:off x="352909" y="1678195"/>
            <a:ext cx="1383661" cy="383349"/>
          </a:xfrm>
          <a:prstGeom prst="rect">
            <a:avLst/>
          </a:prstGeom>
          <a:noFill/>
          <a:ln>
            <a:noFill/>
          </a:ln>
        </p:spPr>
      </p:pic>
      <p:grpSp>
        <p:nvGrpSpPr>
          <p:cNvPr id="3653" name="Google Shape;3653;p222"/>
          <p:cNvGrpSpPr/>
          <p:nvPr/>
        </p:nvGrpSpPr>
        <p:grpSpPr>
          <a:xfrm>
            <a:off x="473133" y="2535507"/>
            <a:ext cx="1089225" cy="410400"/>
            <a:chOff x="0" y="0"/>
            <a:chExt cx="2904600" cy="1094400"/>
          </a:xfrm>
        </p:grpSpPr>
        <p:sp>
          <p:nvSpPr>
            <p:cNvPr id="3654" name="Google Shape;3654;p222"/>
            <p:cNvSpPr/>
            <p:nvPr/>
          </p:nvSpPr>
          <p:spPr>
            <a:xfrm>
              <a:off x="0" y="19152"/>
              <a:ext cx="2904600" cy="1056000"/>
            </a:xfrm>
            <a:prstGeom prst="rect">
              <a:avLst/>
            </a:prstGeom>
            <a:solidFill>
              <a:srgbClr val="6D9EEB"/>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655" name="Google Shape;3655;p222"/>
            <p:cNvSpPr txBox="1"/>
            <p:nvPr/>
          </p:nvSpPr>
          <p:spPr>
            <a:xfrm>
              <a:off x="0" y="0"/>
              <a:ext cx="2904600" cy="10944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100"/>
                <a:buFont typeface="Oswald"/>
                <a:buNone/>
              </a:pPr>
              <a:r>
                <a:rPr lang="en" sz="1100" b="0" i="0" u="none" strike="noStrike" cap="none">
                  <a:solidFill>
                    <a:srgbClr val="000000"/>
                  </a:solidFill>
                  <a:latin typeface="Oswald"/>
                  <a:ea typeface="Oswald"/>
                  <a:cs typeface="Oswald"/>
                  <a:sym typeface="Oswald"/>
                </a:rPr>
                <a:t>ASR</a:t>
              </a:r>
              <a:endParaRPr sz="500"/>
            </a:p>
          </p:txBody>
        </p:sp>
      </p:grpSp>
      <p:grpSp>
        <p:nvGrpSpPr>
          <p:cNvPr id="3656" name="Google Shape;3656;p222"/>
          <p:cNvGrpSpPr/>
          <p:nvPr/>
        </p:nvGrpSpPr>
        <p:grpSpPr>
          <a:xfrm>
            <a:off x="473133" y="3546585"/>
            <a:ext cx="1089225" cy="410400"/>
            <a:chOff x="0" y="0"/>
            <a:chExt cx="2904600" cy="1094400"/>
          </a:xfrm>
        </p:grpSpPr>
        <p:sp>
          <p:nvSpPr>
            <p:cNvPr id="3657" name="Google Shape;3657;p222"/>
            <p:cNvSpPr/>
            <p:nvPr/>
          </p:nvSpPr>
          <p:spPr>
            <a:xfrm>
              <a:off x="0" y="19152"/>
              <a:ext cx="2904600" cy="1056000"/>
            </a:xfrm>
            <a:prstGeom prst="rect">
              <a:avLst/>
            </a:prstGeom>
            <a:solidFill>
              <a:srgbClr val="C27BA0"/>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658" name="Google Shape;3658;p222"/>
            <p:cNvSpPr txBox="1"/>
            <p:nvPr/>
          </p:nvSpPr>
          <p:spPr>
            <a:xfrm>
              <a:off x="0" y="0"/>
              <a:ext cx="2904600" cy="10944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100"/>
                <a:buFont typeface="Oswald"/>
                <a:buNone/>
              </a:pPr>
              <a:r>
                <a:rPr lang="en" sz="1100" b="0" i="0" u="none" strike="noStrike" cap="none">
                  <a:solidFill>
                    <a:srgbClr val="000000"/>
                  </a:solidFill>
                  <a:latin typeface="Oswald"/>
                  <a:ea typeface="Oswald"/>
                  <a:cs typeface="Oswald"/>
                  <a:sym typeface="Oswald"/>
                </a:rPr>
                <a:t>MT</a:t>
              </a:r>
              <a:endParaRPr sz="500"/>
            </a:p>
          </p:txBody>
        </p:sp>
      </p:grpSp>
      <p:sp>
        <p:nvSpPr>
          <p:cNvPr id="3659" name="Google Shape;3659;p222"/>
          <p:cNvSpPr txBox="1"/>
          <p:nvPr/>
        </p:nvSpPr>
        <p:spPr>
          <a:xfrm>
            <a:off x="488474" y="4064646"/>
            <a:ext cx="1089300" cy="3513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A64D79"/>
              </a:buClr>
              <a:buSzPts val="1100"/>
              <a:buFont typeface="Arial"/>
              <a:buNone/>
            </a:pPr>
            <a:r>
              <a:rPr lang="en" sz="1100" b="0" i="0" u="none" strike="noStrike" cap="none">
                <a:solidFill>
                  <a:srgbClr val="A64D79"/>
                </a:solidFill>
                <a:latin typeface="Arial"/>
                <a:ea typeface="Arial"/>
                <a:cs typeface="Arial"/>
                <a:sym typeface="Arial"/>
              </a:rPr>
              <a:t>translation</a:t>
            </a:r>
            <a:endParaRPr sz="500"/>
          </a:p>
        </p:txBody>
      </p:sp>
      <p:pic>
        <p:nvPicPr>
          <p:cNvPr id="3660" name="Google Shape;3660;p222" descr="Google Shape;1299;p26"/>
          <p:cNvPicPr preferRelativeResize="0"/>
          <p:nvPr/>
        </p:nvPicPr>
        <p:blipFill rotWithShape="1">
          <a:blip r:embed="rId4">
            <a:alphaModFix/>
          </a:blip>
          <a:srcRect/>
          <a:stretch/>
        </p:blipFill>
        <p:spPr>
          <a:xfrm rot="5394595">
            <a:off x="937450" y="2389598"/>
            <a:ext cx="191424" cy="72649"/>
          </a:xfrm>
          <a:prstGeom prst="rect">
            <a:avLst/>
          </a:prstGeom>
          <a:noFill/>
          <a:ln>
            <a:noFill/>
          </a:ln>
        </p:spPr>
      </p:pic>
      <p:pic>
        <p:nvPicPr>
          <p:cNvPr id="3661" name="Google Shape;3661;p222" descr="Google Shape;1300;p26"/>
          <p:cNvPicPr preferRelativeResize="0"/>
          <p:nvPr/>
        </p:nvPicPr>
        <p:blipFill rotWithShape="1">
          <a:blip r:embed="rId4">
            <a:alphaModFix/>
          </a:blip>
          <a:srcRect/>
          <a:stretch/>
        </p:blipFill>
        <p:spPr>
          <a:xfrm rot="5394595">
            <a:off x="937450" y="4006840"/>
            <a:ext cx="191424" cy="72649"/>
          </a:xfrm>
          <a:prstGeom prst="rect">
            <a:avLst/>
          </a:prstGeom>
          <a:noFill/>
          <a:ln>
            <a:noFill/>
          </a:ln>
        </p:spPr>
      </p:pic>
      <p:sp>
        <p:nvSpPr>
          <p:cNvPr id="3662" name="Google Shape;3662;p222"/>
          <p:cNvSpPr txBox="1"/>
          <p:nvPr/>
        </p:nvSpPr>
        <p:spPr>
          <a:xfrm>
            <a:off x="630696" y="3058839"/>
            <a:ext cx="774000" cy="3513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C78D8"/>
              </a:buClr>
              <a:buSzPts val="1100"/>
              <a:buFont typeface="Arial"/>
              <a:buNone/>
            </a:pPr>
            <a:r>
              <a:rPr lang="en" sz="1100" b="0" i="0" u="none" strike="noStrike" cap="none">
                <a:solidFill>
                  <a:srgbClr val="3C78D8"/>
                </a:solidFill>
                <a:latin typeface="Arial"/>
                <a:ea typeface="Arial"/>
                <a:cs typeface="Arial"/>
                <a:sym typeface="Arial"/>
              </a:rPr>
              <a:t>transcript</a:t>
            </a:r>
            <a:endParaRPr sz="500"/>
          </a:p>
        </p:txBody>
      </p:sp>
      <p:pic>
        <p:nvPicPr>
          <p:cNvPr id="3663" name="Google Shape;3663;p222" descr="Google Shape;1302;p26"/>
          <p:cNvPicPr preferRelativeResize="0"/>
          <p:nvPr/>
        </p:nvPicPr>
        <p:blipFill rotWithShape="1">
          <a:blip r:embed="rId5">
            <a:alphaModFix/>
          </a:blip>
          <a:srcRect/>
          <a:stretch/>
        </p:blipFill>
        <p:spPr>
          <a:xfrm rot="5394595">
            <a:off x="922057" y="3048384"/>
            <a:ext cx="191424" cy="14288"/>
          </a:xfrm>
          <a:prstGeom prst="rect">
            <a:avLst/>
          </a:prstGeom>
          <a:noFill/>
          <a:ln>
            <a:noFill/>
          </a:ln>
        </p:spPr>
      </p:pic>
      <p:pic>
        <p:nvPicPr>
          <p:cNvPr id="3664" name="Google Shape;3664;p222" descr="Google Shape;1303;p26"/>
          <p:cNvPicPr preferRelativeResize="0"/>
          <p:nvPr/>
        </p:nvPicPr>
        <p:blipFill rotWithShape="1">
          <a:blip r:embed="rId4">
            <a:alphaModFix/>
          </a:blip>
          <a:srcRect/>
          <a:stretch/>
        </p:blipFill>
        <p:spPr>
          <a:xfrm rot="5394595">
            <a:off x="922108" y="3395408"/>
            <a:ext cx="191423" cy="72648"/>
          </a:xfrm>
          <a:prstGeom prst="rect">
            <a:avLst/>
          </a:prstGeom>
          <a:noFill/>
          <a:ln>
            <a:noFill/>
          </a:ln>
        </p:spPr>
      </p:pic>
      <p:sp>
        <p:nvSpPr>
          <p:cNvPr id="3665" name="Google Shape;3665;p222"/>
          <p:cNvSpPr txBox="1"/>
          <p:nvPr/>
        </p:nvSpPr>
        <p:spPr>
          <a:xfrm>
            <a:off x="488474" y="1167051"/>
            <a:ext cx="1089300" cy="3513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674EA7"/>
              </a:buClr>
              <a:buSzPts val="1400"/>
              <a:buFont typeface="Oswald"/>
              <a:buNone/>
            </a:pPr>
            <a:r>
              <a:rPr lang="en" sz="1400" b="1" i="0" u="none" strike="noStrike" cap="none">
                <a:solidFill>
                  <a:srgbClr val="674EA7"/>
                </a:solidFill>
                <a:latin typeface="Oswald"/>
                <a:ea typeface="Oswald"/>
                <a:cs typeface="Oswald"/>
                <a:sym typeface="Oswald"/>
              </a:rPr>
              <a:t>CASCADE</a:t>
            </a:r>
            <a:endParaRPr sz="500"/>
          </a:p>
        </p:txBody>
      </p:sp>
      <p:grpSp>
        <p:nvGrpSpPr>
          <p:cNvPr id="3666" name="Google Shape;3666;p222"/>
          <p:cNvGrpSpPr/>
          <p:nvPr/>
        </p:nvGrpSpPr>
        <p:grpSpPr>
          <a:xfrm>
            <a:off x="395566" y="2143594"/>
            <a:ext cx="1298319" cy="162113"/>
            <a:chOff x="-2" y="-2"/>
            <a:chExt cx="3462185" cy="432300"/>
          </a:xfrm>
        </p:grpSpPr>
        <p:grpSp>
          <p:nvGrpSpPr>
            <p:cNvPr id="3667" name="Google Shape;3667;p222"/>
            <p:cNvGrpSpPr/>
            <p:nvPr/>
          </p:nvGrpSpPr>
          <p:grpSpPr>
            <a:xfrm>
              <a:off x="-2" y="-2"/>
              <a:ext cx="3462185" cy="432300"/>
              <a:chOff x="-1" y="-1"/>
              <a:chExt cx="3462185" cy="432300"/>
            </a:xfrm>
          </p:grpSpPr>
          <p:sp>
            <p:nvSpPr>
              <p:cNvPr id="3668" name="Google Shape;3668;p222"/>
              <p:cNvSpPr/>
              <p:nvPr/>
            </p:nvSpPr>
            <p:spPr>
              <a:xfrm>
                <a:off x="-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669" name="Google Shape;3669;p222"/>
              <p:cNvSpPr/>
              <p:nvPr/>
            </p:nvSpPr>
            <p:spPr>
              <a:xfrm>
                <a:off x="188647"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670" name="Google Shape;3670;p222"/>
              <p:cNvSpPr/>
              <p:nvPr/>
            </p:nvSpPr>
            <p:spPr>
              <a:xfrm>
                <a:off x="37729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671" name="Google Shape;3671;p222"/>
              <p:cNvSpPr/>
              <p:nvPr/>
            </p:nvSpPr>
            <p:spPr>
              <a:xfrm>
                <a:off x="56594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672" name="Google Shape;3672;p222"/>
              <p:cNvSpPr/>
              <p:nvPr/>
            </p:nvSpPr>
            <p:spPr>
              <a:xfrm>
                <a:off x="272356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673" name="Google Shape;3673;p222"/>
              <p:cNvSpPr/>
              <p:nvPr/>
            </p:nvSpPr>
            <p:spPr>
              <a:xfrm>
                <a:off x="292397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674" name="Google Shape;3674;p222"/>
              <p:cNvSpPr/>
              <p:nvPr/>
            </p:nvSpPr>
            <p:spPr>
              <a:xfrm>
                <a:off x="3124378"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675" name="Google Shape;3675;p222"/>
              <p:cNvSpPr/>
              <p:nvPr/>
            </p:nvSpPr>
            <p:spPr>
              <a:xfrm>
                <a:off x="332478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cxnSp>
          <p:nvCxnSpPr>
            <p:cNvPr id="3676" name="Google Shape;3676;p222"/>
            <p:cNvCxnSpPr/>
            <p:nvPr/>
          </p:nvCxnSpPr>
          <p:spPr>
            <a:xfrm>
              <a:off x="898706" y="219714"/>
              <a:ext cx="1629600" cy="0"/>
            </a:xfrm>
            <a:prstGeom prst="straightConnector1">
              <a:avLst/>
            </a:prstGeom>
            <a:noFill/>
            <a:ln w="9525" cap="flat" cmpd="sng">
              <a:solidFill>
                <a:srgbClr val="1C4587"/>
              </a:solidFill>
              <a:prstDash val="dot"/>
              <a:round/>
              <a:headEnd type="none" w="sm" len="sm"/>
              <a:tailEnd type="none" w="sm" len="sm"/>
            </a:ln>
          </p:spPr>
        </p:cxnSp>
      </p:grpSp>
      <p:grpSp>
        <p:nvGrpSpPr>
          <p:cNvPr id="3677" name="Google Shape;3677;p222"/>
          <p:cNvGrpSpPr/>
          <p:nvPr/>
        </p:nvGrpSpPr>
        <p:grpSpPr>
          <a:xfrm>
            <a:off x="1922340" y="1072725"/>
            <a:ext cx="1383661" cy="3343260"/>
            <a:chOff x="0" y="0"/>
            <a:chExt cx="3689763" cy="8915361"/>
          </a:xfrm>
        </p:grpSpPr>
        <p:pic>
          <p:nvPicPr>
            <p:cNvPr id="3678" name="Google Shape;3678;p222" descr="Google Shape;1304;p26"/>
            <p:cNvPicPr preferRelativeResize="0"/>
            <p:nvPr/>
          </p:nvPicPr>
          <p:blipFill rotWithShape="1">
            <a:blip r:embed="rId3">
              <a:alphaModFix/>
            </a:blip>
            <a:srcRect/>
            <a:stretch/>
          </p:blipFill>
          <p:spPr>
            <a:xfrm>
              <a:off x="0" y="1614584"/>
              <a:ext cx="3689763" cy="1022264"/>
            </a:xfrm>
            <a:prstGeom prst="rect">
              <a:avLst/>
            </a:prstGeom>
            <a:noFill/>
            <a:ln>
              <a:noFill/>
            </a:ln>
          </p:spPr>
        </p:pic>
        <p:grpSp>
          <p:nvGrpSpPr>
            <p:cNvPr id="3679" name="Google Shape;3679;p222"/>
            <p:cNvGrpSpPr/>
            <p:nvPr/>
          </p:nvGrpSpPr>
          <p:grpSpPr>
            <a:xfrm>
              <a:off x="341020" y="5175421"/>
              <a:ext cx="2904600" cy="1094400"/>
              <a:chOff x="0" y="0"/>
              <a:chExt cx="2904600" cy="1094400"/>
            </a:xfrm>
          </p:grpSpPr>
          <p:sp>
            <p:nvSpPr>
              <p:cNvPr id="3680" name="Google Shape;3680;p222"/>
              <p:cNvSpPr/>
              <p:nvPr/>
            </p:nvSpPr>
            <p:spPr>
              <a:xfrm>
                <a:off x="0" y="19152"/>
                <a:ext cx="2904600" cy="1056000"/>
              </a:xfrm>
              <a:prstGeom prst="rect">
                <a:avLst/>
              </a:prstGeom>
              <a:solidFill>
                <a:srgbClr val="8E7CC3"/>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681" name="Google Shape;3681;p222"/>
              <p:cNvSpPr txBox="1"/>
              <p:nvPr/>
            </p:nvSpPr>
            <p:spPr>
              <a:xfrm>
                <a:off x="0" y="0"/>
                <a:ext cx="2904600" cy="10944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100"/>
                  <a:buFont typeface="Oswald"/>
                  <a:buNone/>
                </a:pPr>
                <a:r>
                  <a:rPr lang="en" sz="1100" b="0" i="0" u="none" strike="noStrike" cap="none">
                    <a:solidFill>
                      <a:srgbClr val="000000"/>
                    </a:solidFill>
                    <a:latin typeface="Oswald"/>
                    <a:ea typeface="Oswald"/>
                    <a:cs typeface="Oswald"/>
                    <a:sym typeface="Oswald"/>
                  </a:rPr>
                  <a:t>ST</a:t>
                </a:r>
                <a:endParaRPr sz="500"/>
              </a:p>
            </p:txBody>
          </p:sp>
        </p:grpSp>
        <p:pic>
          <p:nvPicPr>
            <p:cNvPr id="3682" name="Google Shape;3682;p222" descr="Google Shape;1306;p26"/>
            <p:cNvPicPr preferRelativeResize="0"/>
            <p:nvPr/>
          </p:nvPicPr>
          <p:blipFill rotWithShape="1">
            <a:blip r:embed="rId6">
              <a:alphaModFix/>
            </a:blip>
            <a:srcRect/>
            <a:stretch/>
          </p:blipFill>
          <p:spPr>
            <a:xfrm rot="5400000">
              <a:off x="936358" y="4165460"/>
              <a:ext cx="1696563" cy="193729"/>
            </a:xfrm>
            <a:prstGeom prst="rect">
              <a:avLst/>
            </a:prstGeom>
            <a:noFill/>
            <a:ln>
              <a:noFill/>
            </a:ln>
          </p:spPr>
        </p:pic>
        <p:sp>
          <p:nvSpPr>
            <p:cNvPr id="3683" name="Google Shape;3683;p222"/>
            <p:cNvSpPr txBox="1"/>
            <p:nvPr/>
          </p:nvSpPr>
          <p:spPr>
            <a:xfrm>
              <a:off x="341020" y="7978461"/>
              <a:ext cx="2904600" cy="9369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A64D79"/>
                </a:buClr>
                <a:buSzPts val="1100"/>
                <a:buFont typeface="Arial"/>
                <a:buNone/>
              </a:pPr>
              <a:r>
                <a:rPr lang="en" sz="1100" b="0" i="0" u="none" strike="noStrike" cap="none">
                  <a:solidFill>
                    <a:srgbClr val="A64D79"/>
                  </a:solidFill>
                  <a:latin typeface="Arial"/>
                  <a:ea typeface="Arial"/>
                  <a:cs typeface="Arial"/>
                  <a:sym typeface="Arial"/>
                </a:rPr>
                <a:t>translation</a:t>
              </a:r>
              <a:endParaRPr sz="500"/>
            </a:p>
          </p:txBody>
        </p:sp>
        <p:pic>
          <p:nvPicPr>
            <p:cNvPr id="3684" name="Google Shape;3684;p222" descr="Google Shape;1308;p26"/>
            <p:cNvPicPr preferRelativeResize="0"/>
            <p:nvPr/>
          </p:nvPicPr>
          <p:blipFill rotWithShape="1">
            <a:blip r:embed="rId7">
              <a:alphaModFix/>
            </a:blip>
            <a:srcRect/>
            <a:stretch/>
          </p:blipFill>
          <p:spPr>
            <a:xfrm>
              <a:off x="1696655" y="6250952"/>
              <a:ext cx="193729" cy="1746560"/>
            </a:xfrm>
            <a:prstGeom prst="rect">
              <a:avLst/>
            </a:prstGeom>
            <a:noFill/>
            <a:ln>
              <a:noFill/>
            </a:ln>
          </p:spPr>
        </p:pic>
        <p:sp>
          <p:nvSpPr>
            <p:cNvPr id="3685" name="Google Shape;3685;p222"/>
            <p:cNvSpPr txBox="1"/>
            <p:nvPr/>
          </p:nvSpPr>
          <p:spPr>
            <a:xfrm>
              <a:off x="266812" y="0"/>
              <a:ext cx="3094200" cy="14400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674EA7"/>
                </a:buClr>
                <a:buSzPts val="1400"/>
                <a:buFont typeface="Oswald"/>
                <a:buNone/>
              </a:pPr>
              <a:r>
                <a:rPr lang="en" sz="1400" b="1" i="0" u="none" strike="noStrike" cap="none">
                  <a:solidFill>
                    <a:srgbClr val="674EA7"/>
                  </a:solidFill>
                  <a:latin typeface="Oswald"/>
                  <a:ea typeface="Oswald"/>
                  <a:cs typeface="Oswald"/>
                  <a:sym typeface="Oswald"/>
                </a:rPr>
                <a:t>END-TO-END</a:t>
              </a:r>
              <a:endParaRPr sz="500"/>
            </a:p>
          </p:txBody>
        </p:sp>
        <p:grpSp>
          <p:nvGrpSpPr>
            <p:cNvPr id="3686" name="Google Shape;3686;p222"/>
            <p:cNvGrpSpPr/>
            <p:nvPr/>
          </p:nvGrpSpPr>
          <p:grpSpPr>
            <a:xfrm>
              <a:off x="113782" y="2855651"/>
              <a:ext cx="3462185" cy="432300"/>
              <a:chOff x="-2" y="-2"/>
              <a:chExt cx="3462185" cy="432300"/>
            </a:xfrm>
          </p:grpSpPr>
          <p:grpSp>
            <p:nvGrpSpPr>
              <p:cNvPr id="3687" name="Google Shape;3687;p222"/>
              <p:cNvGrpSpPr/>
              <p:nvPr/>
            </p:nvGrpSpPr>
            <p:grpSpPr>
              <a:xfrm>
                <a:off x="-2" y="-2"/>
                <a:ext cx="3462185" cy="432300"/>
                <a:chOff x="-1" y="-1"/>
                <a:chExt cx="3462185" cy="432300"/>
              </a:xfrm>
            </p:grpSpPr>
            <p:sp>
              <p:nvSpPr>
                <p:cNvPr id="3688" name="Google Shape;3688;p222"/>
                <p:cNvSpPr/>
                <p:nvPr/>
              </p:nvSpPr>
              <p:spPr>
                <a:xfrm>
                  <a:off x="-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689" name="Google Shape;3689;p222"/>
                <p:cNvSpPr/>
                <p:nvPr/>
              </p:nvSpPr>
              <p:spPr>
                <a:xfrm>
                  <a:off x="188647"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690" name="Google Shape;3690;p222"/>
                <p:cNvSpPr/>
                <p:nvPr/>
              </p:nvSpPr>
              <p:spPr>
                <a:xfrm>
                  <a:off x="37729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691" name="Google Shape;3691;p222"/>
                <p:cNvSpPr/>
                <p:nvPr/>
              </p:nvSpPr>
              <p:spPr>
                <a:xfrm>
                  <a:off x="56594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692" name="Google Shape;3692;p222"/>
                <p:cNvSpPr/>
                <p:nvPr/>
              </p:nvSpPr>
              <p:spPr>
                <a:xfrm>
                  <a:off x="272356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693" name="Google Shape;3693;p222"/>
                <p:cNvSpPr/>
                <p:nvPr/>
              </p:nvSpPr>
              <p:spPr>
                <a:xfrm>
                  <a:off x="292397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694" name="Google Shape;3694;p222"/>
                <p:cNvSpPr/>
                <p:nvPr/>
              </p:nvSpPr>
              <p:spPr>
                <a:xfrm>
                  <a:off x="3124378"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695" name="Google Shape;3695;p222"/>
                <p:cNvSpPr/>
                <p:nvPr/>
              </p:nvSpPr>
              <p:spPr>
                <a:xfrm>
                  <a:off x="332478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cxnSp>
            <p:nvCxnSpPr>
              <p:cNvPr id="3696" name="Google Shape;3696;p222"/>
              <p:cNvCxnSpPr/>
              <p:nvPr/>
            </p:nvCxnSpPr>
            <p:spPr>
              <a:xfrm>
                <a:off x="898706" y="219714"/>
                <a:ext cx="1629600" cy="0"/>
              </a:xfrm>
              <a:prstGeom prst="straightConnector1">
                <a:avLst/>
              </a:prstGeom>
              <a:noFill/>
              <a:ln w="9525" cap="flat" cmpd="sng">
                <a:solidFill>
                  <a:srgbClr val="1C4587"/>
                </a:solidFill>
                <a:prstDash val="dot"/>
                <a:round/>
                <a:headEnd type="none" w="sm" len="sm"/>
                <a:tailEnd type="none" w="sm" len="sm"/>
              </a:ln>
            </p:spPr>
          </p:cxnSp>
        </p:grpSp>
      </p:grpSp>
      <p:pic>
        <p:nvPicPr>
          <p:cNvPr id="3697" name="Google Shape;3697;p222" descr="Google Shape;1362;p26"/>
          <p:cNvPicPr preferRelativeResize="0"/>
          <p:nvPr/>
        </p:nvPicPr>
        <p:blipFill rotWithShape="1">
          <a:blip r:embed="rId8">
            <a:alphaModFix/>
          </a:blip>
          <a:srcRect/>
          <a:stretch/>
        </p:blipFill>
        <p:spPr>
          <a:xfrm rot="5381473">
            <a:off x="1999051" y="2828995"/>
            <a:ext cx="3218366" cy="14288"/>
          </a:xfrm>
          <a:prstGeom prst="rect">
            <a:avLst/>
          </a:prstGeom>
          <a:noFill/>
          <a:ln>
            <a:noFill/>
          </a:ln>
        </p:spPr>
      </p:pic>
      <p:grpSp>
        <p:nvGrpSpPr>
          <p:cNvPr id="3698" name="Google Shape;3698;p222"/>
          <p:cNvGrpSpPr/>
          <p:nvPr/>
        </p:nvGrpSpPr>
        <p:grpSpPr>
          <a:xfrm>
            <a:off x="463608" y="4540353"/>
            <a:ext cx="1108321" cy="370440"/>
            <a:chOff x="0" y="-1"/>
            <a:chExt cx="2955523" cy="987841"/>
          </a:xfrm>
        </p:grpSpPr>
        <p:sp>
          <p:nvSpPr>
            <p:cNvPr id="3699" name="Google Shape;3699;p222"/>
            <p:cNvSpPr txBox="1"/>
            <p:nvPr/>
          </p:nvSpPr>
          <p:spPr>
            <a:xfrm>
              <a:off x="25400" y="25400"/>
              <a:ext cx="2904600" cy="9369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C78D8"/>
                </a:buClr>
                <a:buSzPts val="1300"/>
                <a:buFont typeface="Arial"/>
                <a:buNone/>
              </a:pPr>
              <a:r>
                <a:rPr lang="en" sz="1300" b="0" i="0" u="none" strike="noStrike" cap="none">
                  <a:solidFill>
                    <a:srgbClr val="3C78D8"/>
                  </a:solidFill>
                  <a:latin typeface="Arial"/>
                  <a:ea typeface="Arial"/>
                  <a:cs typeface="Arial"/>
                  <a:sym typeface="Arial"/>
                </a:rPr>
                <a:t>sentence</a:t>
              </a:r>
              <a:endParaRPr sz="500"/>
            </a:p>
          </p:txBody>
        </p:sp>
        <p:pic>
          <p:nvPicPr>
            <p:cNvPr id="3700" name="Google Shape;3700;p222" descr="Google Shape;1301;p26"/>
            <p:cNvPicPr preferRelativeResize="0"/>
            <p:nvPr/>
          </p:nvPicPr>
          <p:blipFill rotWithShape="1">
            <a:blip r:embed="rId9">
              <a:alphaModFix/>
            </a:blip>
            <a:srcRect/>
            <a:stretch/>
          </p:blipFill>
          <p:spPr>
            <a:xfrm>
              <a:off x="0" y="-1"/>
              <a:ext cx="2955523" cy="987841"/>
            </a:xfrm>
            <a:prstGeom prst="rect">
              <a:avLst/>
            </a:prstGeom>
            <a:noFill/>
            <a:ln>
              <a:noFill/>
            </a:ln>
          </p:spPr>
        </p:pic>
      </p:grpSp>
      <p:pic>
        <p:nvPicPr>
          <p:cNvPr id="3701" name="Google Shape;3701;p222" descr="Connection Line"/>
          <p:cNvPicPr preferRelativeResize="0"/>
          <p:nvPr/>
        </p:nvPicPr>
        <p:blipFill rotWithShape="1">
          <a:blip r:embed="rId10">
            <a:alphaModFix/>
          </a:blip>
          <a:srcRect/>
          <a:stretch/>
        </p:blipFill>
        <p:spPr>
          <a:xfrm>
            <a:off x="171639" y="3281379"/>
            <a:ext cx="466186" cy="1233024"/>
          </a:xfrm>
          <a:prstGeom prst="rect">
            <a:avLst/>
          </a:prstGeom>
          <a:noFill/>
          <a:ln>
            <a:noFill/>
          </a:ln>
        </p:spPr>
      </p:pic>
      <p:grpSp>
        <p:nvGrpSpPr>
          <p:cNvPr id="3702" name="Google Shape;3702;p222"/>
          <p:cNvGrpSpPr/>
          <p:nvPr/>
        </p:nvGrpSpPr>
        <p:grpSpPr>
          <a:xfrm>
            <a:off x="3779793" y="1066104"/>
            <a:ext cx="1498626" cy="3835164"/>
            <a:chOff x="-19016" y="0"/>
            <a:chExt cx="3996336" cy="10227103"/>
          </a:xfrm>
        </p:grpSpPr>
        <p:pic>
          <p:nvPicPr>
            <p:cNvPr id="3703" name="Google Shape;3703;p222" descr="Google Shape;1311;p26"/>
            <p:cNvPicPr preferRelativeResize="0"/>
            <p:nvPr/>
          </p:nvPicPr>
          <p:blipFill rotWithShape="1">
            <a:blip r:embed="rId3">
              <a:alphaModFix/>
            </a:blip>
            <a:srcRect/>
            <a:stretch/>
          </p:blipFill>
          <p:spPr>
            <a:xfrm>
              <a:off x="287556" y="1632242"/>
              <a:ext cx="3689764" cy="1022264"/>
            </a:xfrm>
            <a:prstGeom prst="rect">
              <a:avLst/>
            </a:prstGeom>
            <a:noFill/>
            <a:ln>
              <a:noFill/>
            </a:ln>
          </p:spPr>
        </p:pic>
        <p:grpSp>
          <p:nvGrpSpPr>
            <p:cNvPr id="3704" name="Google Shape;3704;p222"/>
            <p:cNvGrpSpPr/>
            <p:nvPr/>
          </p:nvGrpSpPr>
          <p:grpSpPr>
            <a:xfrm>
              <a:off x="608152" y="3918410"/>
              <a:ext cx="2904600" cy="1094400"/>
              <a:chOff x="0" y="0"/>
              <a:chExt cx="2904600" cy="1094400"/>
            </a:xfrm>
          </p:grpSpPr>
          <p:sp>
            <p:nvSpPr>
              <p:cNvPr id="3705" name="Google Shape;3705;p222"/>
              <p:cNvSpPr/>
              <p:nvPr/>
            </p:nvSpPr>
            <p:spPr>
              <a:xfrm>
                <a:off x="0" y="19152"/>
                <a:ext cx="2904600" cy="1056000"/>
              </a:xfrm>
              <a:prstGeom prst="rect">
                <a:avLst/>
              </a:prstGeom>
              <a:solidFill>
                <a:srgbClr val="6D9EEB"/>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706" name="Google Shape;3706;p222"/>
              <p:cNvSpPr txBox="1"/>
              <p:nvPr/>
            </p:nvSpPr>
            <p:spPr>
              <a:xfrm>
                <a:off x="0" y="0"/>
                <a:ext cx="2904600" cy="10944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100"/>
                  <a:buFont typeface="Oswald"/>
                  <a:buNone/>
                </a:pPr>
                <a:r>
                  <a:rPr lang="en" sz="1100" b="0" i="0" u="none" strike="noStrike" cap="none">
                    <a:solidFill>
                      <a:srgbClr val="000000"/>
                    </a:solidFill>
                    <a:latin typeface="Oswald"/>
                    <a:ea typeface="Oswald"/>
                    <a:cs typeface="Oswald"/>
                    <a:sym typeface="Oswald"/>
                  </a:rPr>
                  <a:t>ASR</a:t>
                </a:r>
                <a:endParaRPr sz="500"/>
              </a:p>
            </p:txBody>
          </p:sp>
        </p:grpSp>
        <p:grpSp>
          <p:nvGrpSpPr>
            <p:cNvPr id="3707" name="Google Shape;3707;p222"/>
            <p:cNvGrpSpPr/>
            <p:nvPr/>
          </p:nvGrpSpPr>
          <p:grpSpPr>
            <a:xfrm>
              <a:off x="608152" y="6614617"/>
              <a:ext cx="2904600" cy="1094400"/>
              <a:chOff x="0" y="0"/>
              <a:chExt cx="2904600" cy="1094400"/>
            </a:xfrm>
          </p:grpSpPr>
          <p:sp>
            <p:nvSpPr>
              <p:cNvPr id="3708" name="Google Shape;3708;p222"/>
              <p:cNvSpPr/>
              <p:nvPr/>
            </p:nvSpPr>
            <p:spPr>
              <a:xfrm>
                <a:off x="0" y="19152"/>
                <a:ext cx="2904600" cy="1056000"/>
              </a:xfrm>
              <a:prstGeom prst="rect">
                <a:avLst/>
              </a:prstGeom>
              <a:solidFill>
                <a:srgbClr val="C27BA0"/>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709" name="Google Shape;3709;p222"/>
              <p:cNvSpPr txBox="1"/>
              <p:nvPr/>
            </p:nvSpPr>
            <p:spPr>
              <a:xfrm>
                <a:off x="0" y="0"/>
                <a:ext cx="2904600" cy="10944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100"/>
                  <a:buFont typeface="Oswald"/>
                  <a:buNone/>
                </a:pPr>
                <a:r>
                  <a:rPr lang="en" sz="1100" b="0" i="0" u="none" strike="noStrike" cap="none">
                    <a:solidFill>
                      <a:srgbClr val="000000"/>
                    </a:solidFill>
                    <a:latin typeface="Oswald"/>
                    <a:ea typeface="Oswald"/>
                    <a:cs typeface="Oswald"/>
                    <a:sym typeface="Oswald"/>
                  </a:rPr>
                  <a:t>MT</a:t>
                </a:r>
                <a:endParaRPr sz="500"/>
              </a:p>
            </p:txBody>
          </p:sp>
        </p:grpSp>
        <p:sp>
          <p:nvSpPr>
            <p:cNvPr id="3710" name="Google Shape;3710;p222"/>
            <p:cNvSpPr txBox="1"/>
            <p:nvPr/>
          </p:nvSpPr>
          <p:spPr>
            <a:xfrm>
              <a:off x="649063" y="7996113"/>
              <a:ext cx="2904600" cy="9369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A64D79"/>
                </a:buClr>
                <a:buSzPts val="1100"/>
                <a:buFont typeface="Arial"/>
                <a:buNone/>
              </a:pPr>
              <a:r>
                <a:rPr lang="en" sz="1100" b="0" i="0" u="none" strike="noStrike" cap="none">
                  <a:solidFill>
                    <a:srgbClr val="A64D79"/>
                  </a:solidFill>
                  <a:latin typeface="Arial"/>
                  <a:ea typeface="Arial"/>
                  <a:cs typeface="Arial"/>
                  <a:sym typeface="Arial"/>
                </a:rPr>
                <a:t>translation</a:t>
              </a:r>
              <a:endParaRPr sz="500"/>
            </a:p>
          </p:txBody>
        </p:sp>
        <p:pic>
          <p:nvPicPr>
            <p:cNvPr id="3711" name="Google Shape;3711;p222" descr="Google Shape;1315;p26"/>
            <p:cNvPicPr preferRelativeResize="0"/>
            <p:nvPr/>
          </p:nvPicPr>
          <p:blipFill rotWithShape="1">
            <a:blip r:embed="rId4">
              <a:alphaModFix/>
            </a:blip>
            <a:srcRect/>
            <a:stretch/>
          </p:blipFill>
          <p:spPr>
            <a:xfrm rot="5394595">
              <a:off x="1846332" y="3529317"/>
              <a:ext cx="510463" cy="193730"/>
            </a:xfrm>
            <a:prstGeom prst="rect">
              <a:avLst/>
            </a:prstGeom>
            <a:noFill/>
            <a:ln>
              <a:noFill/>
            </a:ln>
          </p:spPr>
        </p:pic>
        <p:pic>
          <p:nvPicPr>
            <p:cNvPr id="3712" name="Google Shape;3712;p222" descr="Google Shape;1316;p26"/>
            <p:cNvPicPr preferRelativeResize="0"/>
            <p:nvPr/>
          </p:nvPicPr>
          <p:blipFill rotWithShape="1">
            <a:blip r:embed="rId4">
              <a:alphaModFix/>
            </a:blip>
            <a:srcRect/>
            <a:stretch/>
          </p:blipFill>
          <p:spPr>
            <a:xfrm rot="5394595">
              <a:off x="1846332" y="7841964"/>
              <a:ext cx="510463" cy="193729"/>
            </a:xfrm>
            <a:prstGeom prst="rect">
              <a:avLst/>
            </a:prstGeom>
            <a:noFill/>
            <a:ln>
              <a:noFill/>
            </a:ln>
          </p:spPr>
        </p:pic>
        <p:sp>
          <p:nvSpPr>
            <p:cNvPr id="3713" name="Google Shape;3713;p222"/>
            <p:cNvSpPr txBox="1"/>
            <p:nvPr/>
          </p:nvSpPr>
          <p:spPr>
            <a:xfrm>
              <a:off x="1313277" y="5313960"/>
              <a:ext cx="1638300" cy="9369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AB40"/>
                </a:buClr>
                <a:buSzPts val="1100"/>
                <a:buFont typeface="Arial"/>
                <a:buNone/>
              </a:pPr>
              <a:r>
                <a:rPr lang="en" sz="1100" b="0" i="0" u="none" strike="noStrike" cap="none">
                  <a:solidFill>
                    <a:srgbClr val="FFAB40"/>
                  </a:solidFill>
                  <a:latin typeface="Arial"/>
                  <a:ea typeface="Arial"/>
                  <a:cs typeface="Arial"/>
                  <a:sym typeface="Arial"/>
                </a:rPr>
                <a:t>phones</a:t>
              </a:r>
              <a:endParaRPr sz="500"/>
            </a:p>
          </p:txBody>
        </p:sp>
        <p:pic>
          <p:nvPicPr>
            <p:cNvPr id="3714" name="Google Shape;3714;p222" descr="Google Shape;1318;p26"/>
            <p:cNvPicPr preferRelativeResize="0"/>
            <p:nvPr/>
          </p:nvPicPr>
          <p:blipFill rotWithShape="1">
            <a:blip r:embed="rId5">
              <a:alphaModFix/>
            </a:blip>
            <a:srcRect/>
            <a:stretch/>
          </p:blipFill>
          <p:spPr>
            <a:xfrm rot="5394595">
              <a:off x="1805284" y="5286080"/>
              <a:ext cx="510462" cy="38101"/>
            </a:xfrm>
            <a:prstGeom prst="rect">
              <a:avLst/>
            </a:prstGeom>
            <a:noFill/>
            <a:ln>
              <a:noFill/>
            </a:ln>
          </p:spPr>
        </p:pic>
        <p:pic>
          <p:nvPicPr>
            <p:cNvPr id="3715" name="Google Shape;3715;p222" descr="Google Shape;1319;p26"/>
            <p:cNvPicPr preferRelativeResize="0"/>
            <p:nvPr/>
          </p:nvPicPr>
          <p:blipFill rotWithShape="1">
            <a:blip r:embed="rId4">
              <a:alphaModFix/>
            </a:blip>
            <a:srcRect/>
            <a:stretch/>
          </p:blipFill>
          <p:spPr>
            <a:xfrm rot="5394595">
              <a:off x="1805422" y="6211476"/>
              <a:ext cx="510462" cy="193729"/>
            </a:xfrm>
            <a:prstGeom prst="rect">
              <a:avLst/>
            </a:prstGeom>
            <a:noFill/>
            <a:ln>
              <a:noFill/>
            </a:ln>
          </p:spPr>
        </p:pic>
        <p:sp>
          <p:nvSpPr>
            <p:cNvPr id="3716" name="Google Shape;3716;p222"/>
            <p:cNvSpPr txBox="1"/>
            <p:nvPr/>
          </p:nvSpPr>
          <p:spPr>
            <a:xfrm>
              <a:off x="280248" y="0"/>
              <a:ext cx="3689700" cy="17085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674EA7"/>
                </a:buClr>
                <a:buSzPts val="1400"/>
                <a:buFont typeface="Oswald"/>
                <a:buNone/>
              </a:pPr>
              <a:r>
                <a:rPr lang="en" sz="1400" b="1" i="0" u="none" strike="noStrike" cap="none">
                  <a:solidFill>
                    <a:srgbClr val="674EA7"/>
                  </a:solidFill>
                  <a:latin typeface="Oswald"/>
                  <a:ea typeface="Oswald"/>
                  <a:cs typeface="Oswald"/>
                  <a:sym typeface="Oswald"/>
                </a:rPr>
                <a:t>Phone Cascade</a:t>
              </a:r>
              <a:endParaRPr sz="500"/>
            </a:p>
          </p:txBody>
        </p:sp>
        <p:grpSp>
          <p:nvGrpSpPr>
            <p:cNvPr id="3717" name="Google Shape;3717;p222"/>
            <p:cNvGrpSpPr/>
            <p:nvPr/>
          </p:nvGrpSpPr>
          <p:grpSpPr>
            <a:xfrm>
              <a:off x="329421" y="2873309"/>
              <a:ext cx="3462185" cy="432300"/>
              <a:chOff x="-2" y="-2"/>
              <a:chExt cx="3462185" cy="432300"/>
            </a:xfrm>
          </p:grpSpPr>
          <p:grpSp>
            <p:nvGrpSpPr>
              <p:cNvPr id="3718" name="Google Shape;3718;p222"/>
              <p:cNvGrpSpPr/>
              <p:nvPr/>
            </p:nvGrpSpPr>
            <p:grpSpPr>
              <a:xfrm>
                <a:off x="-2" y="-2"/>
                <a:ext cx="3462185" cy="432300"/>
                <a:chOff x="-1" y="-1"/>
                <a:chExt cx="3462185" cy="432300"/>
              </a:xfrm>
            </p:grpSpPr>
            <p:sp>
              <p:nvSpPr>
                <p:cNvPr id="3719" name="Google Shape;3719;p222"/>
                <p:cNvSpPr/>
                <p:nvPr/>
              </p:nvSpPr>
              <p:spPr>
                <a:xfrm>
                  <a:off x="-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720" name="Google Shape;3720;p222"/>
                <p:cNvSpPr/>
                <p:nvPr/>
              </p:nvSpPr>
              <p:spPr>
                <a:xfrm>
                  <a:off x="188647"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721" name="Google Shape;3721;p222"/>
                <p:cNvSpPr/>
                <p:nvPr/>
              </p:nvSpPr>
              <p:spPr>
                <a:xfrm>
                  <a:off x="37729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722" name="Google Shape;3722;p222"/>
                <p:cNvSpPr/>
                <p:nvPr/>
              </p:nvSpPr>
              <p:spPr>
                <a:xfrm>
                  <a:off x="56594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723" name="Google Shape;3723;p222"/>
                <p:cNvSpPr/>
                <p:nvPr/>
              </p:nvSpPr>
              <p:spPr>
                <a:xfrm>
                  <a:off x="272356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724" name="Google Shape;3724;p222"/>
                <p:cNvSpPr/>
                <p:nvPr/>
              </p:nvSpPr>
              <p:spPr>
                <a:xfrm>
                  <a:off x="292397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725" name="Google Shape;3725;p222"/>
                <p:cNvSpPr/>
                <p:nvPr/>
              </p:nvSpPr>
              <p:spPr>
                <a:xfrm>
                  <a:off x="3124378"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726" name="Google Shape;3726;p222"/>
                <p:cNvSpPr/>
                <p:nvPr/>
              </p:nvSpPr>
              <p:spPr>
                <a:xfrm>
                  <a:off x="332478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cxnSp>
            <p:nvCxnSpPr>
              <p:cNvPr id="3727" name="Google Shape;3727;p222"/>
              <p:cNvCxnSpPr/>
              <p:nvPr/>
            </p:nvCxnSpPr>
            <p:spPr>
              <a:xfrm>
                <a:off x="898706" y="219714"/>
                <a:ext cx="1629600" cy="0"/>
              </a:xfrm>
              <a:prstGeom prst="straightConnector1">
                <a:avLst/>
              </a:prstGeom>
              <a:noFill/>
              <a:ln w="9525" cap="flat" cmpd="sng">
                <a:solidFill>
                  <a:srgbClr val="1C4587"/>
                </a:solidFill>
                <a:prstDash val="dot"/>
                <a:round/>
                <a:headEnd type="none" w="sm" len="sm"/>
                <a:tailEnd type="none" w="sm" len="sm"/>
              </a:ln>
            </p:spPr>
          </p:cxnSp>
        </p:grpSp>
        <p:grpSp>
          <p:nvGrpSpPr>
            <p:cNvPr id="3728" name="Google Shape;3728;p222"/>
            <p:cNvGrpSpPr/>
            <p:nvPr/>
          </p:nvGrpSpPr>
          <p:grpSpPr>
            <a:xfrm>
              <a:off x="548269" y="9239262"/>
              <a:ext cx="2955523" cy="987841"/>
              <a:chOff x="0" y="-1"/>
              <a:chExt cx="2955523" cy="987841"/>
            </a:xfrm>
          </p:grpSpPr>
          <p:sp>
            <p:nvSpPr>
              <p:cNvPr id="3729" name="Google Shape;3729;p222"/>
              <p:cNvSpPr txBox="1"/>
              <p:nvPr/>
            </p:nvSpPr>
            <p:spPr>
              <a:xfrm>
                <a:off x="25400" y="25400"/>
                <a:ext cx="2904600" cy="9369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EAB40"/>
                  </a:buClr>
                  <a:buSzPts val="1300"/>
                  <a:buFont typeface="Arial"/>
                  <a:buNone/>
                </a:pPr>
                <a:r>
                  <a:rPr lang="en" sz="1300" b="0" i="0" u="none" strike="noStrike" cap="none">
                    <a:solidFill>
                      <a:srgbClr val="FEAB40"/>
                    </a:solidFill>
                    <a:latin typeface="Arial"/>
                    <a:ea typeface="Arial"/>
                    <a:cs typeface="Arial"/>
                    <a:sym typeface="Arial"/>
                  </a:rPr>
                  <a:t>sɛntəns</a:t>
                </a:r>
                <a:endParaRPr sz="500"/>
              </a:p>
            </p:txBody>
          </p:sp>
          <p:pic>
            <p:nvPicPr>
              <p:cNvPr id="3730" name="Google Shape;3730;p222" descr="Google Shape;1301;p26"/>
              <p:cNvPicPr preferRelativeResize="0"/>
              <p:nvPr/>
            </p:nvPicPr>
            <p:blipFill rotWithShape="1">
              <a:blip r:embed="rId11">
                <a:alphaModFix/>
              </a:blip>
              <a:srcRect/>
              <a:stretch/>
            </p:blipFill>
            <p:spPr>
              <a:xfrm>
                <a:off x="0" y="-1"/>
                <a:ext cx="2955523" cy="987841"/>
              </a:xfrm>
              <a:prstGeom prst="rect">
                <a:avLst/>
              </a:prstGeom>
              <a:noFill/>
              <a:ln>
                <a:noFill/>
              </a:ln>
            </p:spPr>
          </p:pic>
        </p:grpSp>
        <p:pic>
          <p:nvPicPr>
            <p:cNvPr id="3731" name="Google Shape;3731;p222" descr="Connection Line"/>
            <p:cNvPicPr preferRelativeResize="0"/>
            <p:nvPr/>
          </p:nvPicPr>
          <p:blipFill rotWithShape="1">
            <a:blip r:embed="rId12">
              <a:alphaModFix/>
            </a:blip>
            <a:srcRect/>
            <a:stretch/>
          </p:blipFill>
          <p:spPr>
            <a:xfrm>
              <a:off x="-19016" y="5922882"/>
              <a:ext cx="1113045" cy="3167467"/>
            </a:xfrm>
            <a:prstGeom prst="rect">
              <a:avLst/>
            </a:prstGeom>
            <a:noFill/>
            <a:ln>
              <a:noFill/>
            </a:ln>
          </p:spPr>
        </p:pic>
      </p:grpSp>
      <p:sp>
        <p:nvSpPr>
          <p:cNvPr id="3732" name="Google Shape;3732;p222"/>
          <p:cNvSpPr txBox="1"/>
          <p:nvPr/>
        </p:nvSpPr>
        <p:spPr>
          <a:xfrm>
            <a:off x="7406625" y="4556225"/>
            <a:ext cx="1326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2"/>
                </a:solidFill>
                <a:latin typeface="Source Sans Pro"/>
                <a:ea typeface="Source Sans Pro"/>
                <a:cs typeface="Source Sans Pro"/>
                <a:sym typeface="Source Sans Pro"/>
              </a:rPr>
              <a:t>(Salesky et al. 2020)</a:t>
            </a:r>
            <a:endParaRPr sz="1000">
              <a:solidFill>
                <a:schemeClr val="lt2"/>
              </a:solidFill>
              <a:latin typeface="Source Sans Pro"/>
              <a:ea typeface="Source Sans Pro"/>
              <a:cs typeface="Source Sans Pro"/>
              <a:sym typeface="Source Sans Pro"/>
            </a:endParaRPr>
          </a:p>
        </p:txBody>
      </p:sp>
      <p:grpSp>
        <p:nvGrpSpPr>
          <p:cNvPr id="3733" name="Google Shape;3733;p222"/>
          <p:cNvGrpSpPr/>
          <p:nvPr/>
        </p:nvGrpSpPr>
        <p:grpSpPr>
          <a:xfrm>
            <a:off x="5752225" y="1538900"/>
            <a:ext cx="3222600" cy="1539300"/>
            <a:chOff x="5752225" y="1538900"/>
            <a:chExt cx="3222600" cy="1539300"/>
          </a:xfrm>
        </p:grpSpPr>
        <p:sp>
          <p:nvSpPr>
            <p:cNvPr id="3734" name="Google Shape;3734;p222"/>
            <p:cNvSpPr/>
            <p:nvPr/>
          </p:nvSpPr>
          <p:spPr>
            <a:xfrm>
              <a:off x="6212525" y="1663375"/>
              <a:ext cx="1129800" cy="779400"/>
            </a:xfrm>
            <a:prstGeom prst="rect">
              <a:avLst/>
            </a:prstGeom>
            <a:solidFill>
              <a:srgbClr val="FFFF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222"/>
            <p:cNvSpPr txBox="1"/>
            <p:nvPr/>
          </p:nvSpPr>
          <p:spPr>
            <a:xfrm>
              <a:off x="5752225" y="1538900"/>
              <a:ext cx="3222600" cy="1539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latin typeface="Caveat"/>
                  <a:ea typeface="Caveat"/>
                  <a:cs typeface="Caveat"/>
                  <a:sym typeface="Caveat"/>
                </a:rPr>
                <a:t>Recall: Redundancy </a:t>
              </a:r>
              <a:endParaRPr sz="1800" b="1">
                <a:solidFill>
                  <a:schemeClr val="dk1"/>
                </a:solidFill>
                <a:latin typeface="Caveat"/>
                <a:ea typeface="Caveat"/>
                <a:cs typeface="Caveat"/>
                <a:sym typeface="Caveat"/>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r>
                <a:rPr lang="en">
                  <a:latin typeface="Source Sans Pro"/>
                  <a:ea typeface="Source Sans Pro"/>
                  <a:cs typeface="Source Sans Pro"/>
                  <a:sym typeface="Source Sans Pro"/>
                </a:rPr>
                <a:t>Translating redundant phone sequences:</a:t>
              </a: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r>
                <a:rPr lang="en">
                  <a:latin typeface="Source Sans Pro"/>
                  <a:ea typeface="Source Sans Pro"/>
                  <a:cs typeface="Source Sans Pro"/>
                  <a:sym typeface="Source Sans Pro"/>
                </a:rPr>
                <a:t>performs 13% worse than uniqued:</a:t>
              </a: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p:txBody>
        </p:sp>
        <p:grpSp>
          <p:nvGrpSpPr>
            <p:cNvPr id="3736" name="Google Shape;3736;p222"/>
            <p:cNvGrpSpPr/>
            <p:nvPr/>
          </p:nvGrpSpPr>
          <p:grpSpPr>
            <a:xfrm>
              <a:off x="6007529" y="2391742"/>
              <a:ext cx="2546182" cy="180000"/>
              <a:chOff x="1896929" y="3131017"/>
              <a:chExt cx="2546182" cy="180000"/>
            </a:xfrm>
          </p:grpSpPr>
          <p:sp>
            <p:nvSpPr>
              <p:cNvPr id="3737" name="Google Shape;3737;p222"/>
              <p:cNvSpPr txBox="1"/>
              <p:nvPr/>
            </p:nvSpPr>
            <p:spPr>
              <a:xfrm>
                <a:off x="1896929" y="3131017"/>
                <a:ext cx="152100" cy="180000"/>
              </a:xfrm>
              <a:prstGeom prst="rect">
                <a:avLst/>
              </a:prstGeom>
              <a:noFill/>
              <a:ln>
                <a:noFill/>
              </a:ln>
            </p:spPr>
            <p:txBody>
              <a:bodyPr spcFirstLastPara="1" wrap="square" lIns="19050" tIns="19050" rIns="19050" bIns="19050" anchor="t" anchorCtr="0">
                <a:no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EH</a:t>
                </a:r>
                <a:endParaRPr sz="600"/>
              </a:p>
            </p:txBody>
          </p:sp>
          <p:sp>
            <p:nvSpPr>
              <p:cNvPr id="3738" name="Google Shape;3738;p222"/>
              <p:cNvSpPr txBox="1"/>
              <p:nvPr/>
            </p:nvSpPr>
            <p:spPr>
              <a:xfrm>
                <a:off x="2024273" y="3131017"/>
                <a:ext cx="152100" cy="180000"/>
              </a:xfrm>
              <a:prstGeom prst="rect">
                <a:avLst/>
              </a:prstGeom>
              <a:noFill/>
              <a:ln>
                <a:noFill/>
              </a:ln>
            </p:spPr>
            <p:txBody>
              <a:bodyPr spcFirstLastPara="1" wrap="square" lIns="19050" tIns="19050" rIns="19050" bIns="19050" anchor="t" anchorCtr="0">
                <a:no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EH</a:t>
                </a:r>
                <a:endParaRPr sz="600"/>
              </a:p>
            </p:txBody>
          </p:sp>
          <p:sp>
            <p:nvSpPr>
              <p:cNvPr id="3739" name="Google Shape;3739;p222"/>
              <p:cNvSpPr txBox="1"/>
              <p:nvPr/>
            </p:nvSpPr>
            <p:spPr>
              <a:xfrm>
                <a:off x="2151617" y="3131017"/>
                <a:ext cx="152100" cy="180000"/>
              </a:xfrm>
              <a:prstGeom prst="rect">
                <a:avLst/>
              </a:prstGeom>
              <a:noFill/>
              <a:ln>
                <a:noFill/>
              </a:ln>
            </p:spPr>
            <p:txBody>
              <a:bodyPr spcFirstLastPara="1" wrap="square" lIns="19050" tIns="19050" rIns="19050" bIns="19050" anchor="t" anchorCtr="0">
                <a:no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EH</a:t>
                </a:r>
                <a:endParaRPr sz="600"/>
              </a:p>
            </p:txBody>
          </p:sp>
          <p:sp>
            <p:nvSpPr>
              <p:cNvPr id="3740" name="Google Shape;3740;p222"/>
              <p:cNvSpPr txBox="1"/>
              <p:nvPr/>
            </p:nvSpPr>
            <p:spPr>
              <a:xfrm>
                <a:off x="2278961" y="3131017"/>
                <a:ext cx="152100" cy="180000"/>
              </a:xfrm>
              <a:prstGeom prst="rect">
                <a:avLst/>
              </a:prstGeom>
              <a:noFill/>
              <a:ln>
                <a:noFill/>
              </a:ln>
            </p:spPr>
            <p:txBody>
              <a:bodyPr spcFirstLastPara="1" wrap="square" lIns="19050" tIns="19050" rIns="19050" bIns="19050" anchor="t" anchorCtr="0">
                <a:no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EH</a:t>
                </a:r>
                <a:endParaRPr sz="600"/>
              </a:p>
            </p:txBody>
          </p:sp>
          <p:sp>
            <p:nvSpPr>
              <p:cNvPr id="3741" name="Google Shape;3741;p222"/>
              <p:cNvSpPr txBox="1"/>
              <p:nvPr/>
            </p:nvSpPr>
            <p:spPr>
              <a:xfrm>
                <a:off x="2406305" y="3131017"/>
                <a:ext cx="152100" cy="180000"/>
              </a:xfrm>
              <a:prstGeom prst="rect">
                <a:avLst/>
              </a:prstGeom>
              <a:noFill/>
              <a:ln>
                <a:noFill/>
              </a:ln>
            </p:spPr>
            <p:txBody>
              <a:bodyPr spcFirstLastPara="1" wrap="square" lIns="19050" tIns="19050" rIns="19050" bIns="19050" anchor="t" anchorCtr="0">
                <a:no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EH</a:t>
                </a:r>
                <a:endParaRPr sz="600"/>
              </a:p>
            </p:txBody>
          </p:sp>
          <p:sp>
            <p:nvSpPr>
              <p:cNvPr id="3742" name="Google Shape;3742;p222"/>
              <p:cNvSpPr txBox="1"/>
              <p:nvPr/>
            </p:nvSpPr>
            <p:spPr>
              <a:xfrm>
                <a:off x="2696972" y="3131017"/>
                <a:ext cx="858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S</a:t>
                </a:r>
                <a:endParaRPr sz="600"/>
              </a:p>
            </p:txBody>
          </p:sp>
          <p:sp>
            <p:nvSpPr>
              <p:cNvPr id="3743" name="Google Shape;3743;p222"/>
              <p:cNvSpPr txBox="1"/>
              <p:nvPr/>
            </p:nvSpPr>
            <p:spPr>
              <a:xfrm>
                <a:off x="2572495" y="3131017"/>
                <a:ext cx="858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S</a:t>
                </a:r>
                <a:endParaRPr sz="600"/>
              </a:p>
            </p:txBody>
          </p:sp>
          <p:sp>
            <p:nvSpPr>
              <p:cNvPr id="3744" name="Google Shape;3744;p222"/>
              <p:cNvSpPr txBox="1"/>
              <p:nvPr/>
            </p:nvSpPr>
            <p:spPr>
              <a:xfrm>
                <a:off x="2821450" y="3131017"/>
                <a:ext cx="858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S</a:t>
                </a:r>
                <a:endParaRPr sz="600"/>
              </a:p>
            </p:txBody>
          </p:sp>
          <p:sp>
            <p:nvSpPr>
              <p:cNvPr id="3745" name="Google Shape;3745;p222"/>
              <p:cNvSpPr txBox="1"/>
              <p:nvPr/>
            </p:nvSpPr>
            <p:spPr>
              <a:xfrm>
                <a:off x="2945927" y="3131017"/>
                <a:ext cx="858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S</a:t>
                </a:r>
                <a:endParaRPr sz="600"/>
              </a:p>
            </p:txBody>
          </p:sp>
          <p:sp>
            <p:nvSpPr>
              <p:cNvPr id="3746" name="Google Shape;3746;p222"/>
              <p:cNvSpPr txBox="1"/>
              <p:nvPr/>
            </p:nvSpPr>
            <p:spPr>
              <a:xfrm>
                <a:off x="3070404" y="3131017"/>
                <a:ext cx="858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S</a:t>
                </a:r>
                <a:endParaRPr sz="600"/>
              </a:p>
            </p:txBody>
          </p:sp>
          <p:sp>
            <p:nvSpPr>
              <p:cNvPr id="3747" name="Google Shape;3747;p222"/>
              <p:cNvSpPr txBox="1"/>
              <p:nvPr/>
            </p:nvSpPr>
            <p:spPr>
              <a:xfrm>
                <a:off x="3194882" y="3131017"/>
                <a:ext cx="858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S</a:t>
                </a:r>
                <a:endParaRPr sz="600"/>
              </a:p>
            </p:txBody>
          </p:sp>
          <p:sp>
            <p:nvSpPr>
              <p:cNvPr id="3748" name="Google Shape;3748;p222"/>
              <p:cNvSpPr txBox="1"/>
              <p:nvPr/>
            </p:nvSpPr>
            <p:spPr>
              <a:xfrm>
                <a:off x="3319359" y="3131017"/>
                <a:ext cx="858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S</a:t>
                </a:r>
                <a:endParaRPr sz="600"/>
              </a:p>
            </p:txBody>
          </p:sp>
          <p:sp>
            <p:nvSpPr>
              <p:cNvPr id="3749" name="Google Shape;3749;p222"/>
              <p:cNvSpPr txBox="1"/>
              <p:nvPr/>
            </p:nvSpPr>
            <p:spPr>
              <a:xfrm>
                <a:off x="3443836" y="3131017"/>
                <a:ext cx="858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S</a:t>
                </a:r>
                <a:endParaRPr sz="600"/>
              </a:p>
            </p:txBody>
          </p:sp>
          <p:sp>
            <p:nvSpPr>
              <p:cNvPr id="3750" name="Google Shape;3750;p222"/>
              <p:cNvSpPr txBox="1"/>
              <p:nvPr/>
            </p:nvSpPr>
            <p:spPr>
              <a:xfrm>
                <a:off x="3554166" y="3131017"/>
                <a:ext cx="837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T</a:t>
                </a:r>
                <a:endParaRPr sz="600"/>
              </a:p>
            </p:txBody>
          </p:sp>
          <p:sp>
            <p:nvSpPr>
              <p:cNvPr id="3751" name="Google Shape;3751;p222"/>
              <p:cNvSpPr txBox="1"/>
              <p:nvPr/>
            </p:nvSpPr>
            <p:spPr>
              <a:xfrm>
                <a:off x="3814826" y="3131017"/>
                <a:ext cx="837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T</a:t>
                </a:r>
                <a:endParaRPr sz="600"/>
              </a:p>
            </p:txBody>
          </p:sp>
          <p:sp>
            <p:nvSpPr>
              <p:cNvPr id="3752" name="Google Shape;3752;p222"/>
              <p:cNvSpPr txBox="1"/>
              <p:nvPr/>
            </p:nvSpPr>
            <p:spPr>
              <a:xfrm>
                <a:off x="3684496" y="3131017"/>
                <a:ext cx="837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T</a:t>
                </a:r>
                <a:endParaRPr sz="600"/>
              </a:p>
            </p:txBody>
          </p:sp>
          <p:sp>
            <p:nvSpPr>
              <p:cNvPr id="3753" name="Google Shape;3753;p222"/>
              <p:cNvSpPr txBox="1"/>
              <p:nvPr/>
            </p:nvSpPr>
            <p:spPr>
              <a:xfrm>
                <a:off x="3883821" y="3131017"/>
                <a:ext cx="1986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AH</a:t>
                </a:r>
                <a:endParaRPr sz="600"/>
              </a:p>
            </p:txBody>
          </p:sp>
          <p:sp>
            <p:nvSpPr>
              <p:cNvPr id="3754" name="Google Shape;3754;p222"/>
              <p:cNvSpPr txBox="1"/>
              <p:nvPr/>
            </p:nvSpPr>
            <p:spPr>
              <a:xfrm>
                <a:off x="4004051" y="3131017"/>
                <a:ext cx="1986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AH</a:t>
                </a:r>
                <a:endParaRPr sz="600"/>
              </a:p>
            </p:txBody>
          </p:sp>
          <p:sp>
            <p:nvSpPr>
              <p:cNvPr id="3755" name="Google Shape;3755;p222"/>
              <p:cNvSpPr txBox="1"/>
              <p:nvPr/>
            </p:nvSpPr>
            <p:spPr>
              <a:xfrm>
                <a:off x="4124281" y="3131017"/>
                <a:ext cx="1986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AH</a:t>
                </a:r>
                <a:endParaRPr sz="600"/>
              </a:p>
            </p:txBody>
          </p:sp>
          <p:sp>
            <p:nvSpPr>
              <p:cNvPr id="3756" name="Google Shape;3756;p222"/>
              <p:cNvSpPr txBox="1"/>
              <p:nvPr/>
            </p:nvSpPr>
            <p:spPr>
              <a:xfrm>
                <a:off x="4244510" y="3131017"/>
                <a:ext cx="198600" cy="1800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AH</a:t>
                </a:r>
                <a:endParaRPr sz="600"/>
              </a:p>
            </p:txBody>
          </p:sp>
        </p:grpSp>
        <p:sp>
          <p:nvSpPr>
            <p:cNvPr id="3757" name="Google Shape;3757;p222"/>
            <p:cNvSpPr txBox="1"/>
            <p:nvPr/>
          </p:nvSpPr>
          <p:spPr>
            <a:xfrm>
              <a:off x="6557150" y="2807852"/>
              <a:ext cx="1446900" cy="191700"/>
            </a:xfrm>
            <a:prstGeom prst="rect">
              <a:avLst/>
            </a:prstGeom>
            <a:noFill/>
            <a:ln>
              <a:noFill/>
            </a:ln>
          </p:spPr>
          <p:txBody>
            <a:bodyPr spcFirstLastPara="1" wrap="square" lIns="19050" tIns="19050" rIns="19050" bIns="19050" anchor="t" anchorCtr="0">
              <a:noAutofit/>
            </a:bodyPr>
            <a:lstStyle/>
            <a:p>
              <a:pPr marL="0" marR="0" lvl="0" indent="0" algn="ctr" rtl="0">
                <a:lnSpc>
                  <a:spcPct val="100000"/>
                </a:lnSpc>
                <a:spcBef>
                  <a:spcPts val="0"/>
                </a:spcBef>
                <a:spcAft>
                  <a:spcPts val="0"/>
                </a:spcAft>
                <a:buClr>
                  <a:srgbClr val="FEAB40"/>
                </a:buClr>
                <a:buSzPts val="700"/>
                <a:buFont typeface="Arial"/>
                <a:buNone/>
              </a:pPr>
              <a:r>
                <a:rPr lang="en" sz="600" b="0" i="0" u="none" strike="noStrike" cap="none">
                  <a:solidFill>
                    <a:srgbClr val="FEAB40"/>
                  </a:solidFill>
                  <a:latin typeface="Arial"/>
                  <a:ea typeface="Arial"/>
                  <a:cs typeface="Arial"/>
                  <a:sym typeface="Arial"/>
                </a:rPr>
                <a:t>EH   S    T    AH</a:t>
              </a:r>
              <a:endParaRPr sz="6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33"/>
                                        </p:tgtEl>
                                        <p:attrNameLst>
                                          <p:attrName>style.visibility</p:attrName>
                                        </p:attrNameLst>
                                      </p:cBhvr>
                                      <p:to>
                                        <p:strVal val="visible"/>
                                      </p:to>
                                    </p:set>
                                    <p:animEffect transition="in" filter="fade">
                                      <p:cBhvr>
                                        <p:cTn id="7" dur="200"/>
                                        <p:tgtEl>
                                          <p:spTgt spid="3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3761"/>
        <p:cNvGrpSpPr/>
        <p:nvPr/>
      </p:nvGrpSpPr>
      <p:grpSpPr>
        <a:xfrm>
          <a:off x="0" y="0"/>
          <a:ext cx="0" cy="0"/>
          <a:chOff x="0" y="0"/>
          <a:chExt cx="0" cy="0"/>
        </a:xfrm>
      </p:grpSpPr>
      <p:sp>
        <p:nvSpPr>
          <p:cNvPr id="3762" name="Google Shape;3762;p22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 Architectures</a:t>
            </a:r>
            <a:endParaRPr/>
          </a:p>
        </p:txBody>
      </p:sp>
      <p:sp>
        <p:nvSpPr>
          <p:cNvPr id="3763" name="Google Shape;3763;p2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188</a:t>
            </a:fld>
            <a:endParaRPr/>
          </a:p>
        </p:txBody>
      </p:sp>
      <p:sp>
        <p:nvSpPr>
          <p:cNvPr id="3764" name="Google Shape;3764;p223"/>
          <p:cNvSpPr/>
          <p:nvPr/>
        </p:nvSpPr>
        <p:spPr>
          <a:xfrm>
            <a:off x="4877725" y="2667125"/>
            <a:ext cx="1129800" cy="779400"/>
          </a:xfrm>
          <a:prstGeom prst="rect">
            <a:avLst/>
          </a:prstGeom>
          <a:solidFill>
            <a:srgbClr val="FFFF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223"/>
          <p:cNvSpPr/>
          <p:nvPr/>
        </p:nvSpPr>
        <p:spPr>
          <a:xfrm>
            <a:off x="6212525" y="1663375"/>
            <a:ext cx="1129800" cy="779400"/>
          </a:xfrm>
          <a:prstGeom prst="rect">
            <a:avLst/>
          </a:prstGeom>
          <a:solidFill>
            <a:srgbClr val="FFFF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66" name="Google Shape;3766;p223" descr="Google Shape;1295;p26"/>
          <p:cNvPicPr preferRelativeResize="0"/>
          <p:nvPr/>
        </p:nvPicPr>
        <p:blipFill rotWithShape="1">
          <a:blip r:embed="rId3">
            <a:alphaModFix/>
          </a:blip>
          <a:srcRect/>
          <a:stretch/>
        </p:blipFill>
        <p:spPr>
          <a:xfrm>
            <a:off x="352909" y="1678195"/>
            <a:ext cx="1383661" cy="383349"/>
          </a:xfrm>
          <a:prstGeom prst="rect">
            <a:avLst/>
          </a:prstGeom>
          <a:noFill/>
          <a:ln>
            <a:noFill/>
          </a:ln>
        </p:spPr>
      </p:pic>
      <p:grpSp>
        <p:nvGrpSpPr>
          <p:cNvPr id="3767" name="Google Shape;3767;p223"/>
          <p:cNvGrpSpPr/>
          <p:nvPr/>
        </p:nvGrpSpPr>
        <p:grpSpPr>
          <a:xfrm>
            <a:off x="473133" y="2535507"/>
            <a:ext cx="1089225" cy="410400"/>
            <a:chOff x="0" y="0"/>
            <a:chExt cx="2904600" cy="1094400"/>
          </a:xfrm>
        </p:grpSpPr>
        <p:sp>
          <p:nvSpPr>
            <p:cNvPr id="3768" name="Google Shape;3768;p223"/>
            <p:cNvSpPr/>
            <p:nvPr/>
          </p:nvSpPr>
          <p:spPr>
            <a:xfrm>
              <a:off x="0" y="19152"/>
              <a:ext cx="2904600" cy="1056000"/>
            </a:xfrm>
            <a:prstGeom prst="rect">
              <a:avLst/>
            </a:prstGeom>
            <a:solidFill>
              <a:srgbClr val="6D9EEB"/>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769" name="Google Shape;3769;p223"/>
            <p:cNvSpPr txBox="1"/>
            <p:nvPr/>
          </p:nvSpPr>
          <p:spPr>
            <a:xfrm>
              <a:off x="0" y="0"/>
              <a:ext cx="2904600" cy="10944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100"/>
                <a:buFont typeface="Oswald"/>
                <a:buNone/>
              </a:pPr>
              <a:r>
                <a:rPr lang="en" sz="1100" b="0" i="0" u="none" strike="noStrike" cap="none">
                  <a:solidFill>
                    <a:srgbClr val="000000"/>
                  </a:solidFill>
                  <a:latin typeface="Oswald"/>
                  <a:ea typeface="Oswald"/>
                  <a:cs typeface="Oswald"/>
                  <a:sym typeface="Oswald"/>
                </a:rPr>
                <a:t>ASR</a:t>
              </a:r>
              <a:endParaRPr sz="500"/>
            </a:p>
          </p:txBody>
        </p:sp>
      </p:grpSp>
      <p:grpSp>
        <p:nvGrpSpPr>
          <p:cNvPr id="3770" name="Google Shape;3770;p223"/>
          <p:cNvGrpSpPr/>
          <p:nvPr/>
        </p:nvGrpSpPr>
        <p:grpSpPr>
          <a:xfrm>
            <a:off x="473133" y="3546585"/>
            <a:ext cx="1089225" cy="410400"/>
            <a:chOff x="0" y="0"/>
            <a:chExt cx="2904600" cy="1094400"/>
          </a:xfrm>
        </p:grpSpPr>
        <p:sp>
          <p:nvSpPr>
            <p:cNvPr id="3771" name="Google Shape;3771;p223"/>
            <p:cNvSpPr/>
            <p:nvPr/>
          </p:nvSpPr>
          <p:spPr>
            <a:xfrm>
              <a:off x="0" y="19152"/>
              <a:ext cx="2904600" cy="1056000"/>
            </a:xfrm>
            <a:prstGeom prst="rect">
              <a:avLst/>
            </a:prstGeom>
            <a:solidFill>
              <a:srgbClr val="C27BA0"/>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772" name="Google Shape;3772;p223"/>
            <p:cNvSpPr txBox="1"/>
            <p:nvPr/>
          </p:nvSpPr>
          <p:spPr>
            <a:xfrm>
              <a:off x="0" y="0"/>
              <a:ext cx="2904600" cy="10944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100"/>
                <a:buFont typeface="Oswald"/>
                <a:buNone/>
              </a:pPr>
              <a:r>
                <a:rPr lang="en" sz="1100" b="0" i="0" u="none" strike="noStrike" cap="none">
                  <a:solidFill>
                    <a:srgbClr val="000000"/>
                  </a:solidFill>
                  <a:latin typeface="Oswald"/>
                  <a:ea typeface="Oswald"/>
                  <a:cs typeface="Oswald"/>
                  <a:sym typeface="Oswald"/>
                </a:rPr>
                <a:t>MT</a:t>
              </a:r>
              <a:endParaRPr sz="500"/>
            </a:p>
          </p:txBody>
        </p:sp>
      </p:grpSp>
      <p:sp>
        <p:nvSpPr>
          <p:cNvPr id="3773" name="Google Shape;3773;p223"/>
          <p:cNvSpPr txBox="1"/>
          <p:nvPr/>
        </p:nvSpPr>
        <p:spPr>
          <a:xfrm>
            <a:off x="488474" y="4064646"/>
            <a:ext cx="1089300" cy="3513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A64D79"/>
              </a:buClr>
              <a:buSzPts val="1100"/>
              <a:buFont typeface="Arial"/>
              <a:buNone/>
            </a:pPr>
            <a:r>
              <a:rPr lang="en" sz="1100" b="0" i="0" u="none" strike="noStrike" cap="none">
                <a:solidFill>
                  <a:srgbClr val="A64D79"/>
                </a:solidFill>
                <a:latin typeface="Arial"/>
                <a:ea typeface="Arial"/>
                <a:cs typeface="Arial"/>
                <a:sym typeface="Arial"/>
              </a:rPr>
              <a:t>translation</a:t>
            </a:r>
            <a:endParaRPr sz="500"/>
          </a:p>
        </p:txBody>
      </p:sp>
      <p:pic>
        <p:nvPicPr>
          <p:cNvPr id="3774" name="Google Shape;3774;p223" descr="Google Shape;1299;p26"/>
          <p:cNvPicPr preferRelativeResize="0"/>
          <p:nvPr/>
        </p:nvPicPr>
        <p:blipFill rotWithShape="1">
          <a:blip r:embed="rId4">
            <a:alphaModFix/>
          </a:blip>
          <a:srcRect/>
          <a:stretch/>
        </p:blipFill>
        <p:spPr>
          <a:xfrm rot="5394595">
            <a:off x="937450" y="2389598"/>
            <a:ext cx="191424" cy="72649"/>
          </a:xfrm>
          <a:prstGeom prst="rect">
            <a:avLst/>
          </a:prstGeom>
          <a:noFill/>
          <a:ln>
            <a:noFill/>
          </a:ln>
        </p:spPr>
      </p:pic>
      <p:pic>
        <p:nvPicPr>
          <p:cNvPr id="3775" name="Google Shape;3775;p223" descr="Google Shape;1300;p26"/>
          <p:cNvPicPr preferRelativeResize="0"/>
          <p:nvPr/>
        </p:nvPicPr>
        <p:blipFill rotWithShape="1">
          <a:blip r:embed="rId4">
            <a:alphaModFix/>
          </a:blip>
          <a:srcRect/>
          <a:stretch/>
        </p:blipFill>
        <p:spPr>
          <a:xfrm rot="5394595">
            <a:off x="937450" y="4006840"/>
            <a:ext cx="191424" cy="72649"/>
          </a:xfrm>
          <a:prstGeom prst="rect">
            <a:avLst/>
          </a:prstGeom>
          <a:noFill/>
          <a:ln>
            <a:noFill/>
          </a:ln>
        </p:spPr>
      </p:pic>
      <p:sp>
        <p:nvSpPr>
          <p:cNvPr id="3776" name="Google Shape;3776;p223"/>
          <p:cNvSpPr txBox="1"/>
          <p:nvPr/>
        </p:nvSpPr>
        <p:spPr>
          <a:xfrm>
            <a:off x="630696" y="3058839"/>
            <a:ext cx="774000" cy="3513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C78D8"/>
              </a:buClr>
              <a:buSzPts val="1100"/>
              <a:buFont typeface="Arial"/>
              <a:buNone/>
            </a:pPr>
            <a:r>
              <a:rPr lang="en" sz="1100" b="0" i="0" u="none" strike="noStrike" cap="none">
                <a:solidFill>
                  <a:srgbClr val="3C78D8"/>
                </a:solidFill>
                <a:latin typeface="Arial"/>
                <a:ea typeface="Arial"/>
                <a:cs typeface="Arial"/>
                <a:sym typeface="Arial"/>
              </a:rPr>
              <a:t>transcript</a:t>
            </a:r>
            <a:endParaRPr sz="500"/>
          </a:p>
        </p:txBody>
      </p:sp>
      <p:pic>
        <p:nvPicPr>
          <p:cNvPr id="3777" name="Google Shape;3777;p223" descr="Google Shape;1302;p26"/>
          <p:cNvPicPr preferRelativeResize="0"/>
          <p:nvPr/>
        </p:nvPicPr>
        <p:blipFill rotWithShape="1">
          <a:blip r:embed="rId5">
            <a:alphaModFix/>
          </a:blip>
          <a:srcRect/>
          <a:stretch/>
        </p:blipFill>
        <p:spPr>
          <a:xfrm rot="5394595">
            <a:off x="922057" y="3048384"/>
            <a:ext cx="191424" cy="14288"/>
          </a:xfrm>
          <a:prstGeom prst="rect">
            <a:avLst/>
          </a:prstGeom>
          <a:noFill/>
          <a:ln>
            <a:noFill/>
          </a:ln>
        </p:spPr>
      </p:pic>
      <p:pic>
        <p:nvPicPr>
          <p:cNvPr id="3778" name="Google Shape;3778;p223" descr="Google Shape;1303;p26"/>
          <p:cNvPicPr preferRelativeResize="0"/>
          <p:nvPr/>
        </p:nvPicPr>
        <p:blipFill rotWithShape="1">
          <a:blip r:embed="rId4">
            <a:alphaModFix/>
          </a:blip>
          <a:srcRect/>
          <a:stretch/>
        </p:blipFill>
        <p:spPr>
          <a:xfrm rot="5394595">
            <a:off x="922108" y="3395408"/>
            <a:ext cx="191423" cy="72648"/>
          </a:xfrm>
          <a:prstGeom prst="rect">
            <a:avLst/>
          </a:prstGeom>
          <a:noFill/>
          <a:ln>
            <a:noFill/>
          </a:ln>
        </p:spPr>
      </p:pic>
      <p:sp>
        <p:nvSpPr>
          <p:cNvPr id="3779" name="Google Shape;3779;p223"/>
          <p:cNvSpPr txBox="1"/>
          <p:nvPr/>
        </p:nvSpPr>
        <p:spPr>
          <a:xfrm>
            <a:off x="488474" y="1167051"/>
            <a:ext cx="1089300" cy="3513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674EA7"/>
              </a:buClr>
              <a:buSzPts val="1400"/>
              <a:buFont typeface="Oswald"/>
              <a:buNone/>
            </a:pPr>
            <a:r>
              <a:rPr lang="en" sz="1400" b="1" i="0" u="none" strike="noStrike" cap="none">
                <a:solidFill>
                  <a:srgbClr val="674EA7"/>
                </a:solidFill>
                <a:latin typeface="Oswald"/>
                <a:ea typeface="Oswald"/>
                <a:cs typeface="Oswald"/>
                <a:sym typeface="Oswald"/>
              </a:rPr>
              <a:t>CASCADE</a:t>
            </a:r>
            <a:endParaRPr sz="500"/>
          </a:p>
        </p:txBody>
      </p:sp>
      <p:grpSp>
        <p:nvGrpSpPr>
          <p:cNvPr id="3780" name="Google Shape;3780;p223"/>
          <p:cNvGrpSpPr/>
          <p:nvPr/>
        </p:nvGrpSpPr>
        <p:grpSpPr>
          <a:xfrm>
            <a:off x="395566" y="2143594"/>
            <a:ext cx="1298319" cy="162113"/>
            <a:chOff x="-2" y="-2"/>
            <a:chExt cx="3462185" cy="432300"/>
          </a:xfrm>
        </p:grpSpPr>
        <p:grpSp>
          <p:nvGrpSpPr>
            <p:cNvPr id="3781" name="Google Shape;3781;p223"/>
            <p:cNvGrpSpPr/>
            <p:nvPr/>
          </p:nvGrpSpPr>
          <p:grpSpPr>
            <a:xfrm>
              <a:off x="-2" y="-2"/>
              <a:ext cx="3462185" cy="432300"/>
              <a:chOff x="-1" y="-1"/>
              <a:chExt cx="3462185" cy="432300"/>
            </a:xfrm>
          </p:grpSpPr>
          <p:sp>
            <p:nvSpPr>
              <p:cNvPr id="3782" name="Google Shape;3782;p223"/>
              <p:cNvSpPr/>
              <p:nvPr/>
            </p:nvSpPr>
            <p:spPr>
              <a:xfrm>
                <a:off x="-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783" name="Google Shape;3783;p223"/>
              <p:cNvSpPr/>
              <p:nvPr/>
            </p:nvSpPr>
            <p:spPr>
              <a:xfrm>
                <a:off x="188647"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784" name="Google Shape;3784;p223"/>
              <p:cNvSpPr/>
              <p:nvPr/>
            </p:nvSpPr>
            <p:spPr>
              <a:xfrm>
                <a:off x="37729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785" name="Google Shape;3785;p223"/>
              <p:cNvSpPr/>
              <p:nvPr/>
            </p:nvSpPr>
            <p:spPr>
              <a:xfrm>
                <a:off x="56594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786" name="Google Shape;3786;p223"/>
              <p:cNvSpPr/>
              <p:nvPr/>
            </p:nvSpPr>
            <p:spPr>
              <a:xfrm>
                <a:off x="272356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787" name="Google Shape;3787;p223"/>
              <p:cNvSpPr/>
              <p:nvPr/>
            </p:nvSpPr>
            <p:spPr>
              <a:xfrm>
                <a:off x="292397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788" name="Google Shape;3788;p223"/>
              <p:cNvSpPr/>
              <p:nvPr/>
            </p:nvSpPr>
            <p:spPr>
              <a:xfrm>
                <a:off x="3124378"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789" name="Google Shape;3789;p223"/>
              <p:cNvSpPr/>
              <p:nvPr/>
            </p:nvSpPr>
            <p:spPr>
              <a:xfrm>
                <a:off x="332478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cxnSp>
          <p:nvCxnSpPr>
            <p:cNvPr id="3790" name="Google Shape;3790;p223"/>
            <p:cNvCxnSpPr/>
            <p:nvPr/>
          </p:nvCxnSpPr>
          <p:spPr>
            <a:xfrm>
              <a:off x="898706" y="219714"/>
              <a:ext cx="1629600" cy="0"/>
            </a:xfrm>
            <a:prstGeom prst="straightConnector1">
              <a:avLst/>
            </a:prstGeom>
            <a:noFill/>
            <a:ln w="9525" cap="flat" cmpd="sng">
              <a:solidFill>
                <a:srgbClr val="1C4587"/>
              </a:solidFill>
              <a:prstDash val="dot"/>
              <a:round/>
              <a:headEnd type="none" w="sm" len="sm"/>
              <a:tailEnd type="none" w="sm" len="sm"/>
            </a:ln>
          </p:spPr>
        </p:cxnSp>
      </p:grpSp>
      <p:grpSp>
        <p:nvGrpSpPr>
          <p:cNvPr id="3791" name="Google Shape;3791;p223"/>
          <p:cNvGrpSpPr/>
          <p:nvPr/>
        </p:nvGrpSpPr>
        <p:grpSpPr>
          <a:xfrm>
            <a:off x="1922340" y="1072725"/>
            <a:ext cx="1383661" cy="3343260"/>
            <a:chOff x="0" y="0"/>
            <a:chExt cx="3689763" cy="8915361"/>
          </a:xfrm>
        </p:grpSpPr>
        <p:pic>
          <p:nvPicPr>
            <p:cNvPr id="3792" name="Google Shape;3792;p223" descr="Google Shape;1304;p26"/>
            <p:cNvPicPr preferRelativeResize="0"/>
            <p:nvPr/>
          </p:nvPicPr>
          <p:blipFill rotWithShape="1">
            <a:blip r:embed="rId3">
              <a:alphaModFix/>
            </a:blip>
            <a:srcRect/>
            <a:stretch/>
          </p:blipFill>
          <p:spPr>
            <a:xfrm>
              <a:off x="0" y="1614584"/>
              <a:ext cx="3689763" cy="1022264"/>
            </a:xfrm>
            <a:prstGeom prst="rect">
              <a:avLst/>
            </a:prstGeom>
            <a:noFill/>
            <a:ln>
              <a:noFill/>
            </a:ln>
          </p:spPr>
        </p:pic>
        <p:grpSp>
          <p:nvGrpSpPr>
            <p:cNvPr id="3793" name="Google Shape;3793;p223"/>
            <p:cNvGrpSpPr/>
            <p:nvPr/>
          </p:nvGrpSpPr>
          <p:grpSpPr>
            <a:xfrm>
              <a:off x="341020" y="5175421"/>
              <a:ext cx="2904600" cy="1094400"/>
              <a:chOff x="0" y="0"/>
              <a:chExt cx="2904600" cy="1094400"/>
            </a:xfrm>
          </p:grpSpPr>
          <p:sp>
            <p:nvSpPr>
              <p:cNvPr id="3794" name="Google Shape;3794;p223"/>
              <p:cNvSpPr/>
              <p:nvPr/>
            </p:nvSpPr>
            <p:spPr>
              <a:xfrm>
                <a:off x="0" y="19152"/>
                <a:ext cx="2904600" cy="1056000"/>
              </a:xfrm>
              <a:prstGeom prst="rect">
                <a:avLst/>
              </a:prstGeom>
              <a:solidFill>
                <a:srgbClr val="8E7CC3"/>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795" name="Google Shape;3795;p223"/>
              <p:cNvSpPr txBox="1"/>
              <p:nvPr/>
            </p:nvSpPr>
            <p:spPr>
              <a:xfrm>
                <a:off x="0" y="0"/>
                <a:ext cx="2904600" cy="10944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100"/>
                  <a:buFont typeface="Oswald"/>
                  <a:buNone/>
                </a:pPr>
                <a:r>
                  <a:rPr lang="en" sz="1100" b="0" i="0" u="none" strike="noStrike" cap="none">
                    <a:solidFill>
                      <a:srgbClr val="000000"/>
                    </a:solidFill>
                    <a:latin typeface="Oswald"/>
                    <a:ea typeface="Oswald"/>
                    <a:cs typeface="Oswald"/>
                    <a:sym typeface="Oswald"/>
                  </a:rPr>
                  <a:t>ST</a:t>
                </a:r>
                <a:endParaRPr sz="500"/>
              </a:p>
            </p:txBody>
          </p:sp>
        </p:grpSp>
        <p:pic>
          <p:nvPicPr>
            <p:cNvPr id="3796" name="Google Shape;3796;p223" descr="Google Shape;1306;p26"/>
            <p:cNvPicPr preferRelativeResize="0"/>
            <p:nvPr/>
          </p:nvPicPr>
          <p:blipFill rotWithShape="1">
            <a:blip r:embed="rId6">
              <a:alphaModFix/>
            </a:blip>
            <a:srcRect/>
            <a:stretch/>
          </p:blipFill>
          <p:spPr>
            <a:xfrm rot="5400000">
              <a:off x="936358" y="4165460"/>
              <a:ext cx="1696563" cy="193729"/>
            </a:xfrm>
            <a:prstGeom prst="rect">
              <a:avLst/>
            </a:prstGeom>
            <a:noFill/>
            <a:ln>
              <a:noFill/>
            </a:ln>
          </p:spPr>
        </p:pic>
        <p:sp>
          <p:nvSpPr>
            <p:cNvPr id="3797" name="Google Shape;3797;p223"/>
            <p:cNvSpPr txBox="1"/>
            <p:nvPr/>
          </p:nvSpPr>
          <p:spPr>
            <a:xfrm>
              <a:off x="341020" y="7978461"/>
              <a:ext cx="2904600" cy="9369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A64D79"/>
                </a:buClr>
                <a:buSzPts val="1100"/>
                <a:buFont typeface="Arial"/>
                <a:buNone/>
              </a:pPr>
              <a:r>
                <a:rPr lang="en" sz="1100" b="0" i="0" u="none" strike="noStrike" cap="none">
                  <a:solidFill>
                    <a:srgbClr val="A64D79"/>
                  </a:solidFill>
                  <a:latin typeface="Arial"/>
                  <a:ea typeface="Arial"/>
                  <a:cs typeface="Arial"/>
                  <a:sym typeface="Arial"/>
                </a:rPr>
                <a:t>translation</a:t>
              </a:r>
              <a:endParaRPr sz="500"/>
            </a:p>
          </p:txBody>
        </p:sp>
        <p:pic>
          <p:nvPicPr>
            <p:cNvPr id="3798" name="Google Shape;3798;p223" descr="Google Shape;1308;p26"/>
            <p:cNvPicPr preferRelativeResize="0"/>
            <p:nvPr/>
          </p:nvPicPr>
          <p:blipFill rotWithShape="1">
            <a:blip r:embed="rId7">
              <a:alphaModFix/>
            </a:blip>
            <a:srcRect/>
            <a:stretch/>
          </p:blipFill>
          <p:spPr>
            <a:xfrm>
              <a:off x="1696655" y="6250952"/>
              <a:ext cx="193729" cy="1746560"/>
            </a:xfrm>
            <a:prstGeom prst="rect">
              <a:avLst/>
            </a:prstGeom>
            <a:noFill/>
            <a:ln>
              <a:noFill/>
            </a:ln>
          </p:spPr>
        </p:pic>
        <p:sp>
          <p:nvSpPr>
            <p:cNvPr id="3799" name="Google Shape;3799;p223"/>
            <p:cNvSpPr txBox="1"/>
            <p:nvPr/>
          </p:nvSpPr>
          <p:spPr>
            <a:xfrm>
              <a:off x="266812" y="0"/>
              <a:ext cx="3094200" cy="14400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674EA7"/>
                </a:buClr>
                <a:buSzPts val="1400"/>
                <a:buFont typeface="Oswald"/>
                <a:buNone/>
              </a:pPr>
              <a:r>
                <a:rPr lang="en" sz="1400" b="1" i="0" u="none" strike="noStrike" cap="none">
                  <a:solidFill>
                    <a:srgbClr val="674EA7"/>
                  </a:solidFill>
                  <a:latin typeface="Oswald"/>
                  <a:ea typeface="Oswald"/>
                  <a:cs typeface="Oswald"/>
                  <a:sym typeface="Oswald"/>
                </a:rPr>
                <a:t>END-TO-END</a:t>
              </a:r>
              <a:endParaRPr sz="500"/>
            </a:p>
          </p:txBody>
        </p:sp>
        <p:grpSp>
          <p:nvGrpSpPr>
            <p:cNvPr id="3800" name="Google Shape;3800;p223"/>
            <p:cNvGrpSpPr/>
            <p:nvPr/>
          </p:nvGrpSpPr>
          <p:grpSpPr>
            <a:xfrm>
              <a:off x="113782" y="2855651"/>
              <a:ext cx="3462185" cy="432300"/>
              <a:chOff x="-2" y="-2"/>
              <a:chExt cx="3462185" cy="432300"/>
            </a:xfrm>
          </p:grpSpPr>
          <p:grpSp>
            <p:nvGrpSpPr>
              <p:cNvPr id="3801" name="Google Shape;3801;p223"/>
              <p:cNvGrpSpPr/>
              <p:nvPr/>
            </p:nvGrpSpPr>
            <p:grpSpPr>
              <a:xfrm>
                <a:off x="-2" y="-2"/>
                <a:ext cx="3462185" cy="432300"/>
                <a:chOff x="-1" y="-1"/>
                <a:chExt cx="3462185" cy="432300"/>
              </a:xfrm>
            </p:grpSpPr>
            <p:sp>
              <p:nvSpPr>
                <p:cNvPr id="3802" name="Google Shape;3802;p223"/>
                <p:cNvSpPr/>
                <p:nvPr/>
              </p:nvSpPr>
              <p:spPr>
                <a:xfrm>
                  <a:off x="-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03" name="Google Shape;3803;p223"/>
                <p:cNvSpPr/>
                <p:nvPr/>
              </p:nvSpPr>
              <p:spPr>
                <a:xfrm>
                  <a:off x="188647"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04" name="Google Shape;3804;p223"/>
                <p:cNvSpPr/>
                <p:nvPr/>
              </p:nvSpPr>
              <p:spPr>
                <a:xfrm>
                  <a:off x="37729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05" name="Google Shape;3805;p223"/>
                <p:cNvSpPr/>
                <p:nvPr/>
              </p:nvSpPr>
              <p:spPr>
                <a:xfrm>
                  <a:off x="56594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06" name="Google Shape;3806;p223"/>
                <p:cNvSpPr/>
                <p:nvPr/>
              </p:nvSpPr>
              <p:spPr>
                <a:xfrm>
                  <a:off x="272356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07" name="Google Shape;3807;p223"/>
                <p:cNvSpPr/>
                <p:nvPr/>
              </p:nvSpPr>
              <p:spPr>
                <a:xfrm>
                  <a:off x="292397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08" name="Google Shape;3808;p223"/>
                <p:cNvSpPr/>
                <p:nvPr/>
              </p:nvSpPr>
              <p:spPr>
                <a:xfrm>
                  <a:off x="3124378"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09" name="Google Shape;3809;p223"/>
                <p:cNvSpPr/>
                <p:nvPr/>
              </p:nvSpPr>
              <p:spPr>
                <a:xfrm>
                  <a:off x="332478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cxnSp>
            <p:nvCxnSpPr>
              <p:cNvPr id="3810" name="Google Shape;3810;p223"/>
              <p:cNvCxnSpPr/>
              <p:nvPr/>
            </p:nvCxnSpPr>
            <p:spPr>
              <a:xfrm>
                <a:off x="898706" y="219714"/>
                <a:ext cx="1629600" cy="0"/>
              </a:xfrm>
              <a:prstGeom prst="straightConnector1">
                <a:avLst/>
              </a:prstGeom>
              <a:noFill/>
              <a:ln w="9525" cap="flat" cmpd="sng">
                <a:solidFill>
                  <a:srgbClr val="1C4587"/>
                </a:solidFill>
                <a:prstDash val="dot"/>
                <a:round/>
                <a:headEnd type="none" w="sm" len="sm"/>
                <a:tailEnd type="none" w="sm" len="sm"/>
              </a:ln>
            </p:spPr>
          </p:cxnSp>
        </p:grpSp>
      </p:grpSp>
      <p:pic>
        <p:nvPicPr>
          <p:cNvPr id="3811" name="Google Shape;3811;p223" descr="Google Shape;1362;p26"/>
          <p:cNvPicPr preferRelativeResize="0"/>
          <p:nvPr/>
        </p:nvPicPr>
        <p:blipFill rotWithShape="1">
          <a:blip r:embed="rId8">
            <a:alphaModFix/>
          </a:blip>
          <a:srcRect/>
          <a:stretch/>
        </p:blipFill>
        <p:spPr>
          <a:xfrm rot="5381473">
            <a:off x="1999051" y="2828995"/>
            <a:ext cx="3218366" cy="14288"/>
          </a:xfrm>
          <a:prstGeom prst="rect">
            <a:avLst/>
          </a:prstGeom>
          <a:noFill/>
          <a:ln>
            <a:noFill/>
          </a:ln>
        </p:spPr>
      </p:pic>
      <p:grpSp>
        <p:nvGrpSpPr>
          <p:cNvPr id="3812" name="Google Shape;3812;p223"/>
          <p:cNvGrpSpPr/>
          <p:nvPr/>
        </p:nvGrpSpPr>
        <p:grpSpPr>
          <a:xfrm>
            <a:off x="463608" y="4540353"/>
            <a:ext cx="1108321" cy="370440"/>
            <a:chOff x="0" y="-1"/>
            <a:chExt cx="2955523" cy="987841"/>
          </a:xfrm>
        </p:grpSpPr>
        <p:sp>
          <p:nvSpPr>
            <p:cNvPr id="3813" name="Google Shape;3813;p223"/>
            <p:cNvSpPr txBox="1"/>
            <p:nvPr/>
          </p:nvSpPr>
          <p:spPr>
            <a:xfrm>
              <a:off x="25400" y="25400"/>
              <a:ext cx="2904600" cy="9369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C78D8"/>
                </a:buClr>
                <a:buSzPts val="1300"/>
                <a:buFont typeface="Arial"/>
                <a:buNone/>
              </a:pPr>
              <a:r>
                <a:rPr lang="en" sz="1300" b="0" i="0" u="none" strike="noStrike" cap="none">
                  <a:solidFill>
                    <a:srgbClr val="3C78D8"/>
                  </a:solidFill>
                  <a:latin typeface="Arial"/>
                  <a:ea typeface="Arial"/>
                  <a:cs typeface="Arial"/>
                  <a:sym typeface="Arial"/>
                </a:rPr>
                <a:t>sentence</a:t>
              </a:r>
              <a:endParaRPr sz="500"/>
            </a:p>
          </p:txBody>
        </p:sp>
        <p:pic>
          <p:nvPicPr>
            <p:cNvPr id="3814" name="Google Shape;3814;p223" descr="Google Shape;1301;p26"/>
            <p:cNvPicPr preferRelativeResize="0"/>
            <p:nvPr/>
          </p:nvPicPr>
          <p:blipFill rotWithShape="1">
            <a:blip r:embed="rId9">
              <a:alphaModFix/>
            </a:blip>
            <a:srcRect/>
            <a:stretch/>
          </p:blipFill>
          <p:spPr>
            <a:xfrm>
              <a:off x="0" y="-1"/>
              <a:ext cx="2955523" cy="987841"/>
            </a:xfrm>
            <a:prstGeom prst="rect">
              <a:avLst/>
            </a:prstGeom>
            <a:noFill/>
            <a:ln>
              <a:noFill/>
            </a:ln>
          </p:spPr>
        </p:pic>
      </p:grpSp>
      <p:pic>
        <p:nvPicPr>
          <p:cNvPr id="3815" name="Google Shape;3815;p223" descr="Connection Line"/>
          <p:cNvPicPr preferRelativeResize="0"/>
          <p:nvPr/>
        </p:nvPicPr>
        <p:blipFill rotWithShape="1">
          <a:blip r:embed="rId10">
            <a:alphaModFix/>
          </a:blip>
          <a:srcRect/>
          <a:stretch/>
        </p:blipFill>
        <p:spPr>
          <a:xfrm>
            <a:off x="171639" y="3281379"/>
            <a:ext cx="466186" cy="1233024"/>
          </a:xfrm>
          <a:prstGeom prst="rect">
            <a:avLst/>
          </a:prstGeom>
          <a:noFill/>
          <a:ln>
            <a:noFill/>
          </a:ln>
        </p:spPr>
      </p:pic>
      <p:grpSp>
        <p:nvGrpSpPr>
          <p:cNvPr id="3816" name="Google Shape;3816;p223"/>
          <p:cNvGrpSpPr/>
          <p:nvPr/>
        </p:nvGrpSpPr>
        <p:grpSpPr>
          <a:xfrm>
            <a:off x="3779793" y="1066104"/>
            <a:ext cx="1498626" cy="3835164"/>
            <a:chOff x="-19016" y="0"/>
            <a:chExt cx="3996336" cy="10227103"/>
          </a:xfrm>
        </p:grpSpPr>
        <p:pic>
          <p:nvPicPr>
            <p:cNvPr id="3817" name="Google Shape;3817;p223" descr="Google Shape;1311;p26"/>
            <p:cNvPicPr preferRelativeResize="0"/>
            <p:nvPr/>
          </p:nvPicPr>
          <p:blipFill rotWithShape="1">
            <a:blip r:embed="rId3">
              <a:alphaModFix/>
            </a:blip>
            <a:srcRect/>
            <a:stretch/>
          </p:blipFill>
          <p:spPr>
            <a:xfrm>
              <a:off x="287556" y="1632242"/>
              <a:ext cx="3689764" cy="1022264"/>
            </a:xfrm>
            <a:prstGeom prst="rect">
              <a:avLst/>
            </a:prstGeom>
            <a:noFill/>
            <a:ln>
              <a:noFill/>
            </a:ln>
          </p:spPr>
        </p:pic>
        <p:grpSp>
          <p:nvGrpSpPr>
            <p:cNvPr id="3818" name="Google Shape;3818;p223"/>
            <p:cNvGrpSpPr/>
            <p:nvPr/>
          </p:nvGrpSpPr>
          <p:grpSpPr>
            <a:xfrm>
              <a:off x="608152" y="3918410"/>
              <a:ext cx="2904600" cy="1094400"/>
              <a:chOff x="0" y="0"/>
              <a:chExt cx="2904600" cy="1094400"/>
            </a:xfrm>
          </p:grpSpPr>
          <p:sp>
            <p:nvSpPr>
              <p:cNvPr id="3819" name="Google Shape;3819;p223"/>
              <p:cNvSpPr/>
              <p:nvPr/>
            </p:nvSpPr>
            <p:spPr>
              <a:xfrm>
                <a:off x="0" y="19152"/>
                <a:ext cx="2904600" cy="1056000"/>
              </a:xfrm>
              <a:prstGeom prst="rect">
                <a:avLst/>
              </a:prstGeom>
              <a:solidFill>
                <a:srgbClr val="6D9EEB"/>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820" name="Google Shape;3820;p223"/>
              <p:cNvSpPr txBox="1"/>
              <p:nvPr/>
            </p:nvSpPr>
            <p:spPr>
              <a:xfrm>
                <a:off x="0" y="0"/>
                <a:ext cx="2904600" cy="10944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100"/>
                  <a:buFont typeface="Oswald"/>
                  <a:buNone/>
                </a:pPr>
                <a:r>
                  <a:rPr lang="en" sz="1100" b="0" i="0" u="none" strike="noStrike" cap="none">
                    <a:solidFill>
                      <a:srgbClr val="000000"/>
                    </a:solidFill>
                    <a:latin typeface="Oswald"/>
                    <a:ea typeface="Oswald"/>
                    <a:cs typeface="Oswald"/>
                    <a:sym typeface="Oswald"/>
                  </a:rPr>
                  <a:t>ASR</a:t>
                </a:r>
                <a:endParaRPr sz="500"/>
              </a:p>
            </p:txBody>
          </p:sp>
        </p:grpSp>
        <p:grpSp>
          <p:nvGrpSpPr>
            <p:cNvPr id="3821" name="Google Shape;3821;p223"/>
            <p:cNvGrpSpPr/>
            <p:nvPr/>
          </p:nvGrpSpPr>
          <p:grpSpPr>
            <a:xfrm>
              <a:off x="608152" y="6614617"/>
              <a:ext cx="2904600" cy="1094400"/>
              <a:chOff x="0" y="0"/>
              <a:chExt cx="2904600" cy="1094400"/>
            </a:xfrm>
          </p:grpSpPr>
          <p:sp>
            <p:nvSpPr>
              <p:cNvPr id="3822" name="Google Shape;3822;p223"/>
              <p:cNvSpPr/>
              <p:nvPr/>
            </p:nvSpPr>
            <p:spPr>
              <a:xfrm>
                <a:off x="0" y="19152"/>
                <a:ext cx="2904600" cy="1056000"/>
              </a:xfrm>
              <a:prstGeom prst="rect">
                <a:avLst/>
              </a:prstGeom>
              <a:solidFill>
                <a:srgbClr val="C27BA0"/>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823" name="Google Shape;3823;p223"/>
              <p:cNvSpPr txBox="1"/>
              <p:nvPr/>
            </p:nvSpPr>
            <p:spPr>
              <a:xfrm>
                <a:off x="0" y="0"/>
                <a:ext cx="2904600" cy="10944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100"/>
                  <a:buFont typeface="Oswald"/>
                  <a:buNone/>
                </a:pPr>
                <a:r>
                  <a:rPr lang="en" sz="1100" b="0" i="0" u="none" strike="noStrike" cap="none">
                    <a:solidFill>
                      <a:srgbClr val="000000"/>
                    </a:solidFill>
                    <a:latin typeface="Oswald"/>
                    <a:ea typeface="Oswald"/>
                    <a:cs typeface="Oswald"/>
                    <a:sym typeface="Oswald"/>
                  </a:rPr>
                  <a:t>MT</a:t>
                </a:r>
                <a:endParaRPr sz="500"/>
              </a:p>
            </p:txBody>
          </p:sp>
        </p:grpSp>
        <p:sp>
          <p:nvSpPr>
            <p:cNvPr id="3824" name="Google Shape;3824;p223"/>
            <p:cNvSpPr txBox="1"/>
            <p:nvPr/>
          </p:nvSpPr>
          <p:spPr>
            <a:xfrm>
              <a:off x="649063" y="7996113"/>
              <a:ext cx="2904600" cy="9369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A64D79"/>
                </a:buClr>
                <a:buSzPts val="1100"/>
                <a:buFont typeface="Arial"/>
                <a:buNone/>
              </a:pPr>
              <a:r>
                <a:rPr lang="en" sz="1100" b="0" i="0" u="none" strike="noStrike" cap="none">
                  <a:solidFill>
                    <a:srgbClr val="A64D79"/>
                  </a:solidFill>
                  <a:latin typeface="Arial"/>
                  <a:ea typeface="Arial"/>
                  <a:cs typeface="Arial"/>
                  <a:sym typeface="Arial"/>
                </a:rPr>
                <a:t>translation</a:t>
              </a:r>
              <a:endParaRPr sz="500"/>
            </a:p>
          </p:txBody>
        </p:sp>
        <p:pic>
          <p:nvPicPr>
            <p:cNvPr id="3825" name="Google Shape;3825;p223" descr="Google Shape;1315;p26"/>
            <p:cNvPicPr preferRelativeResize="0"/>
            <p:nvPr/>
          </p:nvPicPr>
          <p:blipFill rotWithShape="1">
            <a:blip r:embed="rId4">
              <a:alphaModFix/>
            </a:blip>
            <a:srcRect/>
            <a:stretch/>
          </p:blipFill>
          <p:spPr>
            <a:xfrm rot="5394595">
              <a:off x="1846332" y="3529317"/>
              <a:ext cx="510463" cy="193730"/>
            </a:xfrm>
            <a:prstGeom prst="rect">
              <a:avLst/>
            </a:prstGeom>
            <a:noFill/>
            <a:ln>
              <a:noFill/>
            </a:ln>
          </p:spPr>
        </p:pic>
        <p:pic>
          <p:nvPicPr>
            <p:cNvPr id="3826" name="Google Shape;3826;p223" descr="Google Shape;1316;p26"/>
            <p:cNvPicPr preferRelativeResize="0"/>
            <p:nvPr/>
          </p:nvPicPr>
          <p:blipFill rotWithShape="1">
            <a:blip r:embed="rId4">
              <a:alphaModFix/>
            </a:blip>
            <a:srcRect/>
            <a:stretch/>
          </p:blipFill>
          <p:spPr>
            <a:xfrm rot="5394595">
              <a:off x="1846332" y="7841964"/>
              <a:ext cx="510463" cy="193729"/>
            </a:xfrm>
            <a:prstGeom prst="rect">
              <a:avLst/>
            </a:prstGeom>
            <a:noFill/>
            <a:ln>
              <a:noFill/>
            </a:ln>
          </p:spPr>
        </p:pic>
        <p:sp>
          <p:nvSpPr>
            <p:cNvPr id="3827" name="Google Shape;3827;p223"/>
            <p:cNvSpPr txBox="1"/>
            <p:nvPr/>
          </p:nvSpPr>
          <p:spPr>
            <a:xfrm>
              <a:off x="1313277" y="5313960"/>
              <a:ext cx="1638300" cy="9369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AB40"/>
                </a:buClr>
                <a:buSzPts val="1100"/>
                <a:buFont typeface="Arial"/>
                <a:buNone/>
              </a:pPr>
              <a:r>
                <a:rPr lang="en" sz="1100" b="0" i="0" u="none" strike="noStrike" cap="none">
                  <a:solidFill>
                    <a:srgbClr val="FFAB40"/>
                  </a:solidFill>
                  <a:latin typeface="Arial"/>
                  <a:ea typeface="Arial"/>
                  <a:cs typeface="Arial"/>
                  <a:sym typeface="Arial"/>
                </a:rPr>
                <a:t>phones</a:t>
              </a:r>
              <a:endParaRPr sz="500"/>
            </a:p>
          </p:txBody>
        </p:sp>
        <p:pic>
          <p:nvPicPr>
            <p:cNvPr id="3828" name="Google Shape;3828;p223" descr="Google Shape;1318;p26"/>
            <p:cNvPicPr preferRelativeResize="0"/>
            <p:nvPr/>
          </p:nvPicPr>
          <p:blipFill rotWithShape="1">
            <a:blip r:embed="rId5">
              <a:alphaModFix/>
            </a:blip>
            <a:srcRect/>
            <a:stretch/>
          </p:blipFill>
          <p:spPr>
            <a:xfrm rot="5394595">
              <a:off x="1805284" y="5286080"/>
              <a:ext cx="510462" cy="38101"/>
            </a:xfrm>
            <a:prstGeom prst="rect">
              <a:avLst/>
            </a:prstGeom>
            <a:noFill/>
            <a:ln>
              <a:noFill/>
            </a:ln>
          </p:spPr>
        </p:pic>
        <p:pic>
          <p:nvPicPr>
            <p:cNvPr id="3829" name="Google Shape;3829;p223" descr="Google Shape;1319;p26"/>
            <p:cNvPicPr preferRelativeResize="0"/>
            <p:nvPr/>
          </p:nvPicPr>
          <p:blipFill rotWithShape="1">
            <a:blip r:embed="rId4">
              <a:alphaModFix/>
            </a:blip>
            <a:srcRect/>
            <a:stretch/>
          </p:blipFill>
          <p:spPr>
            <a:xfrm rot="5394595">
              <a:off x="1805422" y="6211476"/>
              <a:ext cx="510462" cy="193729"/>
            </a:xfrm>
            <a:prstGeom prst="rect">
              <a:avLst/>
            </a:prstGeom>
            <a:noFill/>
            <a:ln>
              <a:noFill/>
            </a:ln>
          </p:spPr>
        </p:pic>
        <p:sp>
          <p:nvSpPr>
            <p:cNvPr id="3830" name="Google Shape;3830;p223"/>
            <p:cNvSpPr txBox="1"/>
            <p:nvPr/>
          </p:nvSpPr>
          <p:spPr>
            <a:xfrm>
              <a:off x="280248" y="0"/>
              <a:ext cx="3689700" cy="17085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674EA7"/>
                </a:buClr>
                <a:buSzPts val="1400"/>
                <a:buFont typeface="Oswald"/>
                <a:buNone/>
              </a:pPr>
              <a:r>
                <a:rPr lang="en" sz="1400" b="1" i="0" u="none" strike="noStrike" cap="none">
                  <a:solidFill>
                    <a:srgbClr val="674EA7"/>
                  </a:solidFill>
                  <a:latin typeface="Oswald"/>
                  <a:ea typeface="Oswald"/>
                  <a:cs typeface="Oswald"/>
                  <a:sym typeface="Oswald"/>
                </a:rPr>
                <a:t>Phone Cascade</a:t>
              </a:r>
              <a:endParaRPr sz="500"/>
            </a:p>
          </p:txBody>
        </p:sp>
        <p:grpSp>
          <p:nvGrpSpPr>
            <p:cNvPr id="3831" name="Google Shape;3831;p223"/>
            <p:cNvGrpSpPr/>
            <p:nvPr/>
          </p:nvGrpSpPr>
          <p:grpSpPr>
            <a:xfrm>
              <a:off x="329421" y="2873309"/>
              <a:ext cx="3462185" cy="432300"/>
              <a:chOff x="-2" y="-2"/>
              <a:chExt cx="3462185" cy="432300"/>
            </a:xfrm>
          </p:grpSpPr>
          <p:grpSp>
            <p:nvGrpSpPr>
              <p:cNvPr id="3832" name="Google Shape;3832;p223"/>
              <p:cNvGrpSpPr/>
              <p:nvPr/>
            </p:nvGrpSpPr>
            <p:grpSpPr>
              <a:xfrm>
                <a:off x="-2" y="-2"/>
                <a:ext cx="3462185" cy="432300"/>
                <a:chOff x="-1" y="-1"/>
                <a:chExt cx="3462185" cy="432300"/>
              </a:xfrm>
            </p:grpSpPr>
            <p:sp>
              <p:nvSpPr>
                <p:cNvPr id="3833" name="Google Shape;3833;p223"/>
                <p:cNvSpPr/>
                <p:nvPr/>
              </p:nvSpPr>
              <p:spPr>
                <a:xfrm>
                  <a:off x="-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34" name="Google Shape;3834;p223"/>
                <p:cNvSpPr/>
                <p:nvPr/>
              </p:nvSpPr>
              <p:spPr>
                <a:xfrm>
                  <a:off x="188647"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35" name="Google Shape;3835;p223"/>
                <p:cNvSpPr/>
                <p:nvPr/>
              </p:nvSpPr>
              <p:spPr>
                <a:xfrm>
                  <a:off x="37729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36" name="Google Shape;3836;p223"/>
                <p:cNvSpPr/>
                <p:nvPr/>
              </p:nvSpPr>
              <p:spPr>
                <a:xfrm>
                  <a:off x="56594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37" name="Google Shape;3837;p223"/>
                <p:cNvSpPr/>
                <p:nvPr/>
              </p:nvSpPr>
              <p:spPr>
                <a:xfrm>
                  <a:off x="272356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38" name="Google Shape;3838;p223"/>
                <p:cNvSpPr/>
                <p:nvPr/>
              </p:nvSpPr>
              <p:spPr>
                <a:xfrm>
                  <a:off x="292397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39" name="Google Shape;3839;p223"/>
                <p:cNvSpPr/>
                <p:nvPr/>
              </p:nvSpPr>
              <p:spPr>
                <a:xfrm>
                  <a:off x="3124378"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40" name="Google Shape;3840;p223"/>
                <p:cNvSpPr/>
                <p:nvPr/>
              </p:nvSpPr>
              <p:spPr>
                <a:xfrm>
                  <a:off x="332478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cxnSp>
            <p:nvCxnSpPr>
              <p:cNvPr id="3841" name="Google Shape;3841;p223"/>
              <p:cNvCxnSpPr/>
              <p:nvPr/>
            </p:nvCxnSpPr>
            <p:spPr>
              <a:xfrm>
                <a:off x="898706" y="219714"/>
                <a:ext cx="1629600" cy="0"/>
              </a:xfrm>
              <a:prstGeom prst="straightConnector1">
                <a:avLst/>
              </a:prstGeom>
              <a:noFill/>
              <a:ln w="9525" cap="flat" cmpd="sng">
                <a:solidFill>
                  <a:srgbClr val="1C4587"/>
                </a:solidFill>
                <a:prstDash val="dot"/>
                <a:round/>
                <a:headEnd type="none" w="sm" len="sm"/>
                <a:tailEnd type="none" w="sm" len="sm"/>
              </a:ln>
            </p:spPr>
          </p:cxnSp>
        </p:grpSp>
        <p:grpSp>
          <p:nvGrpSpPr>
            <p:cNvPr id="3842" name="Google Shape;3842;p223"/>
            <p:cNvGrpSpPr/>
            <p:nvPr/>
          </p:nvGrpSpPr>
          <p:grpSpPr>
            <a:xfrm>
              <a:off x="548269" y="9239262"/>
              <a:ext cx="2955523" cy="987841"/>
              <a:chOff x="0" y="-1"/>
              <a:chExt cx="2955523" cy="987841"/>
            </a:xfrm>
          </p:grpSpPr>
          <p:sp>
            <p:nvSpPr>
              <p:cNvPr id="3843" name="Google Shape;3843;p223"/>
              <p:cNvSpPr txBox="1"/>
              <p:nvPr/>
            </p:nvSpPr>
            <p:spPr>
              <a:xfrm>
                <a:off x="25400" y="25400"/>
                <a:ext cx="2904600" cy="9369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EAB40"/>
                  </a:buClr>
                  <a:buSzPts val="1300"/>
                  <a:buFont typeface="Arial"/>
                  <a:buNone/>
                </a:pPr>
                <a:r>
                  <a:rPr lang="en" sz="1300" b="0" i="0" u="none" strike="noStrike" cap="none">
                    <a:solidFill>
                      <a:srgbClr val="FEAB40"/>
                    </a:solidFill>
                    <a:latin typeface="Arial"/>
                    <a:ea typeface="Arial"/>
                    <a:cs typeface="Arial"/>
                    <a:sym typeface="Arial"/>
                  </a:rPr>
                  <a:t>sɛntəns</a:t>
                </a:r>
                <a:endParaRPr sz="500"/>
              </a:p>
            </p:txBody>
          </p:sp>
          <p:pic>
            <p:nvPicPr>
              <p:cNvPr id="3844" name="Google Shape;3844;p223" descr="Google Shape;1301;p26"/>
              <p:cNvPicPr preferRelativeResize="0"/>
              <p:nvPr/>
            </p:nvPicPr>
            <p:blipFill rotWithShape="1">
              <a:blip r:embed="rId11">
                <a:alphaModFix/>
              </a:blip>
              <a:srcRect/>
              <a:stretch/>
            </p:blipFill>
            <p:spPr>
              <a:xfrm>
                <a:off x="0" y="-1"/>
                <a:ext cx="2955523" cy="987841"/>
              </a:xfrm>
              <a:prstGeom prst="rect">
                <a:avLst/>
              </a:prstGeom>
              <a:noFill/>
              <a:ln>
                <a:noFill/>
              </a:ln>
            </p:spPr>
          </p:pic>
        </p:grpSp>
        <p:pic>
          <p:nvPicPr>
            <p:cNvPr id="3845" name="Google Shape;3845;p223" descr="Connection Line"/>
            <p:cNvPicPr preferRelativeResize="0"/>
            <p:nvPr/>
          </p:nvPicPr>
          <p:blipFill rotWithShape="1">
            <a:blip r:embed="rId12">
              <a:alphaModFix/>
            </a:blip>
            <a:srcRect/>
            <a:stretch/>
          </p:blipFill>
          <p:spPr>
            <a:xfrm>
              <a:off x="-19016" y="5922882"/>
              <a:ext cx="1113045" cy="3167467"/>
            </a:xfrm>
            <a:prstGeom prst="rect">
              <a:avLst/>
            </a:prstGeom>
            <a:noFill/>
            <a:ln>
              <a:noFill/>
            </a:ln>
          </p:spPr>
        </p:pic>
      </p:grpSp>
      <p:sp>
        <p:nvSpPr>
          <p:cNvPr id="3846" name="Google Shape;3846;p223"/>
          <p:cNvSpPr txBox="1"/>
          <p:nvPr/>
        </p:nvSpPr>
        <p:spPr>
          <a:xfrm>
            <a:off x="7406625" y="4556225"/>
            <a:ext cx="1326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2"/>
                </a:solidFill>
                <a:latin typeface="Source Sans Pro"/>
                <a:ea typeface="Source Sans Pro"/>
                <a:cs typeface="Source Sans Pro"/>
                <a:sym typeface="Source Sans Pro"/>
              </a:rPr>
              <a:t>(Salesky et al. 2020)</a:t>
            </a:r>
            <a:endParaRPr sz="1000">
              <a:solidFill>
                <a:schemeClr val="lt2"/>
              </a:solidFill>
              <a:latin typeface="Source Sans Pro"/>
              <a:ea typeface="Source Sans Pro"/>
              <a:cs typeface="Source Sans Pro"/>
              <a:sym typeface="Source Sans Pro"/>
            </a:endParaRPr>
          </a:p>
        </p:txBody>
      </p:sp>
      <p:grpSp>
        <p:nvGrpSpPr>
          <p:cNvPr id="3847" name="Google Shape;3847;p223"/>
          <p:cNvGrpSpPr/>
          <p:nvPr/>
        </p:nvGrpSpPr>
        <p:grpSpPr>
          <a:xfrm>
            <a:off x="5453858" y="1066104"/>
            <a:ext cx="1673082" cy="3372139"/>
            <a:chOff x="0" y="0"/>
            <a:chExt cx="4461552" cy="8992372"/>
          </a:xfrm>
        </p:grpSpPr>
        <p:pic>
          <p:nvPicPr>
            <p:cNvPr id="3848" name="Google Shape;3848;p223" descr="Google Shape;1321;p26"/>
            <p:cNvPicPr preferRelativeResize="0"/>
            <p:nvPr/>
          </p:nvPicPr>
          <p:blipFill rotWithShape="1">
            <a:blip r:embed="rId3">
              <a:alphaModFix/>
            </a:blip>
            <a:srcRect/>
            <a:stretch/>
          </p:blipFill>
          <p:spPr>
            <a:xfrm>
              <a:off x="422915" y="1632242"/>
              <a:ext cx="3689764" cy="1022264"/>
            </a:xfrm>
            <a:prstGeom prst="rect">
              <a:avLst/>
            </a:prstGeom>
            <a:noFill/>
            <a:ln>
              <a:noFill/>
            </a:ln>
          </p:spPr>
        </p:pic>
        <p:grpSp>
          <p:nvGrpSpPr>
            <p:cNvPr id="3849" name="Google Shape;3849;p223"/>
            <p:cNvGrpSpPr/>
            <p:nvPr/>
          </p:nvGrpSpPr>
          <p:grpSpPr>
            <a:xfrm>
              <a:off x="815429" y="5252433"/>
              <a:ext cx="2904600" cy="1094400"/>
              <a:chOff x="0" y="0"/>
              <a:chExt cx="2904600" cy="1094400"/>
            </a:xfrm>
          </p:grpSpPr>
          <p:sp>
            <p:nvSpPr>
              <p:cNvPr id="3850" name="Google Shape;3850;p223"/>
              <p:cNvSpPr/>
              <p:nvPr/>
            </p:nvSpPr>
            <p:spPr>
              <a:xfrm>
                <a:off x="0" y="19152"/>
                <a:ext cx="2904600" cy="1056000"/>
              </a:xfrm>
              <a:prstGeom prst="rect">
                <a:avLst/>
              </a:prstGeom>
              <a:solidFill>
                <a:srgbClr val="8E7CC3"/>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851" name="Google Shape;3851;p223"/>
              <p:cNvSpPr txBox="1"/>
              <p:nvPr/>
            </p:nvSpPr>
            <p:spPr>
              <a:xfrm>
                <a:off x="0" y="0"/>
                <a:ext cx="2904600" cy="10944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100"/>
                  <a:buFont typeface="Oswald"/>
                  <a:buNone/>
                </a:pPr>
                <a:r>
                  <a:rPr lang="en" sz="1100" b="0" i="0" u="none" strike="noStrike" cap="none">
                    <a:solidFill>
                      <a:srgbClr val="000000"/>
                    </a:solidFill>
                    <a:latin typeface="Oswald"/>
                    <a:ea typeface="Oswald"/>
                    <a:cs typeface="Oswald"/>
                    <a:sym typeface="Oswald"/>
                  </a:rPr>
                  <a:t>ST</a:t>
                </a:r>
                <a:endParaRPr sz="500"/>
              </a:p>
            </p:txBody>
          </p:sp>
        </p:grpSp>
        <p:sp>
          <p:nvSpPr>
            <p:cNvPr id="3852" name="Google Shape;3852;p223"/>
            <p:cNvSpPr txBox="1"/>
            <p:nvPr/>
          </p:nvSpPr>
          <p:spPr>
            <a:xfrm>
              <a:off x="815429" y="8055472"/>
              <a:ext cx="2904600" cy="9369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A64D79"/>
                </a:buClr>
                <a:buSzPts val="1100"/>
                <a:buFont typeface="Arial"/>
                <a:buNone/>
              </a:pPr>
              <a:r>
                <a:rPr lang="en" sz="1100" b="0" i="0" u="none" strike="noStrike" cap="none">
                  <a:solidFill>
                    <a:srgbClr val="A64D79"/>
                  </a:solidFill>
                  <a:latin typeface="Arial"/>
                  <a:ea typeface="Arial"/>
                  <a:cs typeface="Arial"/>
                  <a:sym typeface="Arial"/>
                </a:rPr>
                <a:t>translation</a:t>
              </a:r>
              <a:endParaRPr sz="500"/>
            </a:p>
          </p:txBody>
        </p:sp>
        <p:pic>
          <p:nvPicPr>
            <p:cNvPr id="3853" name="Google Shape;3853;p223" descr="Google Shape;1358;p26"/>
            <p:cNvPicPr preferRelativeResize="0"/>
            <p:nvPr/>
          </p:nvPicPr>
          <p:blipFill rotWithShape="1">
            <a:blip r:embed="rId13">
              <a:alphaModFix/>
            </a:blip>
            <a:srcRect/>
            <a:stretch/>
          </p:blipFill>
          <p:spPr>
            <a:xfrm>
              <a:off x="2171064" y="6327964"/>
              <a:ext cx="193729" cy="1746559"/>
            </a:xfrm>
            <a:prstGeom prst="rect">
              <a:avLst/>
            </a:prstGeom>
            <a:noFill/>
            <a:ln>
              <a:noFill/>
            </a:ln>
          </p:spPr>
        </p:pic>
        <p:grpSp>
          <p:nvGrpSpPr>
            <p:cNvPr id="3854" name="Google Shape;3854;p223"/>
            <p:cNvGrpSpPr/>
            <p:nvPr/>
          </p:nvGrpSpPr>
          <p:grpSpPr>
            <a:xfrm>
              <a:off x="0" y="2654488"/>
              <a:ext cx="4410082" cy="1726218"/>
              <a:chOff x="0" y="-1"/>
              <a:chExt cx="4410082" cy="1726218"/>
            </a:xfrm>
          </p:grpSpPr>
          <p:cxnSp>
            <p:nvCxnSpPr>
              <p:cNvPr id="3855" name="Google Shape;3855;p223"/>
              <p:cNvCxnSpPr/>
              <p:nvPr/>
            </p:nvCxnSpPr>
            <p:spPr>
              <a:xfrm rot="10800000" flipH="1">
                <a:off x="1888391" y="716717"/>
                <a:ext cx="955200" cy="13500"/>
              </a:xfrm>
              <a:prstGeom prst="straightConnector1">
                <a:avLst/>
              </a:prstGeom>
              <a:noFill/>
              <a:ln w="9525" cap="flat" cmpd="sng">
                <a:solidFill>
                  <a:srgbClr val="F1A13C"/>
                </a:solidFill>
                <a:prstDash val="dot"/>
                <a:round/>
                <a:headEnd type="none" w="sm" len="sm"/>
                <a:tailEnd type="none" w="sm" len="sm"/>
              </a:ln>
            </p:spPr>
          </p:cxnSp>
          <p:grpSp>
            <p:nvGrpSpPr>
              <p:cNvPr id="3856" name="Google Shape;3856;p223"/>
              <p:cNvGrpSpPr/>
              <p:nvPr/>
            </p:nvGrpSpPr>
            <p:grpSpPr>
              <a:xfrm>
                <a:off x="479833" y="510983"/>
                <a:ext cx="1055477" cy="435838"/>
                <a:chOff x="-1" y="-1"/>
                <a:chExt cx="1055477" cy="435838"/>
              </a:xfrm>
            </p:grpSpPr>
            <p:sp>
              <p:nvSpPr>
                <p:cNvPr id="3857" name="Google Shape;3857;p223"/>
                <p:cNvSpPr/>
                <p:nvPr/>
              </p:nvSpPr>
              <p:spPr>
                <a:xfrm>
                  <a:off x="-1" y="-1"/>
                  <a:ext cx="137400" cy="432300"/>
                </a:xfrm>
                <a:prstGeom prst="rect">
                  <a:avLst/>
                </a:prstGeom>
                <a:noFill/>
                <a:ln w="9525" cap="flat" cmpd="sng">
                  <a:solidFill>
                    <a:srgbClr val="F1A13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58" name="Google Shape;3858;p223"/>
                <p:cNvSpPr/>
                <p:nvPr/>
              </p:nvSpPr>
              <p:spPr>
                <a:xfrm>
                  <a:off x="183614" y="-1"/>
                  <a:ext cx="137400" cy="432300"/>
                </a:xfrm>
                <a:prstGeom prst="rect">
                  <a:avLst/>
                </a:prstGeom>
                <a:noFill/>
                <a:ln w="9525" cap="flat" cmpd="sng">
                  <a:solidFill>
                    <a:srgbClr val="F1A13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59" name="Google Shape;3859;p223"/>
                <p:cNvSpPr/>
                <p:nvPr/>
              </p:nvSpPr>
              <p:spPr>
                <a:xfrm>
                  <a:off x="367230" y="-1"/>
                  <a:ext cx="137400" cy="432300"/>
                </a:xfrm>
                <a:prstGeom prst="rect">
                  <a:avLst/>
                </a:prstGeom>
                <a:noFill/>
                <a:ln w="9525" cap="flat" cmpd="sng">
                  <a:solidFill>
                    <a:srgbClr val="F1A13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60" name="Google Shape;3860;p223"/>
                <p:cNvSpPr/>
                <p:nvPr/>
              </p:nvSpPr>
              <p:spPr>
                <a:xfrm>
                  <a:off x="550845" y="-1"/>
                  <a:ext cx="137400" cy="432300"/>
                </a:xfrm>
                <a:prstGeom prst="rect">
                  <a:avLst/>
                </a:prstGeom>
                <a:noFill/>
                <a:ln w="9525" cap="flat" cmpd="sng">
                  <a:solidFill>
                    <a:srgbClr val="F1A13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61" name="Google Shape;3861;p223"/>
                <p:cNvSpPr/>
                <p:nvPr/>
              </p:nvSpPr>
              <p:spPr>
                <a:xfrm>
                  <a:off x="734461" y="3537"/>
                  <a:ext cx="137400" cy="432300"/>
                </a:xfrm>
                <a:prstGeom prst="rect">
                  <a:avLst/>
                </a:prstGeom>
                <a:noFill/>
                <a:ln w="9525" cap="flat" cmpd="sng">
                  <a:solidFill>
                    <a:srgbClr val="F1A13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62" name="Google Shape;3862;p223"/>
                <p:cNvSpPr/>
                <p:nvPr/>
              </p:nvSpPr>
              <p:spPr>
                <a:xfrm>
                  <a:off x="918076" y="1762"/>
                  <a:ext cx="137400" cy="432300"/>
                </a:xfrm>
                <a:prstGeom prst="rect">
                  <a:avLst/>
                </a:prstGeom>
                <a:noFill/>
                <a:ln w="9525" cap="flat" cmpd="sng">
                  <a:solidFill>
                    <a:srgbClr val="F1A13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pic>
            <p:nvPicPr>
              <p:cNvPr id="3863" name="Google Shape;3863;p223" descr="Google Shape;1372;p26"/>
              <p:cNvPicPr preferRelativeResize="0"/>
              <p:nvPr/>
            </p:nvPicPr>
            <p:blipFill rotWithShape="1">
              <a:blip r:embed="rId14">
                <a:alphaModFix/>
              </a:blip>
              <a:srcRect/>
              <a:stretch/>
            </p:blipFill>
            <p:spPr>
              <a:xfrm rot="10800000" flipH="1">
                <a:off x="435814" y="1025468"/>
                <a:ext cx="573925" cy="185470"/>
              </a:xfrm>
              <a:prstGeom prst="rect">
                <a:avLst/>
              </a:prstGeom>
              <a:noFill/>
              <a:ln>
                <a:noFill/>
              </a:ln>
            </p:spPr>
          </p:pic>
          <p:pic>
            <p:nvPicPr>
              <p:cNvPr id="3864" name="Google Shape;3864;p223" descr="Google Shape;1373;p26"/>
              <p:cNvPicPr preferRelativeResize="0"/>
              <p:nvPr/>
            </p:nvPicPr>
            <p:blipFill rotWithShape="1">
              <a:blip r:embed="rId14">
                <a:alphaModFix/>
              </a:blip>
              <a:srcRect/>
              <a:stretch/>
            </p:blipFill>
            <p:spPr>
              <a:xfrm rot="10800000" flipH="1">
                <a:off x="1079522" y="1025468"/>
                <a:ext cx="1391275" cy="185470"/>
              </a:xfrm>
              <a:prstGeom prst="rect">
                <a:avLst/>
              </a:prstGeom>
              <a:noFill/>
              <a:ln>
                <a:noFill/>
              </a:ln>
            </p:spPr>
          </p:pic>
          <p:pic>
            <p:nvPicPr>
              <p:cNvPr id="3865" name="Google Shape;3865;p223" descr="Google Shape;1374;p26"/>
              <p:cNvPicPr preferRelativeResize="0"/>
              <p:nvPr/>
            </p:nvPicPr>
            <p:blipFill rotWithShape="1">
              <a:blip r:embed="rId14">
                <a:alphaModFix/>
              </a:blip>
              <a:srcRect/>
              <a:stretch/>
            </p:blipFill>
            <p:spPr>
              <a:xfrm rot="10800000" flipH="1">
                <a:off x="3577151" y="1015071"/>
                <a:ext cx="573925" cy="185469"/>
              </a:xfrm>
              <a:prstGeom prst="rect">
                <a:avLst/>
              </a:prstGeom>
              <a:noFill/>
              <a:ln>
                <a:noFill/>
              </a:ln>
            </p:spPr>
          </p:pic>
          <p:pic>
            <p:nvPicPr>
              <p:cNvPr id="3866" name="Google Shape;3866;p223" descr="Google Shape;1375;p26"/>
              <p:cNvPicPr preferRelativeResize="0"/>
              <p:nvPr/>
            </p:nvPicPr>
            <p:blipFill rotWithShape="1">
              <a:blip r:embed="rId14">
                <a:alphaModFix/>
              </a:blip>
              <a:srcRect/>
              <a:stretch/>
            </p:blipFill>
            <p:spPr>
              <a:xfrm rot="10800000" flipH="1">
                <a:off x="2513254" y="1015016"/>
                <a:ext cx="1063925" cy="185492"/>
              </a:xfrm>
              <a:prstGeom prst="rect">
                <a:avLst/>
              </a:prstGeom>
              <a:noFill/>
              <a:ln>
                <a:noFill/>
              </a:ln>
            </p:spPr>
          </p:pic>
          <p:sp>
            <p:nvSpPr>
              <p:cNvPr id="3867" name="Google Shape;3867;p223"/>
              <p:cNvSpPr txBox="1"/>
              <p:nvPr/>
            </p:nvSpPr>
            <p:spPr>
              <a:xfrm>
                <a:off x="540504" y="1122617"/>
                <a:ext cx="369900" cy="603600"/>
              </a:xfrm>
              <a:prstGeom prst="rect">
                <a:avLst/>
              </a:prstGeom>
              <a:noFill/>
              <a:ln>
                <a:noFill/>
              </a:ln>
            </p:spPr>
            <p:txBody>
              <a:bodyPr spcFirstLastPara="1" wrap="square" lIns="17125" tIns="17125" rIns="17125" bIns="17125" anchor="ctr" anchorCtr="0">
                <a:noAutofit/>
              </a:bodyPr>
              <a:lstStyle/>
              <a:p>
                <a:pPr marL="0" marR="0" lvl="0" indent="0" algn="ctr" rtl="0">
                  <a:lnSpc>
                    <a:spcPct val="100000"/>
                  </a:lnSpc>
                  <a:spcBef>
                    <a:spcPts val="0"/>
                  </a:spcBef>
                  <a:spcAft>
                    <a:spcPts val="0"/>
                  </a:spcAft>
                  <a:buClr>
                    <a:srgbClr val="FFAB40"/>
                  </a:buClr>
                  <a:buSzPts val="700"/>
                  <a:buFont typeface="Oswald"/>
                  <a:buNone/>
                </a:pPr>
                <a:r>
                  <a:rPr lang="en" sz="700" b="1" i="0" u="none" strike="noStrike" cap="none">
                    <a:solidFill>
                      <a:srgbClr val="FFAB40"/>
                    </a:solidFill>
                    <a:latin typeface="Oswald"/>
                    <a:ea typeface="Oswald"/>
                    <a:cs typeface="Oswald"/>
                    <a:sym typeface="Oswald"/>
                  </a:rPr>
                  <a:t>R</a:t>
                </a:r>
                <a:endParaRPr sz="500"/>
              </a:p>
            </p:txBody>
          </p:sp>
          <p:sp>
            <p:nvSpPr>
              <p:cNvPr id="3868" name="Google Shape;3868;p223"/>
              <p:cNvSpPr txBox="1"/>
              <p:nvPr/>
            </p:nvSpPr>
            <p:spPr>
              <a:xfrm>
                <a:off x="1383177" y="1122617"/>
                <a:ext cx="813900" cy="603600"/>
              </a:xfrm>
              <a:prstGeom prst="rect">
                <a:avLst/>
              </a:prstGeom>
              <a:noFill/>
              <a:ln>
                <a:noFill/>
              </a:ln>
            </p:spPr>
            <p:txBody>
              <a:bodyPr spcFirstLastPara="1" wrap="square" lIns="17125" tIns="17125" rIns="17125" bIns="17125" anchor="ctr" anchorCtr="0">
                <a:noAutofit/>
              </a:bodyPr>
              <a:lstStyle/>
              <a:p>
                <a:pPr marL="0" marR="0" lvl="0" indent="0" algn="ctr" rtl="0">
                  <a:lnSpc>
                    <a:spcPct val="100000"/>
                  </a:lnSpc>
                  <a:spcBef>
                    <a:spcPts val="0"/>
                  </a:spcBef>
                  <a:spcAft>
                    <a:spcPts val="0"/>
                  </a:spcAft>
                  <a:buClr>
                    <a:srgbClr val="FFAB40"/>
                  </a:buClr>
                  <a:buSzPts val="700"/>
                  <a:buFont typeface="Oswald"/>
                  <a:buNone/>
                </a:pPr>
                <a:r>
                  <a:rPr lang="en" sz="700" b="1" i="0" u="none" strike="noStrike" cap="none">
                    <a:solidFill>
                      <a:srgbClr val="FFAB40"/>
                    </a:solidFill>
                    <a:latin typeface="Oswald"/>
                    <a:ea typeface="Oswald"/>
                    <a:cs typeface="Oswald"/>
                    <a:sym typeface="Oswald"/>
                  </a:rPr>
                  <a:t>OH</a:t>
                </a:r>
                <a:endParaRPr sz="500"/>
              </a:p>
            </p:txBody>
          </p:sp>
          <p:sp>
            <p:nvSpPr>
              <p:cNvPr id="3869" name="Google Shape;3869;p223"/>
              <p:cNvSpPr txBox="1"/>
              <p:nvPr/>
            </p:nvSpPr>
            <p:spPr>
              <a:xfrm>
                <a:off x="2911402" y="1235785"/>
                <a:ext cx="315600" cy="377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AB40"/>
                  </a:buClr>
                  <a:buSzPts val="700"/>
                  <a:buFont typeface="Oswald"/>
                  <a:buNone/>
                </a:pPr>
                <a:r>
                  <a:rPr lang="en" sz="700" b="1" i="0" u="none" strike="noStrike" cap="none">
                    <a:solidFill>
                      <a:srgbClr val="FFAB40"/>
                    </a:solidFill>
                    <a:latin typeface="Oswald"/>
                    <a:ea typeface="Oswald"/>
                    <a:cs typeface="Oswald"/>
                    <a:sym typeface="Oswald"/>
                  </a:rPr>
                  <a:t>H</a:t>
                </a:r>
                <a:endParaRPr sz="500"/>
              </a:p>
            </p:txBody>
          </p:sp>
          <p:sp>
            <p:nvSpPr>
              <p:cNvPr id="3870" name="Google Shape;3870;p223"/>
              <p:cNvSpPr txBox="1"/>
              <p:nvPr/>
            </p:nvSpPr>
            <p:spPr>
              <a:xfrm>
                <a:off x="3358282" y="1235756"/>
                <a:ext cx="1051800" cy="377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AB40"/>
                  </a:buClr>
                  <a:buSzPts val="700"/>
                  <a:buFont typeface="Oswald"/>
                  <a:buNone/>
                </a:pPr>
                <a:r>
                  <a:rPr lang="en" sz="700" b="1" i="0" u="none" strike="noStrike" cap="none">
                    <a:solidFill>
                      <a:srgbClr val="FFAB40"/>
                    </a:solidFill>
                    <a:latin typeface="Oswald"/>
                    <a:ea typeface="Oswald"/>
                    <a:cs typeface="Oswald"/>
                    <a:sym typeface="Oswald"/>
                  </a:rPr>
                  <a:t>OH</a:t>
                </a:r>
                <a:endParaRPr sz="500"/>
              </a:p>
            </p:txBody>
          </p:sp>
          <p:cxnSp>
            <p:nvCxnSpPr>
              <p:cNvPr id="3871" name="Google Shape;3871;p223"/>
              <p:cNvCxnSpPr/>
              <p:nvPr/>
            </p:nvCxnSpPr>
            <p:spPr>
              <a:xfrm rot="10800000" flipH="1">
                <a:off x="1902379" y="293498"/>
                <a:ext cx="955200" cy="13500"/>
              </a:xfrm>
              <a:prstGeom prst="straightConnector1">
                <a:avLst/>
              </a:prstGeom>
              <a:noFill/>
              <a:ln w="9525" cap="flat" cmpd="sng">
                <a:solidFill>
                  <a:srgbClr val="1C4587"/>
                </a:solidFill>
                <a:prstDash val="dot"/>
                <a:round/>
                <a:headEnd type="none" w="sm" len="sm"/>
                <a:tailEnd type="none" w="sm" len="sm"/>
              </a:ln>
            </p:spPr>
          </p:cxnSp>
          <p:grpSp>
            <p:nvGrpSpPr>
              <p:cNvPr id="3872" name="Google Shape;3872;p223"/>
              <p:cNvGrpSpPr/>
              <p:nvPr/>
            </p:nvGrpSpPr>
            <p:grpSpPr>
              <a:xfrm>
                <a:off x="479833" y="-1"/>
                <a:ext cx="1055477" cy="432300"/>
                <a:chOff x="-1" y="-1"/>
                <a:chExt cx="1055477" cy="432300"/>
              </a:xfrm>
            </p:grpSpPr>
            <p:sp>
              <p:nvSpPr>
                <p:cNvPr id="3873" name="Google Shape;3873;p223"/>
                <p:cNvSpPr/>
                <p:nvPr/>
              </p:nvSpPr>
              <p:spPr>
                <a:xfrm>
                  <a:off x="-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74" name="Google Shape;3874;p223"/>
                <p:cNvSpPr/>
                <p:nvPr/>
              </p:nvSpPr>
              <p:spPr>
                <a:xfrm>
                  <a:off x="18361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75" name="Google Shape;3875;p223"/>
                <p:cNvSpPr/>
                <p:nvPr/>
              </p:nvSpPr>
              <p:spPr>
                <a:xfrm>
                  <a:off x="367230"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76" name="Google Shape;3876;p223"/>
                <p:cNvSpPr/>
                <p:nvPr/>
              </p:nvSpPr>
              <p:spPr>
                <a:xfrm>
                  <a:off x="550845"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77" name="Google Shape;3877;p223"/>
                <p:cNvSpPr/>
                <p:nvPr/>
              </p:nvSpPr>
              <p:spPr>
                <a:xfrm>
                  <a:off x="73446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78" name="Google Shape;3878;p223"/>
                <p:cNvSpPr/>
                <p:nvPr/>
              </p:nvSpPr>
              <p:spPr>
                <a:xfrm>
                  <a:off x="918076"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grpSp>
            <p:nvGrpSpPr>
              <p:cNvPr id="3879" name="Google Shape;3879;p223"/>
              <p:cNvGrpSpPr/>
              <p:nvPr/>
            </p:nvGrpSpPr>
            <p:grpSpPr>
              <a:xfrm>
                <a:off x="3079923" y="-1"/>
                <a:ext cx="1055477" cy="432300"/>
                <a:chOff x="-1" y="-1"/>
                <a:chExt cx="1055477" cy="432300"/>
              </a:xfrm>
            </p:grpSpPr>
            <p:sp>
              <p:nvSpPr>
                <p:cNvPr id="3880" name="Google Shape;3880;p223"/>
                <p:cNvSpPr/>
                <p:nvPr/>
              </p:nvSpPr>
              <p:spPr>
                <a:xfrm>
                  <a:off x="-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81" name="Google Shape;3881;p223"/>
                <p:cNvSpPr/>
                <p:nvPr/>
              </p:nvSpPr>
              <p:spPr>
                <a:xfrm>
                  <a:off x="18361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82" name="Google Shape;3882;p223"/>
                <p:cNvSpPr/>
                <p:nvPr/>
              </p:nvSpPr>
              <p:spPr>
                <a:xfrm>
                  <a:off x="367230"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83" name="Google Shape;3883;p223"/>
                <p:cNvSpPr/>
                <p:nvPr/>
              </p:nvSpPr>
              <p:spPr>
                <a:xfrm>
                  <a:off x="550845"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84" name="Google Shape;3884;p223"/>
                <p:cNvSpPr/>
                <p:nvPr/>
              </p:nvSpPr>
              <p:spPr>
                <a:xfrm>
                  <a:off x="73446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85" name="Google Shape;3885;p223"/>
                <p:cNvSpPr/>
                <p:nvPr/>
              </p:nvSpPr>
              <p:spPr>
                <a:xfrm>
                  <a:off x="918076"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grpSp>
            <p:nvGrpSpPr>
              <p:cNvPr id="3886" name="Google Shape;3886;p223"/>
              <p:cNvGrpSpPr/>
              <p:nvPr/>
            </p:nvGrpSpPr>
            <p:grpSpPr>
              <a:xfrm>
                <a:off x="3079923" y="505752"/>
                <a:ext cx="1055477" cy="435838"/>
                <a:chOff x="-1" y="-1"/>
                <a:chExt cx="1055477" cy="435838"/>
              </a:xfrm>
            </p:grpSpPr>
            <p:sp>
              <p:nvSpPr>
                <p:cNvPr id="3887" name="Google Shape;3887;p223"/>
                <p:cNvSpPr/>
                <p:nvPr/>
              </p:nvSpPr>
              <p:spPr>
                <a:xfrm>
                  <a:off x="-1" y="-1"/>
                  <a:ext cx="137400" cy="432300"/>
                </a:xfrm>
                <a:prstGeom prst="rect">
                  <a:avLst/>
                </a:prstGeom>
                <a:noFill/>
                <a:ln w="9525" cap="flat" cmpd="sng">
                  <a:solidFill>
                    <a:srgbClr val="F1A13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88" name="Google Shape;3888;p223"/>
                <p:cNvSpPr/>
                <p:nvPr/>
              </p:nvSpPr>
              <p:spPr>
                <a:xfrm>
                  <a:off x="183614" y="-1"/>
                  <a:ext cx="137400" cy="432300"/>
                </a:xfrm>
                <a:prstGeom prst="rect">
                  <a:avLst/>
                </a:prstGeom>
                <a:noFill/>
                <a:ln w="9525" cap="flat" cmpd="sng">
                  <a:solidFill>
                    <a:srgbClr val="F1A13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89" name="Google Shape;3889;p223"/>
                <p:cNvSpPr/>
                <p:nvPr/>
              </p:nvSpPr>
              <p:spPr>
                <a:xfrm>
                  <a:off x="367230" y="-1"/>
                  <a:ext cx="137400" cy="432300"/>
                </a:xfrm>
                <a:prstGeom prst="rect">
                  <a:avLst/>
                </a:prstGeom>
                <a:noFill/>
                <a:ln w="9525" cap="flat" cmpd="sng">
                  <a:solidFill>
                    <a:srgbClr val="F1A13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90" name="Google Shape;3890;p223"/>
                <p:cNvSpPr/>
                <p:nvPr/>
              </p:nvSpPr>
              <p:spPr>
                <a:xfrm>
                  <a:off x="550845" y="-1"/>
                  <a:ext cx="137400" cy="432300"/>
                </a:xfrm>
                <a:prstGeom prst="rect">
                  <a:avLst/>
                </a:prstGeom>
                <a:noFill/>
                <a:ln w="9525" cap="flat" cmpd="sng">
                  <a:solidFill>
                    <a:srgbClr val="F1A13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91" name="Google Shape;3891;p223"/>
                <p:cNvSpPr/>
                <p:nvPr/>
              </p:nvSpPr>
              <p:spPr>
                <a:xfrm>
                  <a:off x="734461" y="3537"/>
                  <a:ext cx="137400" cy="432300"/>
                </a:xfrm>
                <a:prstGeom prst="rect">
                  <a:avLst/>
                </a:prstGeom>
                <a:noFill/>
                <a:ln w="9525" cap="flat" cmpd="sng">
                  <a:solidFill>
                    <a:srgbClr val="F1A13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892" name="Google Shape;3892;p223"/>
                <p:cNvSpPr/>
                <p:nvPr/>
              </p:nvSpPr>
              <p:spPr>
                <a:xfrm>
                  <a:off x="918076" y="1762"/>
                  <a:ext cx="137400" cy="432300"/>
                </a:xfrm>
                <a:prstGeom prst="rect">
                  <a:avLst/>
                </a:prstGeom>
                <a:noFill/>
                <a:ln w="9525" cap="flat" cmpd="sng">
                  <a:solidFill>
                    <a:srgbClr val="F1A13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sp>
            <p:nvSpPr>
              <p:cNvPr id="3893" name="Google Shape;3893;p223"/>
              <p:cNvSpPr txBox="1"/>
              <p:nvPr/>
            </p:nvSpPr>
            <p:spPr>
              <a:xfrm>
                <a:off x="0" y="247122"/>
                <a:ext cx="574200" cy="458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999999"/>
                  </a:buClr>
                  <a:buSzPts val="1200"/>
                  <a:buFont typeface="Arial"/>
                  <a:buNone/>
                </a:pPr>
                <a:r>
                  <a:rPr lang="en" sz="1200" b="0" i="0" u="none" strike="noStrike" cap="none">
                    <a:solidFill>
                      <a:srgbClr val="999999"/>
                    </a:solidFill>
                    <a:latin typeface="Arial"/>
                    <a:ea typeface="Arial"/>
                    <a:cs typeface="Arial"/>
                    <a:sym typeface="Arial"/>
                  </a:rPr>
                  <a:t>⊕</a:t>
                </a:r>
                <a:endParaRPr sz="500"/>
              </a:p>
            </p:txBody>
          </p:sp>
        </p:grpSp>
        <p:pic>
          <p:nvPicPr>
            <p:cNvPr id="3894" name="Google Shape;3894;p223" descr="Google Shape;1403;p26"/>
            <p:cNvPicPr preferRelativeResize="0"/>
            <p:nvPr/>
          </p:nvPicPr>
          <p:blipFill rotWithShape="1">
            <a:blip r:embed="rId15">
              <a:alphaModFix/>
            </a:blip>
            <a:srcRect/>
            <a:stretch/>
          </p:blipFill>
          <p:spPr>
            <a:xfrm rot="5397003">
              <a:off x="1822936" y="4686438"/>
              <a:ext cx="889985" cy="193730"/>
            </a:xfrm>
            <a:prstGeom prst="rect">
              <a:avLst/>
            </a:prstGeom>
            <a:noFill/>
            <a:ln>
              <a:noFill/>
            </a:ln>
          </p:spPr>
        </p:pic>
        <p:sp>
          <p:nvSpPr>
            <p:cNvPr id="3895" name="Google Shape;3895;p223"/>
            <p:cNvSpPr txBox="1"/>
            <p:nvPr/>
          </p:nvSpPr>
          <p:spPr>
            <a:xfrm>
              <a:off x="118152" y="0"/>
              <a:ext cx="4343400" cy="17085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674EA7"/>
                </a:buClr>
                <a:buSzPts val="1400"/>
                <a:buFont typeface="Oswald"/>
                <a:buNone/>
              </a:pPr>
              <a:r>
                <a:rPr lang="en" sz="1400" b="1" i="0" u="none" strike="noStrike" cap="none">
                  <a:solidFill>
                    <a:srgbClr val="674EA7"/>
                  </a:solidFill>
                  <a:latin typeface="Oswald"/>
                  <a:ea typeface="Oswald"/>
                  <a:cs typeface="Oswald"/>
                  <a:sym typeface="Oswald"/>
                </a:rPr>
                <a:t>Phone Factored</a:t>
              </a:r>
              <a:endParaRPr sz="500"/>
            </a:p>
          </p:txBody>
        </p:sp>
      </p:gr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3899"/>
        <p:cNvGrpSpPr/>
        <p:nvPr/>
      </p:nvGrpSpPr>
      <p:grpSpPr>
        <a:xfrm>
          <a:off x="0" y="0"/>
          <a:ext cx="0" cy="0"/>
          <a:chOff x="0" y="0"/>
          <a:chExt cx="0" cy="0"/>
        </a:xfrm>
      </p:grpSpPr>
      <p:sp>
        <p:nvSpPr>
          <p:cNvPr id="3900" name="Google Shape;3900;p22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 Architectures</a:t>
            </a:r>
            <a:endParaRPr/>
          </a:p>
        </p:txBody>
      </p:sp>
      <p:sp>
        <p:nvSpPr>
          <p:cNvPr id="3901" name="Google Shape;3901;p22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189</a:t>
            </a:fld>
            <a:endParaRPr/>
          </a:p>
        </p:txBody>
      </p:sp>
      <p:sp>
        <p:nvSpPr>
          <p:cNvPr id="3902" name="Google Shape;3902;p224"/>
          <p:cNvSpPr/>
          <p:nvPr/>
        </p:nvSpPr>
        <p:spPr>
          <a:xfrm>
            <a:off x="4877725" y="2667125"/>
            <a:ext cx="1129800" cy="779400"/>
          </a:xfrm>
          <a:prstGeom prst="rect">
            <a:avLst/>
          </a:prstGeom>
          <a:solidFill>
            <a:srgbClr val="FFFF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224"/>
          <p:cNvSpPr/>
          <p:nvPr/>
        </p:nvSpPr>
        <p:spPr>
          <a:xfrm>
            <a:off x="6212525" y="1663375"/>
            <a:ext cx="1129800" cy="779400"/>
          </a:xfrm>
          <a:prstGeom prst="rect">
            <a:avLst/>
          </a:prstGeom>
          <a:solidFill>
            <a:srgbClr val="FFFF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04" name="Google Shape;3904;p224" descr="Google Shape;1295;p26"/>
          <p:cNvPicPr preferRelativeResize="0"/>
          <p:nvPr/>
        </p:nvPicPr>
        <p:blipFill rotWithShape="1">
          <a:blip r:embed="rId3">
            <a:alphaModFix/>
          </a:blip>
          <a:srcRect/>
          <a:stretch/>
        </p:blipFill>
        <p:spPr>
          <a:xfrm>
            <a:off x="352909" y="1678195"/>
            <a:ext cx="1383661" cy="383349"/>
          </a:xfrm>
          <a:prstGeom prst="rect">
            <a:avLst/>
          </a:prstGeom>
          <a:noFill/>
          <a:ln>
            <a:noFill/>
          </a:ln>
        </p:spPr>
      </p:pic>
      <p:grpSp>
        <p:nvGrpSpPr>
          <p:cNvPr id="3905" name="Google Shape;3905;p224"/>
          <p:cNvGrpSpPr/>
          <p:nvPr/>
        </p:nvGrpSpPr>
        <p:grpSpPr>
          <a:xfrm>
            <a:off x="473133" y="2535507"/>
            <a:ext cx="1089225" cy="410400"/>
            <a:chOff x="0" y="0"/>
            <a:chExt cx="2904600" cy="1094400"/>
          </a:xfrm>
        </p:grpSpPr>
        <p:sp>
          <p:nvSpPr>
            <p:cNvPr id="3906" name="Google Shape;3906;p224"/>
            <p:cNvSpPr/>
            <p:nvPr/>
          </p:nvSpPr>
          <p:spPr>
            <a:xfrm>
              <a:off x="0" y="19152"/>
              <a:ext cx="2904600" cy="1056000"/>
            </a:xfrm>
            <a:prstGeom prst="rect">
              <a:avLst/>
            </a:prstGeom>
            <a:solidFill>
              <a:srgbClr val="6D9EEB"/>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907" name="Google Shape;3907;p224"/>
            <p:cNvSpPr txBox="1"/>
            <p:nvPr/>
          </p:nvSpPr>
          <p:spPr>
            <a:xfrm>
              <a:off x="0" y="0"/>
              <a:ext cx="2904600" cy="10944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100"/>
                <a:buFont typeface="Oswald"/>
                <a:buNone/>
              </a:pPr>
              <a:r>
                <a:rPr lang="en" sz="1100" b="0" i="0" u="none" strike="noStrike" cap="none">
                  <a:solidFill>
                    <a:srgbClr val="000000"/>
                  </a:solidFill>
                  <a:latin typeface="Oswald"/>
                  <a:ea typeface="Oswald"/>
                  <a:cs typeface="Oswald"/>
                  <a:sym typeface="Oswald"/>
                </a:rPr>
                <a:t>ASR</a:t>
              </a:r>
              <a:endParaRPr sz="500"/>
            </a:p>
          </p:txBody>
        </p:sp>
      </p:grpSp>
      <p:grpSp>
        <p:nvGrpSpPr>
          <p:cNvPr id="3908" name="Google Shape;3908;p224"/>
          <p:cNvGrpSpPr/>
          <p:nvPr/>
        </p:nvGrpSpPr>
        <p:grpSpPr>
          <a:xfrm>
            <a:off x="473133" y="3546585"/>
            <a:ext cx="1089225" cy="410400"/>
            <a:chOff x="0" y="0"/>
            <a:chExt cx="2904600" cy="1094400"/>
          </a:xfrm>
        </p:grpSpPr>
        <p:sp>
          <p:nvSpPr>
            <p:cNvPr id="3909" name="Google Shape;3909;p224"/>
            <p:cNvSpPr/>
            <p:nvPr/>
          </p:nvSpPr>
          <p:spPr>
            <a:xfrm>
              <a:off x="0" y="19152"/>
              <a:ext cx="2904600" cy="1056000"/>
            </a:xfrm>
            <a:prstGeom prst="rect">
              <a:avLst/>
            </a:prstGeom>
            <a:solidFill>
              <a:srgbClr val="C27BA0"/>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910" name="Google Shape;3910;p224"/>
            <p:cNvSpPr txBox="1"/>
            <p:nvPr/>
          </p:nvSpPr>
          <p:spPr>
            <a:xfrm>
              <a:off x="0" y="0"/>
              <a:ext cx="2904600" cy="10944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100"/>
                <a:buFont typeface="Oswald"/>
                <a:buNone/>
              </a:pPr>
              <a:r>
                <a:rPr lang="en" sz="1100" b="0" i="0" u="none" strike="noStrike" cap="none">
                  <a:solidFill>
                    <a:srgbClr val="000000"/>
                  </a:solidFill>
                  <a:latin typeface="Oswald"/>
                  <a:ea typeface="Oswald"/>
                  <a:cs typeface="Oswald"/>
                  <a:sym typeface="Oswald"/>
                </a:rPr>
                <a:t>MT</a:t>
              </a:r>
              <a:endParaRPr sz="500"/>
            </a:p>
          </p:txBody>
        </p:sp>
      </p:grpSp>
      <p:sp>
        <p:nvSpPr>
          <p:cNvPr id="3911" name="Google Shape;3911;p224"/>
          <p:cNvSpPr txBox="1"/>
          <p:nvPr/>
        </p:nvSpPr>
        <p:spPr>
          <a:xfrm>
            <a:off x="488474" y="4064646"/>
            <a:ext cx="1089300" cy="3513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A64D79"/>
              </a:buClr>
              <a:buSzPts val="1100"/>
              <a:buFont typeface="Arial"/>
              <a:buNone/>
            </a:pPr>
            <a:r>
              <a:rPr lang="en" sz="1100" b="0" i="0" u="none" strike="noStrike" cap="none">
                <a:solidFill>
                  <a:srgbClr val="A64D79"/>
                </a:solidFill>
                <a:latin typeface="Arial"/>
                <a:ea typeface="Arial"/>
                <a:cs typeface="Arial"/>
                <a:sym typeface="Arial"/>
              </a:rPr>
              <a:t>translation</a:t>
            </a:r>
            <a:endParaRPr sz="500"/>
          </a:p>
        </p:txBody>
      </p:sp>
      <p:pic>
        <p:nvPicPr>
          <p:cNvPr id="3912" name="Google Shape;3912;p224" descr="Google Shape;1299;p26"/>
          <p:cNvPicPr preferRelativeResize="0"/>
          <p:nvPr/>
        </p:nvPicPr>
        <p:blipFill rotWithShape="1">
          <a:blip r:embed="rId4">
            <a:alphaModFix/>
          </a:blip>
          <a:srcRect/>
          <a:stretch/>
        </p:blipFill>
        <p:spPr>
          <a:xfrm rot="5394595">
            <a:off x="937450" y="2389598"/>
            <a:ext cx="191424" cy="72649"/>
          </a:xfrm>
          <a:prstGeom prst="rect">
            <a:avLst/>
          </a:prstGeom>
          <a:noFill/>
          <a:ln>
            <a:noFill/>
          </a:ln>
        </p:spPr>
      </p:pic>
      <p:pic>
        <p:nvPicPr>
          <p:cNvPr id="3913" name="Google Shape;3913;p224" descr="Google Shape;1300;p26"/>
          <p:cNvPicPr preferRelativeResize="0"/>
          <p:nvPr/>
        </p:nvPicPr>
        <p:blipFill rotWithShape="1">
          <a:blip r:embed="rId4">
            <a:alphaModFix/>
          </a:blip>
          <a:srcRect/>
          <a:stretch/>
        </p:blipFill>
        <p:spPr>
          <a:xfrm rot="5394595">
            <a:off x="937450" y="4006840"/>
            <a:ext cx="191424" cy="72649"/>
          </a:xfrm>
          <a:prstGeom prst="rect">
            <a:avLst/>
          </a:prstGeom>
          <a:noFill/>
          <a:ln>
            <a:noFill/>
          </a:ln>
        </p:spPr>
      </p:pic>
      <p:sp>
        <p:nvSpPr>
          <p:cNvPr id="3914" name="Google Shape;3914;p224"/>
          <p:cNvSpPr txBox="1"/>
          <p:nvPr/>
        </p:nvSpPr>
        <p:spPr>
          <a:xfrm>
            <a:off x="630696" y="3058839"/>
            <a:ext cx="774000" cy="3513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C78D8"/>
              </a:buClr>
              <a:buSzPts val="1100"/>
              <a:buFont typeface="Arial"/>
              <a:buNone/>
            </a:pPr>
            <a:r>
              <a:rPr lang="en" sz="1100" b="0" i="0" u="none" strike="noStrike" cap="none">
                <a:solidFill>
                  <a:srgbClr val="3C78D8"/>
                </a:solidFill>
                <a:latin typeface="Arial"/>
                <a:ea typeface="Arial"/>
                <a:cs typeface="Arial"/>
                <a:sym typeface="Arial"/>
              </a:rPr>
              <a:t>transcript</a:t>
            </a:r>
            <a:endParaRPr sz="500"/>
          </a:p>
        </p:txBody>
      </p:sp>
      <p:pic>
        <p:nvPicPr>
          <p:cNvPr id="3915" name="Google Shape;3915;p224" descr="Google Shape;1302;p26"/>
          <p:cNvPicPr preferRelativeResize="0"/>
          <p:nvPr/>
        </p:nvPicPr>
        <p:blipFill rotWithShape="1">
          <a:blip r:embed="rId5">
            <a:alphaModFix/>
          </a:blip>
          <a:srcRect/>
          <a:stretch/>
        </p:blipFill>
        <p:spPr>
          <a:xfrm rot="5394595">
            <a:off x="922057" y="3048384"/>
            <a:ext cx="191424" cy="14288"/>
          </a:xfrm>
          <a:prstGeom prst="rect">
            <a:avLst/>
          </a:prstGeom>
          <a:noFill/>
          <a:ln>
            <a:noFill/>
          </a:ln>
        </p:spPr>
      </p:pic>
      <p:pic>
        <p:nvPicPr>
          <p:cNvPr id="3916" name="Google Shape;3916;p224" descr="Google Shape;1303;p26"/>
          <p:cNvPicPr preferRelativeResize="0"/>
          <p:nvPr/>
        </p:nvPicPr>
        <p:blipFill rotWithShape="1">
          <a:blip r:embed="rId4">
            <a:alphaModFix/>
          </a:blip>
          <a:srcRect/>
          <a:stretch/>
        </p:blipFill>
        <p:spPr>
          <a:xfrm rot="5394595">
            <a:off x="922108" y="3395408"/>
            <a:ext cx="191423" cy="72648"/>
          </a:xfrm>
          <a:prstGeom prst="rect">
            <a:avLst/>
          </a:prstGeom>
          <a:noFill/>
          <a:ln>
            <a:noFill/>
          </a:ln>
        </p:spPr>
      </p:pic>
      <p:sp>
        <p:nvSpPr>
          <p:cNvPr id="3917" name="Google Shape;3917;p224"/>
          <p:cNvSpPr txBox="1"/>
          <p:nvPr/>
        </p:nvSpPr>
        <p:spPr>
          <a:xfrm>
            <a:off x="488474" y="1167051"/>
            <a:ext cx="1089300" cy="3513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674EA7"/>
              </a:buClr>
              <a:buSzPts val="1400"/>
              <a:buFont typeface="Oswald"/>
              <a:buNone/>
            </a:pPr>
            <a:r>
              <a:rPr lang="en" sz="1400" b="1" i="0" u="none" strike="noStrike" cap="none">
                <a:solidFill>
                  <a:srgbClr val="674EA7"/>
                </a:solidFill>
                <a:latin typeface="Oswald"/>
                <a:ea typeface="Oswald"/>
                <a:cs typeface="Oswald"/>
                <a:sym typeface="Oswald"/>
              </a:rPr>
              <a:t>CASCADE</a:t>
            </a:r>
            <a:endParaRPr sz="500"/>
          </a:p>
        </p:txBody>
      </p:sp>
      <p:grpSp>
        <p:nvGrpSpPr>
          <p:cNvPr id="3918" name="Google Shape;3918;p224"/>
          <p:cNvGrpSpPr/>
          <p:nvPr/>
        </p:nvGrpSpPr>
        <p:grpSpPr>
          <a:xfrm>
            <a:off x="395566" y="2143594"/>
            <a:ext cx="1298319" cy="162113"/>
            <a:chOff x="-2" y="-2"/>
            <a:chExt cx="3462185" cy="432300"/>
          </a:xfrm>
        </p:grpSpPr>
        <p:grpSp>
          <p:nvGrpSpPr>
            <p:cNvPr id="3919" name="Google Shape;3919;p224"/>
            <p:cNvGrpSpPr/>
            <p:nvPr/>
          </p:nvGrpSpPr>
          <p:grpSpPr>
            <a:xfrm>
              <a:off x="-2" y="-2"/>
              <a:ext cx="3462185" cy="432300"/>
              <a:chOff x="-1" y="-1"/>
              <a:chExt cx="3462185" cy="432300"/>
            </a:xfrm>
          </p:grpSpPr>
          <p:sp>
            <p:nvSpPr>
              <p:cNvPr id="3920" name="Google Shape;3920;p224"/>
              <p:cNvSpPr/>
              <p:nvPr/>
            </p:nvSpPr>
            <p:spPr>
              <a:xfrm>
                <a:off x="-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921" name="Google Shape;3921;p224"/>
              <p:cNvSpPr/>
              <p:nvPr/>
            </p:nvSpPr>
            <p:spPr>
              <a:xfrm>
                <a:off x="188647"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922" name="Google Shape;3922;p224"/>
              <p:cNvSpPr/>
              <p:nvPr/>
            </p:nvSpPr>
            <p:spPr>
              <a:xfrm>
                <a:off x="37729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923" name="Google Shape;3923;p224"/>
              <p:cNvSpPr/>
              <p:nvPr/>
            </p:nvSpPr>
            <p:spPr>
              <a:xfrm>
                <a:off x="56594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924" name="Google Shape;3924;p224"/>
              <p:cNvSpPr/>
              <p:nvPr/>
            </p:nvSpPr>
            <p:spPr>
              <a:xfrm>
                <a:off x="272356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925" name="Google Shape;3925;p224"/>
              <p:cNvSpPr/>
              <p:nvPr/>
            </p:nvSpPr>
            <p:spPr>
              <a:xfrm>
                <a:off x="292397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926" name="Google Shape;3926;p224"/>
              <p:cNvSpPr/>
              <p:nvPr/>
            </p:nvSpPr>
            <p:spPr>
              <a:xfrm>
                <a:off x="3124378"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927" name="Google Shape;3927;p224"/>
              <p:cNvSpPr/>
              <p:nvPr/>
            </p:nvSpPr>
            <p:spPr>
              <a:xfrm>
                <a:off x="332478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cxnSp>
          <p:nvCxnSpPr>
            <p:cNvPr id="3928" name="Google Shape;3928;p224"/>
            <p:cNvCxnSpPr/>
            <p:nvPr/>
          </p:nvCxnSpPr>
          <p:spPr>
            <a:xfrm>
              <a:off x="898706" y="219714"/>
              <a:ext cx="1629600" cy="0"/>
            </a:xfrm>
            <a:prstGeom prst="straightConnector1">
              <a:avLst/>
            </a:prstGeom>
            <a:noFill/>
            <a:ln w="9525" cap="flat" cmpd="sng">
              <a:solidFill>
                <a:srgbClr val="1C4587"/>
              </a:solidFill>
              <a:prstDash val="dot"/>
              <a:round/>
              <a:headEnd type="none" w="sm" len="sm"/>
              <a:tailEnd type="none" w="sm" len="sm"/>
            </a:ln>
          </p:spPr>
        </p:cxnSp>
      </p:grpSp>
      <p:grpSp>
        <p:nvGrpSpPr>
          <p:cNvPr id="3929" name="Google Shape;3929;p224"/>
          <p:cNvGrpSpPr/>
          <p:nvPr/>
        </p:nvGrpSpPr>
        <p:grpSpPr>
          <a:xfrm>
            <a:off x="1922340" y="1072725"/>
            <a:ext cx="1383661" cy="3343260"/>
            <a:chOff x="0" y="0"/>
            <a:chExt cx="3689763" cy="8915361"/>
          </a:xfrm>
        </p:grpSpPr>
        <p:pic>
          <p:nvPicPr>
            <p:cNvPr id="3930" name="Google Shape;3930;p224" descr="Google Shape;1304;p26"/>
            <p:cNvPicPr preferRelativeResize="0"/>
            <p:nvPr/>
          </p:nvPicPr>
          <p:blipFill rotWithShape="1">
            <a:blip r:embed="rId3">
              <a:alphaModFix/>
            </a:blip>
            <a:srcRect/>
            <a:stretch/>
          </p:blipFill>
          <p:spPr>
            <a:xfrm>
              <a:off x="0" y="1614584"/>
              <a:ext cx="3689763" cy="1022264"/>
            </a:xfrm>
            <a:prstGeom prst="rect">
              <a:avLst/>
            </a:prstGeom>
            <a:noFill/>
            <a:ln>
              <a:noFill/>
            </a:ln>
          </p:spPr>
        </p:pic>
        <p:grpSp>
          <p:nvGrpSpPr>
            <p:cNvPr id="3931" name="Google Shape;3931;p224"/>
            <p:cNvGrpSpPr/>
            <p:nvPr/>
          </p:nvGrpSpPr>
          <p:grpSpPr>
            <a:xfrm>
              <a:off x="341020" y="5175421"/>
              <a:ext cx="2904600" cy="1094400"/>
              <a:chOff x="0" y="0"/>
              <a:chExt cx="2904600" cy="1094400"/>
            </a:xfrm>
          </p:grpSpPr>
          <p:sp>
            <p:nvSpPr>
              <p:cNvPr id="3932" name="Google Shape;3932;p224"/>
              <p:cNvSpPr/>
              <p:nvPr/>
            </p:nvSpPr>
            <p:spPr>
              <a:xfrm>
                <a:off x="0" y="19152"/>
                <a:ext cx="2904600" cy="1056000"/>
              </a:xfrm>
              <a:prstGeom prst="rect">
                <a:avLst/>
              </a:prstGeom>
              <a:solidFill>
                <a:srgbClr val="8E7CC3"/>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933" name="Google Shape;3933;p224"/>
              <p:cNvSpPr txBox="1"/>
              <p:nvPr/>
            </p:nvSpPr>
            <p:spPr>
              <a:xfrm>
                <a:off x="0" y="0"/>
                <a:ext cx="2904600" cy="10944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100"/>
                  <a:buFont typeface="Oswald"/>
                  <a:buNone/>
                </a:pPr>
                <a:r>
                  <a:rPr lang="en" sz="1100" b="0" i="0" u="none" strike="noStrike" cap="none">
                    <a:solidFill>
                      <a:srgbClr val="000000"/>
                    </a:solidFill>
                    <a:latin typeface="Oswald"/>
                    <a:ea typeface="Oswald"/>
                    <a:cs typeface="Oswald"/>
                    <a:sym typeface="Oswald"/>
                  </a:rPr>
                  <a:t>ST</a:t>
                </a:r>
                <a:endParaRPr sz="500"/>
              </a:p>
            </p:txBody>
          </p:sp>
        </p:grpSp>
        <p:pic>
          <p:nvPicPr>
            <p:cNvPr id="3934" name="Google Shape;3934;p224" descr="Google Shape;1306;p26"/>
            <p:cNvPicPr preferRelativeResize="0"/>
            <p:nvPr/>
          </p:nvPicPr>
          <p:blipFill rotWithShape="1">
            <a:blip r:embed="rId6">
              <a:alphaModFix/>
            </a:blip>
            <a:srcRect/>
            <a:stretch/>
          </p:blipFill>
          <p:spPr>
            <a:xfrm rot="5400000">
              <a:off x="936358" y="4165460"/>
              <a:ext cx="1696563" cy="193729"/>
            </a:xfrm>
            <a:prstGeom prst="rect">
              <a:avLst/>
            </a:prstGeom>
            <a:noFill/>
            <a:ln>
              <a:noFill/>
            </a:ln>
          </p:spPr>
        </p:pic>
        <p:sp>
          <p:nvSpPr>
            <p:cNvPr id="3935" name="Google Shape;3935;p224"/>
            <p:cNvSpPr txBox="1"/>
            <p:nvPr/>
          </p:nvSpPr>
          <p:spPr>
            <a:xfrm>
              <a:off x="341020" y="7978461"/>
              <a:ext cx="2904600" cy="9369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A64D79"/>
                </a:buClr>
                <a:buSzPts val="1100"/>
                <a:buFont typeface="Arial"/>
                <a:buNone/>
              </a:pPr>
              <a:r>
                <a:rPr lang="en" sz="1100" b="0" i="0" u="none" strike="noStrike" cap="none">
                  <a:solidFill>
                    <a:srgbClr val="A64D79"/>
                  </a:solidFill>
                  <a:latin typeface="Arial"/>
                  <a:ea typeface="Arial"/>
                  <a:cs typeface="Arial"/>
                  <a:sym typeface="Arial"/>
                </a:rPr>
                <a:t>translation</a:t>
              </a:r>
              <a:endParaRPr sz="500"/>
            </a:p>
          </p:txBody>
        </p:sp>
        <p:pic>
          <p:nvPicPr>
            <p:cNvPr id="3936" name="Google Shape;3936;p224" descr="Google Shape;1308;p26"/>
            <p:cNvPicPr preferRelativeResize="0"/>
            <p:nvPr/>
          </p:nvPicPr>
          <p:blipFill rotWithShape="1">
            <a:blip r:embed="rId7">
              <a:alphaModFix/>
            </a:blip>
            <a:srcRect/>
            <a:stretch/>
          </p:blipFill>
          <p:spPr>
            <a:xfrm>
              <a:off x="1696655" y="6250952"/>
              <a:ext cx="193729" cy="1746560"/>
            </a:xfrm>
            <a:prstGeom prst="rect">
              <a:avLst/>
            </a:prstGeom>
            <a:noFill/>
            <a:ln>
              <a:noFill/>
            </a:ln>
          </p:spPr>
        </p:pic>
        <p:sp>
          <p:nvSpPr>
            <p:cNvPr id="3937" name="Google Shape;3937;p224"/>
            <p:cNvSpPr txBox="1"/>
            <p:nvPr/>
          </p:nvSpPr>
          <p:spPr>
            <a:xfrm>
              <a:off x="266812" y="0"/>
              <a:ext cx="3094200" cy="14400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674EA7"/>
                </a:buClr>
                <a:buSzPts val="1400"/>
                <a:buFont typeface="Oswald"/>
                <a:buNone/>
              </a:pPr>
              <a:r>
                <a:rPr lang="en" sz="1400" b="1" i="0" u="none" strike="noStrike" cap="none">
                  <a:solidFill>
                    <a:srgbClr val="674EA7"/>
                  </a:solidFill>
                  <a:latin typeface="Oswald"/>
                  <a:ea typeface="Oswald"/>
                  <a:cs typeface="Oswald"/>
                  <a:sym typeface="Oswald"/>
                </a:rPr>
                <a:t>END-TO-END</a:t>
              </a:r>
              <a:endParaRPr sz="500"/>
            </a:p>
          </p:txBody>
        </p:sp>
        <p:grpSp>
          <p:nvGrpSpPr>
            <p:cNvPr id="3938" name="Google Shape;3938;p224"/>
            <p:cNvGrpSpPr/>
            <p:nvPr/>
          </p:nvGrpSpPr>
          <p:grpSpPr>
            <a:xfrm>
              <a:off x="113782" y="2855651"/>
              <a:ext cx="3462185" cy="432300"/>
              <a:chOff x="-2" y="-2"/>
              <a:chExt cx="3462185" cy="432300"/>
            </a:xfrm>
          </p:grpSpPr>
          <p:grpSp>
            <p:nvGrpSpPr>
              <p:cNvPr id="3939" name="Google Shape;3939;p224"/>
              <p:cNvGrpSpPr/>
              <p:nvPr/>
            </p:nvGrpSpPr>
            <p:grpSpPr>
              <a:xfrm>
                <a:off x="-2" y="-2"/>
                <a:ext cx="3462185" cy="432300"/>
                <a:chOff x="-1" y="-1"/>
                <a:chExt cx="3462185" cy="432300"/>
              </a:xfrm>
            </p:grpSpPr>
            <p:sp>
              <p:nvSpPr>
                <p:cNvPr id="3940" name="Google Shape;3940;p224"/>
                <p:cNvSpPr/>
                <p:nvPr/>
              </p:nvSpPr>
              <p:spPr>
                <a:xfrm>
                  <a:off x="-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941" name="Google Shape;3941;p224"/>
                <p:cNvSpPr/>
                <p:nvPr/>
              </p:nvSpPr>
              <p:spPr>
                <a:xfrm>
                  <a:off x="188647"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942" name="Google Shape;3942;p224"/>
                <p:cNvSpPr/>
                <p:nvPr/>
              </p:nvSpPr>
              <p:spPr>
                <a:xfrm>
                  <a:off x="37729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943" name="Google Shape;3943;p224"/>
                <p:cNvSpPr/>
                <p:nvPr/>
              </p:nvSpPr>
              <p:spPr>
                <a:xfrm>
                  <a:off x="56594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944" name="Google Shape;3944;p224"/>
                <p:cNvSpPr/>
                <p:nvPr/>
              </p:nvSpPr>
              <p:spPr>
                <a:xfrm>
                  <a:off x="272356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945" name="Google Shape;3945;p224"/>
                <p:cNvSpPr/>
                <p:nvPr/>
              </p:nvSpPr>
              <p:spPr>
                <a:xfrm>
                  <a:off x="292397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946" name="Google Shape;3946;p224"/>
                <p:cNvSpPr/>
                <p:nvPr/>
              </p:nvSpPr>
              <p:spPr>
                <a:xfrm>
                  <a:off x="3124378"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947" name="Google Shape;3947;p224"/>
                <p:cNvSpPr/>
                <p:nvPr/>
              </p:nvSpPr>
              <p:spPr>
                <a:xfrm>
                  <a:off x="332478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cxnSp>
            <p:nvCxnSpPr>
              <p:cNvPr id="3948" name="Google Shape;3948;p224"/>
              <p:cNvCxnSpPr/>
              <p:nvPr/>
            </p:nvCxnSpPr>
            <p:spPr>
              <a:xfrm>
                <a:off x="898706" y="219714"/>
                <a:ext cx="1629600" cy="0"/>
              </a:xfrm>
              <a:prstGeom prst="straightConnector1">
                <a:avLst/>
              </a:prstGeom>
              <a:noFill/>
              <a:ln w="9525" cap="flat" cmpd="sng">
                <a:solidFill>
                  <a:srgbClr val="1C4587"/>
                </a:solidFill>
                <a:prstDash val="dot"/>
                <a:round/>
                <a:headEnd type="none" w="sm" len="sm"/>
                <a:tailEnd type="none" w="sm" len="sm"/>
              </a:ln>
            </p:spPr>
          </p:cxnSp>
        </p:grpSp>
      </p:grpSp>
      <p:pic>
        <p:nvPicPr>
          <p:cNvPr id="3949" name="Google Shape;3949;p224" descr="Google Shape;1362;p26"/>
          <p:cNvPicPr preferRelativeResize="0"/>
          <p:nvPr/>
        </p:nvPicPr>
        <p:blipFill rotWithShape="1">
          <a:blip r:embed="rId8">
            <a:alphaModFix/>
          </a:blip>
          <a:srcRect/>
          <a:stretch/>
        </p:blipFill>
        <p:spPr>
          <a:xfrm rot="5381473">
            <a:off x="1999051" y="2828995"/>
            <a:ext cx="3218366" cy="14288"/>
          </a:xfrm>
          <a:prstGeom prst="rect">
            <a:avLst/>
          </a:prstGeom>
          <a:noFill/>
          <a:ln>
            <a:noFill/>
          </a:ln>
        </p:spPr>
      </p:pic>
      <p:grpSp>
        <p:nvGrpSpPr>
          <p:cNvPr id="3950" name="Google Shape;3950;p224"/>
          <p:cNvGrpSpPr/>
          <p:nvPr/>
        </p:nvGrpSpPr>
        <p:grpSpPr>
          <a:xfrm>
            <a:off x="463608" y="4540353"/>
            <a:ext cx="1108321" cy="370440"/>
            <a:chOff x="0" y="-1"/>
            <a:chExt cx="2955523" cy="987841"/>
          </a:xfrm>
        </p:grpSpPr>
        <p:sp>
          <p:nvSpPr>
            <p:cNvPr id="3951" name="Google Shape;3951;p224"/>
            <p:cNvSpPr txBox="1"/>
            <p:nvPr/>
          </p:nvSpPr>
          <p:spPr>
            <a:xfrm>
              <a:off x="25400" y="25400"/>
              <a:ext cx="2904600" cy="9369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C78D8"/>
                </a:buClr>
                <a:buSzPts val="1300"/>
                <a:buFont typeface="Arial"/>
                <a:buNone/>
              </a:pPr>
              <a:r>
                <a:rPr lang="en" sz="1300" b="0" i="0" u="none" strike="noStrike" cap="none">
                  <a:solidFill>
                    <a:srgbClr val="3C78D8"/>
                  </a:solidFill>
                  <a:latin typeface="Arial"/>
                  <a:ea typeface="Arial"/>
                  <a:cs typeface="Arial"/>
                  <a:sym typeface="Arial"/>
                </a:rPr>
                <a:t>sentence</a:t>
              </a:r>
              <a:endParaRPr sz="500"/>
            </a:p>
          </p:txBody>
        </p:sp>
        <p:pic>
          <p:nvPicPr>
            <p:cNvPr id="3952" name="Google Shape;3952;p224" descr="Google Shape;1301;p26"/>
            <p:cNvPicPr preferRelativeResize="0"/>
            <p:nvPr/>
          </p:nvPicPr>
          <p:blipFill rotWithShape="1">
            <a:blip r:embed="rId9">
              <a:alphaModFix/>
            </a:blip>
            <a:srcRect/>
            <a:stretch/>
          </p:blipFill>
          <p:spPr>
            <a:xfrm>
              <a:off x="0" y="-1"/>
              <a:ext cx="2955523" cy="987841"/>
            </a:xfrm>
            <a:prstGeom prst="rect">
              <a:avLst/>
            </a:prstGeom>
            <a:noFill/>
            <a:ln>
              <a:noFill/>
            </a:ln>
          </p:spPr>
        </p:pic>
      </p:grpSp>
      <p:pic>
        <p:nvPicPr>
          <p:cNvPr id="3953" name="Google Shape;3953;p224" descr="Connection Line"/>
          <p:cNvPicPr preferRelativeResize="0"/>
          <p:nvPr/>
        </p:nvPicPr>
        <p:blipFill rotWithShape="1">
          <a:blip r:embed="rId10">
            <a:alphaModFix/>
          </a:blip>
          <a:srcRect/>
          <a:stretch/>
        </p:blipFill>
        <p:spPr>
          <a:xfrm>
            <a:off x="171639" y="3281379"/>
            <a:ext cx="466186" cy="1233024"/>
          </a:xfrm>
          <a:prstGeom prst="rect">
            <a:avLst/>
          </a:prstGeom>
          <a:noFill/>
          <a:ln>
            <a:noFill/>
          </a:ln>
        </p:spPr>
      </p:pic>
      <p:grpSp>
        <p:nvGrpSpPr>
          <p:cNvPr id="3954" name="Google Shape;3954;p224"/>
          <p:cNvGrpSpPr/>
          <p:nvPr/>
        </p:nvGrpSpPr>
        <p:grpSpPr>
          <a:xfrm>
            <a:off x="3779793" y="1066104"/>
            <a:ext cx="1498626" cy="3835164"/>
            <a:chOff x="-19016" y="0"/>
            <a:chExt cx="3996336" cy="10227103"/>
          </a:xfrm>
        </p:grpSpPr>
        <p:pic>
          <p:nvPicPr>
            <p:cNvPr id="3955" name="Google Shape;3955;p224" descr="Google Shape;1311;p26"/>
            <p:cNvPicPr preferRelativeResize="0"/>
            <p:nvPr/>
          </p:nvPicPr>
          <p:blipFill rotWithShape="1">
            <a:blip r:embed="rId3">
              <a:alphaModFix/>
            </a:blip>
            <a:srcRect/>
            <a:stretch/>
          </p:blipFill>
          <p:spPr>
            <a:xfrm>
              <a:off x="287556" y="1632242"/>
              <a:ext cx="3689764" cy="1022264"/>
            </a:xfrm>
            <a:prstGeom prst="rect">
              <a:avLst/>
            </a:prstGeom>
            <a:noFill/>
            <a:ln>
              <a:noFill/>
            </a:ln>
          </p:spPr>
        </p:pic>
        <p:grpSp>
          <p:nvGrpSpPr>
            <p:cNvPr id="3956" name="Google Shape;3956;p224"/>
            <p:cNvGrpSpPr/>
            <p:nvPr/>
          </p:nvGrpSpPr>
          <p:grpSpPr>
            <a:xfrm>
              <a:off x="608152" y="3918410"/>
              <a:ext cx="2904600" cy="1094400"/>
              <a:chOff x="0" y="0"/>
              <a:chExt cx="2904600" cy="1094400"/>
            </a:xfrm>
          </p:grpSpPr>
          <p:sp>
            <p:nvSpPr>
              <p:cNvPr id="3957" name="Google Shape;3957;p224"/>
              <p:cNvSpPr/>
              <p:nvPr/>
            </p:nvSpPr>
            <p:spPr>
              <a:xfrm>
                <a:off x="0" y="19152"/>
                <a:ext cx="2904600" cy="1056000"/>
              </a:xfrm>
              <a:prstGeom prst="rect">
                <a:avLst/>
              </a:prstGeom>
              <a:solidFill>
                <a:srgbClr val="6D9EEB"/>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958" name="Google Shape;3958;p224"/>
              <p:cNvSpPr txBox="1"/>
              <p:nvPr/>
            </p:nvSpPr>
            <p:spPr>
              <a:xfrm>
                <a:off x="0" y="0"/>
                <a:ext cx="2904600" cy="10944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100"/>
                  <a:buFont typeface="Oswald"/>
                  <a:buNone/>
                </a:pPr>
                <a:r>
                  <a:rPr lang="en" sz="1100" b="0" i="0" u="none" strike="noStrike" cap="none">
                    <a:solidFill>
                      <a:srgbClr val="000000"/>
                    </a:solidFill>
                    <a:latin typeface="Oswald"/>
                    <a:ea typeface="Oswald"/>
                    <a:cs typeface="Oswald"/>
                    <a:sym typeface="Oswald"/>
                  </a:rPr>
                  <a:t>ASR</a:t>
                </a:r>
                <a:endParaRPr sz="500"/>
              </a:p>
            </p:txBody>
          </p:sp>
        </p:grpSp>
        <p:grpSp>
          <p:nvGrpSpPr>
            <p:cNvPr id="3959" name="Google Shape;3959;p224"/>
            <p:cNvGrpSpPr/>
            <p:nvPr/>
          </p:nvGrpSpPr>
          <p:grpSpPr>
            <a:xfrm>
              <a:off x="608152" y="6614617"/>
              <a:ext cx="2904600" cy="1094400"/>
              <a:chOff x="0" y="0"/>
              <a:chExt cx="2904600" cy="1094400"/>
            </a:xfrm>
          </p:grpSpPr>
          <p:sp>
            <p:nvSpPr>
              <p:cNvPr id="3960" name="Google Shape;3960;p224"/>
              <p:cNvSpPr/>
              <p:nvPr/>
            </p:nvSpPr>
            <p:spPr>
              <a:xfrm>
                <a:off x="0" y="19152"/>
                <a:ext cx="2904600" cy="1056000"/>
              </a:xfrm>
              <a:prstGeom prst="rect">
                <a:avLst/>
              </a:prstGeom>
              <a:solidFill>
                <a:srgbClr val="C27BA0"/>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961" name="Google Shape;3961;p224"/>
              <p:cNvSpPr txBox="1"/>
              <p:nvPr/>
            </p:nvSpPr>
            <p:spPr>
              <a:xfrm>
                <a:off x="0" y="0"/>
                <a:ext cx="2904600" cy="10944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100"/>
                  <a:buFont typeface="Oswald"/>
                  <a:buNone/>
                </a:pPr>
                <a:r>
                  <a:rPr lang="en" sz="1100" b="0" i="0" u="none" strike="noStrike" cap="none">
                    <a:solidFill>
                      <a:srgbClr val="000000"/>
                    </a:solidFill>
                    <a:latin typeface="Oswald"/>
                    <a:ea typeface="Oswald"/>
                    <a:cs typeface="Oswald"/>
                    <a:sym typeface="Oswald"/>
                  </a:rPr>
                  <a:t>MT</a:t>
                </a:r>
                <a:endParaRPr sz="500"/>
              </a:p>
            </p:txBody>
          </p:sp>
        </p:grpSp>
        <p:sp>
          <p:nvSpPr>
            <p:cNvPr id="3962" name="Google Shape;3962;p224"/>
            <p:cNvSpPr txBox="1"/>
            <p:nvPr/>
          </p:nvSpPr>
          <p:spPr>
            <a:xfrm>
              <a:off x="649063" y="7996113"/>
              <a:ext cx="2904600" cy="9369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A64D79"/>
                </a:buClr>
                <a:buSzPts val="1100"/>
                <a:buFont typeface="Arial"/>
                <a:buNone/>
              </a:pPr>
              <a:r>
                <a:rPr lang="en" sz="1100" b="0" i="0" u="none" strike="noStrike" cap="none">
                  <a:solidFill>
                    <a:srgbClr val="A64D79"/>
                  </a:solidFill>
                  <a:latin typeface="Arial"/>
                  <a:ea typeface="Arial"/>
                  <a:cs typeface="Arial"/>
                  <a:sym typeface="Arial"/>
                </a:rPr>
                <a:t>translation</a:t>
              </a:r>
              <a:endParaRPr sz="500"/>
            </a:p>
          </p:txBody>
        </p:sp>
        <p:pic>
          <p:nvPicPr>
            <p:cNvPr id="3963" name="Google Shape;3963;p224" descr="Google Shape;1315;p26"/>
            <p:cNvPicPr preferRelativeResize="0"/>
            <p:nvPr/>
          </p:nvPicPr>
          <p:blipFill rotWithShape="1">
            <a:blip r:embed="rId4">
              <a:alphaModFix/>
            </a:blip>
            <a:srcRect/>
            <a:stretch/>
          </p:blipFill>
          <p:spPr>
            <a:xfrm rot="5394595">
              <a:off x="1846332" y="3529317"/>
              <a:ext cx="510463" cy="193730"/>
            </a:xfrm>
            <a:prstGeom prst="rect">
              <a:avLst/>
            </a:prstGeom>
            <a:noFill/>
            <a:ln>
              <a:noFill/>
            </a:ln>
          </p:spPr>
        </p:pic>
        <p:pic>
          <p:nvPicPr>
            <p:cNvPr id="3964" name="Google Shape;3964;p224" descr="Google Shape;1316;p26"/>
            <p:cNvPicPr preferRelativeResize="0"/>
            <p:nvPr/>
          </p:nvPicPr>
          <p:blipFill rotWithShape="1">
            <a:blip r:embed="rId4">
              <a:alphaModFix/>
            </a:blip>
            <a:srcRect/>
            <a:stretch/>
          </p:blipFill>
          <p:spPr>
            <a:xfrm rot="5394595">
              <a:off x="1846332" y="7841964"/>
              <a:ext cx="510463" cy="193729"/>
            </a:xfrm>
            <a:prstGeom prst="rect">
              <a:avLst/>
            </a:prstGeom>
            <a:noFill/>
            <a:ln>
              <a:noFill/>
            </a:ln>
          </p:spPr>
        </p:pic>
        <p:sp>
          <p:nvSpPr>
            <p:cNvPr id="3965" name="Google Shape;3965;p224"/>
            <p:cNvSpPr txBox="1"/>
            <p:nvPr/>
          </p:nvSpPr>
          <p:spPr>
            <a:xfrm>
              <a:off x="1313277" y="5313960"/>
              <a:ext cx="1638300" cy="9369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AB40"/>
                </a:buClr>
                <a:buSzPts val="1100"/>
                <a:buFont typeface="Arial"/>
                <a:buNone/>
              </a:pPr>
              <a:r>
                <a:rPr lang="en" sz="1100" b="0" i="0" u="none" strike="noStrike" cap="none">
                  <a:solidFill>
                    <a:srgbClr val="FFAB40"/>
                  </a:solidFill>
                  <a:latin typeface="Arial"/>
                  <a:ea typeface="Arial"/>
                  <a:cs typeface="Arial"/>
                  <a:sym typeface="Arial"/>
                </a:rPr>
                <a:t>phones</a:t>
              </a:r>
              <a:endParaRPr sz="500"/>
            </a:p>
          </p:txBody>
        </p:sp>
        <p:pic>
          <p:nvPicPr>
            <p:cNvPr id="3966" name="Google Shape;3966;p224" descr="Google Shape;1318;p26"/>
            <p:cNvPicPr preferRelativeResize="0"/>
            <p:nvPr/>
          </p:nvPicPr>
          <p:blipFill rotWithShape="1">
            <a:blip r:embed="rId5">
              <a:alphaModFix/>
            </a:blip>
            <a:srcRect/>
            <a:stretch/>
          </p:blipFill>
          <p:spPr>
            <a:xfrm rot="5394595">
              <a:off x="1805284" y="5286080"/>
              <a:ext cx="510462" cy="38101"/>
            </a:xfrm>
            <a:prstGeom prst="rect">
              <a:avLst/>
            </a:prstGeom>
            <a:noFill/>
            <a:ln>
              <a:noFill/>
            </a:ln>
          </p:spPr>
        </p:pic>
        <p:pic>
          <p:nvPicPr>
            <p:cNvPr id="3967" name="Google Shape;3967;p224" descr="Google Shape;1319;p26"/>
            <p:cNvPicPr preferRelativeResize="0"/>
            <p:nvPr/>
          </p:nvPicPr>
          <p:blipFill rotWithShape="1">
            <a:blip r:embed="rId4">
              <a:alphaModFix/>
            </a:blip>
            <a:srcRect/>
            <a:stretch/>
          </p:blipFill>
          <p:spPr>
            <a:xfrm rot="5394595">
              <a:off x="1805422" y="6211476"/>
              <a:ext cx="510462" cy="193729"/>
            </a:xfrm>
            <a:prstGeom prst="rect">
              <a:avLst/>
            </a:prstGeom>
            <a:noFill/>
            <a:ln>
              <a:noFill/>
            </a:ln>
          </p:spPr>
        </p:pic>
        <p:sp>
          <p:nvSpPr>
            <p:cNvPr id="3968" name="Google Shape;3968;p224"/>
            <p:cNvSpPr txBox="1"/>
            <p:nvPr/>
          </p:nvSpPr>
          <p:spPr>
            <a:xfrm>
              <a:off x="280248" y="0"/>
              <a:ext cx="3689700" cy="17085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674EA7"/>
                </a:buClr>
                <a:buSzPts val="1400"/>
                <a:buFont typeface="Oswald"/>
                <a:buNone/>
              </a:pPr>
              <a:r>
                <a:rPr lang="en" sz="1400" b="1" i="0" u="none" strike="noStrike" cap="none">
                  <a:solidFill>
                    <a:srgbClr val="674EA7"/>
                  </a:solidFill>
                  <a:latin typeface="Oswald"/>
                  <a:ea typeface="Oswald"/>
                  <a:cs typeface="Oswald"/>
                  <a:sym typeface="Oswald"/>
                </a:rPr>
                <a:t>Phone Cascade</a:t>
              </a:r>
              <a:endParaRPr sz="500"/>
            </a:p>
          </p:txBody>
        </p:sp>
        <p:grpSp>
          <p:nvGrpSpPr>
            <p:cNvPr id="3969" name="Google Shape;3969;p224"/>
            <p:cNvGrpSpPr/>
            <p:nvPr/>
          </p:nvGrpSpPr>
          <p:grpSpPr>
            <a:xfrm>
              <a:off x="329421" y="2873309"/>
              <a:ext cx="3462185" cy="432300"/>
              <a:chOff x="-2" y="-2"/>
              <a:chExt cx="3462185" cy="432300"/>
            </a:xfrm>
          </p:grpSpPr>
          <p:grpSp>
            <p:nvGrpSpPr>
              <p:cNvPr id="3970" name="Google Shape;3970;p224"/>
              <p:cNvGrpSpPr/>
              <p:nvPr/>
            </p:nvGrpSpPr>
            <p:grpSpPr>
              <a:xfrm>
                <a:off x="-2" y="-2"/>
                <a:ext cx="3462185" cy="432300"/>
                <a:chOff x="-1" y="-1"/>
                <a:chExt cx="3462185" cy="432300"/>
              </a:xfrm>
            </p:grpSpPr>
            <p:sp>
              <p:nvSpPr>
                <p:cNvPr id="3971" name="Google Shape;3971;p224"/>
                <p:cNvSpPr/>
                <p:nvPr/>
              </p:nvSpPr>
              <p:spPr>
                <a:xfrm>
                  <a:off x="-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972" name="Google Shape;3972;p224"/>
                <p:cNvSpPr/>
                <p:nvPr/>
              </p:nvSpPr>
              <p:spPr>
                <a:xfrm>
                  <a:off x="188647"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973" name="Google Shape;3973;p224"/>
                <p:cNvSpPr/>
                <p:nvPr/>
              </p:nvSpPr>
              <p:spPr>
                <a:xfrm>
                  <a:off x="37729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974" name="Google Shape;3974;p224"/>
                <p:cNvSpPr/>
                <p:nvPr/>
              </p:nvSpPr>
              <p:spPr>
                <a:xfrm>
                  <a:off x="56594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975" name="Google Shape;3975;p224"/>
                <p:cNvSpPr/>
                <p:nvPr/>
              </p:nvSpPr>
              <p:spPr>
                <a:xfrm>
                  <a:off x="272356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976" name="Google Shape;3976;p224"/>
                <p:cNvSpPr/>
                <p:nvPr/>
              </p:nvSpPr>
              <p:spPr>
                <a:xfrm>
                  <a:off x="292397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977" name="Google Shape;3977;p224"/>
                <p:cNvSpPr/>
                <p:nvPr/>
              </p:nvSpPr>
              <p:spPr>
                <a:xfrm>
                  <a:off x="3124378"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978" name="Google Shape;3978;p224"/>
                <p:cNvSpPr/>
                <p:nvPr/>
              </p:nvSpPr>
              <p:spPr>
                <a:xfrm>
                  <a:off x="332478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cxnSp>
            <p:nvCxnSpPr>
              <p:cNvPr id="3979" name="Google Shape;3979;p224"/>
              <p:cNvCxnSpPr/>
              <p:nvPr/>
            </p:nvCxnSpPr>
            <p:spPr>
              <a:xfrm>
                <a:off x="898706" y="219714"/>
                <a:ext cx="1629600" cy="0"/>
              </a:xfrm>
              <a:prstGeom prst="straightConnector1">
                <a:avLst/>
              </a:prstGeom>
              <a:noFill/>
              <a:ln w="9525" cap="flat" cmpd="sng">
                <a:solidFill>
                  <a:srgbClr val="1C4587"/>
                </a:solidFill>
                <a:prstDash val="dot"/>
                <a:round/>
                <a:headEnd type="none" w="sm" len="sm"/>
                <a:tailEnd type="none" w="sm" len="sm"/>
              </a:ln>
            </p:spPr>
          </p:cxnSp>
        </p:grpSp>
        <p:grpSp>
          <p:nvGrpSpPr>
            <p:cNvPr id="3980" name="Google Shape;3980;p224"/>
            <p:cNvGrpSpPr/>
            <p:nvPr/>
          </p:nvGrpSpPr>
          <p:grpSpPr>
            <a:xfrm>
              <a:off x="548269" y="9239262"/>
              <a:ext cx="2955523" cy="987841"/>
              <a:chOff x="0" y="-1"/>
              <a:chExt cx="2955523" cy="987841"/>
            </a:xfrm>
          </p:grpSpPr>
          <p:sp>
            <p:nvSpPr>
              <p:cNvPr id="3981" name="Google Shape;3981;p224"/>
              <p:cNvSpPr txBox="1"/>
              <p:nvPr/>
            </p:nvSpPr>
            <p:spPr>
              <a:xfrm>
                <a:off x="25400" y="25400"/>
                <a:ext cx="2904600" cy="9369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EAB40"/>
                  </a:buClr>
                  <a:buSzPts val="1300"/>
                  <a:buFont typeface="Arial"/>
                  <a:buNone/>
                </a:pPr>
                <a:r>
                  <a:rPr lang="en" sz="1300" b="0" i="0" u="none" strike="noStrike" cap="none">
                    <a:solidFill>
                      <a:srgbClr val="FEAB40"/>
                    </a:solidFill>
                    <a:latin typeface="Arial"/>
                    <a:ea typeface="Arial"/>
                    <a:cs typeface="Arial"/>
                    <a:sym typeface="Arial"/>
                  </a:rPr>
                  <a:t>sɛntəns</a:t>
                </a:r>
                <a:endParaRPr sz="500"/>
              </a:p>
            </p:txBody>
          </p:sp>
          <p:pic>
            <p:nvPicPr>
              <p:cNvPr id="3982" name="Google Shape;3982;p224" descr="Google Shape;1301;p26"/>
              <p:cNvPicPr preferRelativeResize="0"/>
              <p:nvPr/>
            </p:nvPicPr>
            <p:blipFill rotWithShape="1">
              <a:blip r:embed="rId11">
                <a:alphaModFix/>
              </a:blip>
              <a:srcRect/>
              <a:stretch/>
            </p:blipFill>
            <p:spPr>
              <a:xfrm>
                <a:off x="0" y="-1"/>
                <a:ext cx="2955523" cy="987841"/>
              </a:xfrm>
              <a:prstGeom prst="rect">
                <a:avLst/>
              </a:prstGeom>
              <a:noFill/>
              <a:ln>
                <a:noFill/>
              </a:ln>
            </p:spPr>
          </p:pic>
        </p:grpSp>
        <p:pic>
          <p:nvPicPr>
            <p:cNvPr id="3983" name="Google Shape;3983;p224" descr="Connection Line"/>
            <p:cNvPicPr preferRelativeResize="0"/>
            <p:nvPr/>
          </p:nvPicPr>
          <p:blipFill rotWithShape="1">
            <a:blip r:embed="rId12">
              <a:alphaModFix/>
            </a:blip>
            <a:srcRect/>
            <a:stretch/>
          </p:blipFill>
          <p:spPr>
            <a:xfrm>
              <a:off x="-19016" y="5922882"/>
              <a:ext cx="1113045" cy="3167467"/>
            </a:xfrm>
            <a:prstGeom prst="rect">
              <a:avLst/>
            </a:prstGeom>
            <a:noFill/>
            <a:ln>
              <a:noFill/>
            </a:ln>
          </p:spPr>
        </p:pic>
      </p:grpSp>
      <p:grpSp>
        <p:nvGrpSpPr>
          <p:cNvPr id="3984" name="Google Shape;3984;p224"/>
          <p:cNvGrpSpPr/>
          <p:nvPr/>
        </p:nvGrpSpPr>
        <p:grpSpPr>
          <a:xfrm>
            <a:off x="5453858" y="1066104"/>
            <a:ext cx="1673082" cy="3372139"/>
            <a:chOff x="0" y="0"/>
            <a:chExt cx="4461552" cy="8992372"/>
          </a:xfrm>
        </p:grpSpPr>
        <p:pic>
          <p:nvPicPr>
            <p:cNvPr id="3985" name="Google Shape;3985;p224" descr="Google Shape;1321;p26"/>
            <p:cNvPicPr preferRelativeResize="0"/>
            <p:nvPr/>
          </p:nvPicPr>
          <p:blipFill rotWithShape="1">
            <a:blip r:embed="rId3">
              <a:alphaModFix/>
            </a:blip>
            <a:srcRect/>
            <a:stretch/>
          </p:blipFill>
          <p:spPr>
            <a:xfrm>
              <a:off x="422915" y="1632242"/>
              <a:ext cx="3689764" cy="1022264"/>
            </a:xfrm>
            <a:prstGeom prst="rect">
              <a:avLst/>
            </a:prstGeom>
            <a:noFill/>
            <a:ln>
              <a:noFill/>
            </a:ln>
          </p:spPr>
        </p:pic>
        <p:grpSp>
          <p:nvGrpSpPr>
            <p:cNvPr id="3986" name="Google Shape;3986;p224"/>
            <p:cNvGrpSpPr/>
            <p:nvPr/>
          </p:nvGrpSpPr>
          <p:grpSpPr>
            <a:xfrm>
              <a:off x="815429" y="5252433"/>
              <a:ext cx="2904600" cy="1094400"/>
              <a:chOff x="0" y="0"/>
              <a:chExt cx="2904600" cy="1094400"/>
            </a:xfrm>
          </p:grpSpPr>
          <p:sp>
            <p:nvSpPr>
              <p:cNvPr id="3987" name="Google Shape;3987;p224"/>
              <p:cNvSpPr/>
              <p:nvPr/>
            </p:nvSpPr>
            <p:spPr>
              <a:xfrm>
                <a:off x="0" y="19152"/>
                <a:ext cx="2904600" cy="1056000"/>
              </a:xfrm>
              <a:prstGeom prst="rect">
                <a:avLst/>
              </a:prstGeom>
              <a:solidFill>
                <a:srgbClr val="8E7CC3"/>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988" name="Google Shape;3988;p224"/>
              <p:cNvSpPr txBox="1"/>
              <p:nvPr/>
            </p:nvSpPr>
            <p:spPr>
              <a:xfrm>
                <a:off x="0" y="0"/>
                <a:ext cx="2904600" cy="10944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100"/>
                  <a:buFont typeface="Oswald"/>
                  <a:buNone/>
                </a:pPr>
                <a:r>
                  <a:rPr lang="en" sz="1100" b="0" i="0" u="none" strike="noStrike" cap="none">
                    <a:solidFill>
                      <a:srgbClr val="000000"/>
                    </a:solidFill>
                    <a:latin typeface="Oswald"/>
                    <a:ea typeface="Oswald"/>
                    <a:cs typeface="Oswald"/>
                    <a:sym typeface="Oswald"/>
                  </a:rPr>
                  <a:t>ST</a:t>
                </a:r>
                <a:endParaRPr sz="500"/>
              </a:p>
            </p:txBody>
          </p:sp>
        </p:grpSp>
        <p:sp>
          <p:nvSpPr>
            <p:cNvPr id="3989" name="Google Shape;3989;p224"/>
            <p:cNvSpPr txBox="1"/>
            <p:nvPr/>
          </p:nvSpPr>
          <p:spPr>
            <a:xfrm>
              <a:off x="815429" y="8055472"/>
              <a:ext cx="2904600" cy="9369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A64D79"/>
                </a:buClr>
                <a:buSzPts val="1100"/>
                <a:buFont typeface="Arial"/>
                <a:buNone/>
              </a:pPr>
              <a:r>
                <a:rPr lang="en" sz="1100" b="0" i="0" u="none" strike="noStrike" cap="none">
                  <a:solidFill>
                    <a:srgbClr val="A64D79"/>
                  </a:solidFill>
                  <a:latin typeface="Arial"/>
                  <a:ea typeface="Arial"/>
                  <a:cs typeface="Arial"/>
                  <a:sym typeface="Arial"/>
                </a:rPr>
                <a:t>translation</a:t>
              </a:r>
              <a:endParaRPr sz="500"/>
            </a:p>
          </p:txBody>
        </p:sp>
        <p:pic>
          <p:nvPicPr>
            <p:cNvPr id="3990" name="Google Shape;3990;p224" descr="Google Shape;1358;p26"/>
            <p:cNvPicPr preferRelativeResize="0"/>
            <p:nvPr/>
          </p:nvPicPr>
          <p:blipFill rotWithShape="1">
            <a:blip r:embed="rId13">
              <a:alphaModFix/>
            </a:blip>
            <a:srcRect/>
            <a:stretch/>
          </p:blipFill>
          <p:spPr>
            <a:xfrm>
              <a:off x="2171064" y="6327964"/>
              <a:ext cx="193729" cy="1746559"/>
            </a:xfrm>
            <a:prstGeom prst="rect">
              <a:avLst/>
            </a:prstGeom>
            <a:noFill/>
            <a:ln>
              <a:noFill/>
            </a:ln>
          </p:spPr>
        </p:pic>
        <p:grpSp>
          <p:nvGrpSpPr>
            <p:cNvPr id="3991" name="Google Shape;3991;p224"/>
            <p:cNvGrpSpPr/>
            <p:nvPr/>
          </p:nvGrpSpPr>
          <p:grpSpPr>
            <a:xfrm>
              <a:off x="0" y="2654488"/>
              <a:ext cx="4410082" cy="1726218"/>
              <a:chOff x="0" y="-1"/>
              <a:chExt cx="4410082" cy="1726218"/>
            </a:xfrm>
          </p:grpSpPr>
          <p:cxnSp>
            <p:nvCxnSpPr>
              <p:cNvPr id="3992" name="Google Shape;3992;p224"/>
              <p:cNvCxnSpPr/>
              <p:nvPr/>
            </p:nvCxnSpPr>
            <p:spPr>
              <a:xfrm rot="10800000" flipH="1">
                <a:off x="1888391" y="716717"/>
                <a:ext cx="955200" cy="13500"/>
              </a:xfrm>
              <a:prstGeom prst="straightConnector1">
                <a:avLst/>
              </a:prstGeom>
              <a:noFill/>
              <a:ln w="9525" cap="flat" cmpd="sng">
                <a:solidFill>
                  <a:srgbClr val="F1A13C"/>
                </a:solidFill>
                <a:prstDash val="dot"/>
                <a:round/>
                <a:headEnd type="none" w="sm" len="sm"/>
                <a:tailEnd type="none" w="sm" len="sm"/>
              </a:ln>
            </p:spPr>
          </p:cxnSp>
          <p:grpSp>
            <p:nvGrpSpPr>
              <p:cNvPr id="3993" name="Google Shape;3993;p224"/>
              <p:cNvGrpSpPr/>
              <p:nvPr/>
            </p:nvGrpSpPr>
            <p:grpSpPr>
              <a:xfrm>
                <a:off x="479833" y="510983"/>
                <a:ext cx="1055477" cy="435838"/>
                <a:chOff x="-1" y="-1"/>
                <a:chExt cx="1055477" cy="435838"/>
              </a:xfrm>
            </p:grpSpPr>
            <p:sp>
              <p:nvSpPr>
                <p:cNvPr id="3994" name="Google Shape;3994;p224"/>
                <p:cNvSpPr/>
                <p:nvPr/>
              </p:nvSpPr>
              <p:spPr>
                <a:xfrm>
                  <a:off x="-1" y="-1"/>
                  <a:ext cx="137400" cy="432300"/>
                </a:xfrm>
                <a:prstGeom prst="rect">
                  <a:avLst/>
                </a:prstGeom>
                <a:noFill/>
                <a:ln w="9525" cap="flat" cmpd="sng">
                  <a:solidFill>
                    <a:srgbClr val="F1A13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995" name="Google Shape;3995;p224"/>
                <p:cNvSpPr/>
                <p:nvPr/>
              </p:nvSpPr>
              <p:spPr>
                <a:xfrm>
                  <a:off x="183614" y="-1"/>
                  <a:ext cx="137400" cy="432300"/>
                </a:xfrm>
                <a:prstGeom prst="rect">
                  <a:avLst/>
                </a:prstGeom>
                <a:noFill/>
                <a:ln w="9525" cap="flat" cmpd="sng">
                  <a:solidFill>
                    <a:srgbClr val="F1A13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996" name="Google Shape;3996;p224"/>
                <p:cNvSpPr/>
                <p:nvPr/>
              </p:nvSpPr>
              <p:spPr>
                <a:xfrm>
                  <a:off x="367230" y="-1"/>
                  <a:ext cx="137400" cy="432300"/>
                </a:xfrm>
                <a:prstGeom prst="rect">
                  <a:avLst/>
                </a:prstGeom>
                <a:noFill/>
                <a:ln w="9525" cap="flat" cmpd="sng">
                  <a:solidFill>
                    <a:srgbClr val="F1A13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997" name="Google Shape;3997;p224"/>
                <p:cNvSpPr/>
                <p:nvPr/>
              </p:nvSpPr>
              <p:spPr>
                <a:xfrm>
                  <a:off x="550845" y="-1"/>
                  <a:ext cx="137400" cy="432300"/>
                </a:xfrm>
                <a:prstGeom prst="rect">
                  <a:avLst/>
                </a:prstGeom>
                <a:noFill/>
                <a:ln w="9525" cap="flat" cmpd="sng">
                  <a:solidFill>
                    <a:srgbClr val="F1A13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998" name="Google Shape;3998;p224"/>
                <p:cNvSpPr/>
                <p:nvPr/>
              </p:nvSpPr>
              <p:spPr>
                <a:xfrm>
                  <a:off x="734461" y="3537"/>
                  <a:ext cx="137400" cy="432300"/>
                </a:xfrm>
                <a:prstGeom prst="rect">
                  <a:avLst/>
                </a:prstGeom>
                <a:noFill/>
                <a:ln w="9525" cap="flat" cmpd="sng">
                  <a:solidFill>
                    <a:srgbClr val="F1A13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3999" name="Google Shape;3999;p224"/>
                <p:cNvSpPr/>
                <p:nvPr/>
              </p:nvSpPr>
              <p:spPr>
                <a:xfrm>
                  <a:off x="918076" y="1762"/>
                  <a:ext cx="137400" cy="432300"/>
                </a:xfrm>
                <a:prstGeom prst="rect">
                  <a:avLst/>
                </a:prstGeom>
                <a:noFill/>
                <a:ln w="9525" cap="flat" cmpd="sng">
                  <a:solidFill>
                    <a:srgbClr val="F1A13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pic>
            <p:nvPicPr>
              <p:cNvPr id="4000" name="Google Shape;4000;p224" descr="Google Shape;1372;p26"/>
              <p:cNvPicPr preferRelativeResize="0"/>
              <p:nvPr/>
            </p:nvPicPr>
            <p:blipFill rotWithShape="1">
              <a:blip r:embed="rId14">
                <a:alphaModFix/>
              </a:blip>
              <a:srcRect/>
              <a:stretch/>
            </p:blipFill>
            <p:spPr>
              <a:xfrm rot="10800000" flipH="1">
                <a:off x="435814" y="1025468"/>
                <a:ext cx="573925" cy="185470"/>
              </a:xfrm>
              <a:prstGeom prst="rect">
                <a:avLst/>
              </a:prstGeom>
              <a:noFill/>
              <a:ln>
                <a:noFill/>
              </a:ln>
            </p:spPr>
          </p:pic>
          <p:pic>
            <p:nvPicPr>
              <p:cNvPr id="4001" name="Google Shape;4001;p224" descr="Google Shape;1373;p26"/>
              <p:cNvPicPr preferRelativeResize="0"/>
              <p:nvPr/>
            </p:nvPicPr>
            <p:blipFill rotWithShape="1">
              <a:blip r:embed="rId14">
                <a:alphaModFix/>
              </a:blip>
              <a:srcRect/>
              <a:stretch/>
            </p:blipFill>
            <p:spPr>
              <a:xfrm rot="10800000" flipH="1">
                <a:off x="1079522" y="1025468"/>
                <a:ext cx="1391275" cy="185470"/>
              </a:xfrm>
              <a:prstGeom prst="rect">
                <a:avLst/>
              </a:prstGeom>
              <a:noFill/>
              <a:ln>
                <a:noFill/>
              </a:ln>
            </p:spPr>
          </p:pic>
          <p:pic>
            <p:nvPicPr>
              <p:cNvPr id="4002" name="Google Shape;4002;p224" descr="Google Shape;1374;p26"/>
              <p:cNvPicPr preferRelativeResize="0"/>
              <p:nvPr/>
            </p:nvPicPr>
            <p:blipFill rotWithShape="1">
              <a:blip r:embed="rId14">
                <a:alphaModFix/>
              </a:blip>
              <a:srcRect/>
              <a:stretch/>
            </p:blipFill>
            <p:spPr>
              <a:xfrm rot="10800000" flipH="1">
                <a:off x="3577151" y="1015071"/>
                <a:ext cx="573925" cy="185469"/>
              </a:xfrm>
              <a:prstGeom prst="rect">
                <a:avLst/>
              </a:prstGeom>
              <a:noFill/>
              <a:ln>
                <a:noFill/>
              </a:ln>
            </p:spPr>
          </p:pic>
          <p:pic>
            <p:nvPicPr>
              <p:cNvPr id="4003" name="Google Shape;4003;p224" descr="Google Shape;1375;p26"/>
              <p:cNvPicPr preferRelativeResize="0"/>
              <p:nvPr/>
            </p:nvPicPr>
            <p:blipFill rotWithShape="1">
              <a:blip r:embed="rId14">
                <a:alphaModFix/>
              </a:blip>
              <a:srcRect/>
              <a:stretch/>
            </p:blipFill>
            <p:spPr>
              <a:xfrm rot="10800000" flipH="1">
                <a:off x="2513254" y="1015016"/>
                <a:ext cx="1063925" cy="185492"/>
              </a:xfrm>
              <a:prstGeom prst="rect">
                <a:avLst/>
              </a:prstGeom>
              <a:noFill/>
              <a:ln>
                <a:noFill/>
              </a:ln>
            </p:spPr>
          </p:pic>
          <p:sp>
            <p:nvSpPr>
              <p:cNvPr id="4004" name="Google Shape;4004;p224"/>
              <p:cNvSpPr txBox="1"/>
              <p:nvPr/>
            </p:nvSpPr>
            <p:spPr>
              <a:xfrm>
                <a:off x="540504" y="1122617"/>
                <a:ext cx="369900" cy="603600"/>
              </a:xfrm>
              <a:prstGeom prst="rect">
                <a:avLst/>
              </a:prstGeom>
              <a:noFill/>
              <a:ln>
                <a:noFill/>
              </a:ln>
            </p:spPr>
            <p:txBody>
              <a:bodyPr spcFirstLastPara="1" wrap="square" lIns="17125" tIns="17125" rIns="17125" bIns="17125" anchor="ctr" anchorCtr="0">
                <a:noAutofit/>
              </a:bodyPr>
              <a:lstStyle/>
              <a:p>
                <a:pPr marL="0" marR="0" lvl="0" indent="0" algn="ctr" rtl="0">
                  <a:lnSpc>
                    <a:spcPct val="100000"/>
                  </a:lnSpc>
                  <a:spcBef>
                    <a:spcPts val="0"/>
                  </a:spcBef>
                  <a:spcAft>
                    <a:spcPts val="0"/>
                  </a:spcAft>
                  <a:buClr>
                    <a:srgbClr val="FFAB40"/>
                  </a:buClr>
                  <a:buSzPts val="700"/>
                  <a:buFont typeface="Oswald"/>
                  <a:buNone/>
                </a:pPr>
                <a:r>
                  <a:rPr lang="en" sz="700" b="1" i="0" u="none" strike="noStrike" cap="none">
                    <a:solidFill>
                      <a:srgbClr val="FFAB40"/>
                    </a:solidFill>
                    <a:latin typeface="Oswald"/>
                    <a:ea typeface="Oswald"/>
                    <a:cs typeface="Oswald"/>
                    <a:sym typeface="Oswald"/>
                  </a:rPr>
                  <a:t>R</a:t>
                </a:r>
                <a:endParaRPr sz="500"/>
              </a:p>
            </p:txBody>
          </p:sp>
          <p:sp>
            <p:nvSpPr>
              <p:cNvPr id="4005" name="Google Shape;4005;p224"/>
              <p:cNvSpPr txBox="1"/>
              <p:nvPr/>
            </p:nvSpPr>
            <p:spPr>
              <a:xfrm>
                <a:off x="1383177" y="1122617"/>
                <a:ext cx="813900" cy="603600"/>
              </a:xfrm>
              <a:prstGeom prst="rect">
                <a:avLst/>
              </a:prstGeom>
              <a:noFill/>
              <a:ln>
                <a:noFill/>
              </a:ln>
            </p:spPr>
            <p:txBody>
              <a:bodyPr spcFirstLastPara="1" wrap="square" lIns="17125" tIns="17125" rIns="17125" bIns="17125" anchor="ctr" anchorCtr="0">
                <a:noAutofit/>
              </a:bodyPr>
              <a:lstStyle/>
              <a:p>
                <a:pPr marL="0" marR="0" lvl="0" indent="0" algn="ctr" rtl="0">
                  <a:lnSpc>
                    <a:spcPct val="100000"/>
                  </a:lnSpc>
                  <a:spcBef>
                    <a:spcPts val="0"/>
                  </a:spcBef>
                  <a:spcAft>
                    <a:spcPts val="0"/>
                  </a:spcAft>
                  <a:buClr>
                    <a:srgbClr val="FFAB40"/>
                  </a:buClr>
                  <a:buSzPts val="700"/>
                  <a:buFont typeface="Oswald"/>
                  <a:buNone/>
                </a:pPr>
                <a:r>
                  <a:rPr lang="en" sz="700" b="1" i="0" u="none" strike="noStrike" cap="none">
                    <a:solidFill>
                      <a:srgbClr val="FFAB40"/>
                    </a:solidFill>
                    <a:latin typeface="Oswald"/>
                    <a:ea typeface="Oswald"/>
                    <a:cs typeface="Oswald"/>
                    <a:sym typeface="Oswald"/>
                  </a:rPr>
                  <a:t>OH</a:t>
                </a:r>
                <a:endParaRPr sz="500"/>
              </a:p>
            </p:txBody>
          </p:sp>
          <p:sp>
            <p:nvSpPr>
              <p:cNvPr id="4006" name="Google Shape;4006;p224"/>
              <p:cNvSpPr txBox="1"/>
              <p:nvPr/>
            </p:nvSpPr>
            <p:spPr>
              <a:xfrm>
                <a:off x="2911402" y="1235785"/>
                <a:ext cx="315600" cy="377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AB40"/>
                  </a:buClr>
                  <a:buSzPts val="700"/>
                  <a:buFont typeface="Oswald"/>
                  <a:buNone/>
                </a:pPr>
                <a:r>
                  <a:rPr lang="en" sz="700" b="1" i="0" u="none" strike="noStrike" cap="none">
                    <a:solidFill>
                      <a:srgbClr val="FFAB40"/>
                    </a:solidFill>
                    <a:latin typeface="Oswald"/>
                    <a:ea typeface="Oswald"/>
                    <a:cs typeface="Oswald"/>
                    <a:sym typeface="Oswald"/>
                  </a:rPr>
                  <a:t>H</a:t>
                </a:r>
                <a:endParaRPr sz="500"/>
              </a:p>
            </p:txBody>
          </p:sp>
          <p:sp>
            <p:nvSpPr>
              <p:cNvPr id="4007" name="Google Shape;4007;p224"/>
              <p:cNvSpPr txBox="1"/>
              <p:nvPr/>
            </p:nvSpPr>
            <p:spPr>
              <a:xfrm>
                <a:off x="3358282" y="1235756"/>
                <a:ext cx="1051800" cy="377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AB40"/>
                  </a:buClr>
                  <a:buSzPts val="700"/>
                  <a:buFont typeface="Oswald"/>
                  <a:buNone/>
                </a:pPr>
                <a:r>
                  <a:rPr lang="en" sz="700" b="1" i="0" u="none" strike="noStrike" cap="none">
                    <a:solidFill>
                      <a:srgbClr val="FFAB40"/>
                    </a:solidFill>
                    <a:latin typeface="Oswald"/>
                    <a:ea typeface="Oswald"/>
                    <a:cs typeface="Oswald"/>
                    <a:sym typeface="Oswald"/>
                  </a:rPr>
                  <a:t>OH</a:t>
                </a:r>
                <a:endParaRPr sz="500"/>
              </a:p>
            </p:txBody>
          </p:sp>
          <p:cxnSp>
            <p:nvCxnSpPr>
              <p:cNvPr id="4008" name="Google Shape;4008;p224"/>
              <p:cNvCxnSpPr/>
              <p:nvPr/>
            </p:nvCxnSpPr>
            <p:spPr>
              <a:xfrm rot="10800000" flipH="1">
                <a:off x="1902379" y="293498"/>
                <a:ext cx="955200" cy="13500"/>
              </a:xfrm>
              <a:prstGeom prst="straightConnector1">
                <a:avLst/>
              </a:prstGeom>
              <a:noFill/>
              <a:ln w="9525" cap="flat" cmpd="sng">
                <a:solidFill>
                  <a:srgbClr val="1C4587"/>
                </a:solidFill>
                <a:prstDash val="dot"/>
                <a:round/>
                <a:headEnd type="none" w="sm" len="sm"/>
                <a:tailEnd type="none" w="sm" len="sm"/>
              </a:ln>
            </p:spPr>
          </p:cxnSp>
          <p:grpSp>
            <p:nvGrpSpPr>
              <p:cNvPr id="4009" name="Google Shape;4009;p224"/>
              <p:cNvGrpSpPr/>
              <p:nvPr/>
            </p:nvGrpSpPr>
            <p:grpSpPr>
              <a:xfrm>
                <a:off x="479833" y="-1"/>
                <a:ext cx="1055477" cy="432300"/>
                <a:chOff x="-1" y="-1"/>
                <a:chExt cx="1055477" cy="432300"/>
              </a:xfrm>
            </p:grpSpPr>
            <p:sp>
              <p:nvSpPr>
                <p:cNvPr id="4010" name="Google Shape;4010;p224"/>
                <p:cNvSpPr/>
                <p:nvPr/>
              </p:nvSpPr>
              <p:spPr>
                <a:xfrm>
                  <a:off x="-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11" name="Google Shape;4011;p224"/>
                <p:cNvSpPr/>
                <p:nvPr/>
              </p:nvSpPr>
              <p:spPr>
                <a:xfrm>
                  <a:off x="18361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12" name="Google Shape;4012;p224"/>
                <p:cNvSpPr/>
                <p:nvPr/>
              </p:nvSpPr>
              <p:spPr>
                <a:xfrm>
                  <a:off x="367230"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13" name="Google Shape;4013;p224"/>
                <p:cNvSpPr/>
                <p:nvPr/>
              </p:nvSpPr>
              <p:spPr>
                <a:xfrm>
                  <a:off x="550845"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14" name="Google Shape;4014;p224"/>
                <p:cNvSpPr/>
                <p:nvPr/>
              </p:nvSpPr>
              <p:spPr>
                <a:xfrm>
                  <a:off x="73446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15" name="Google Shape;4015;p224"/>
                <p:cNvSpPr/>
                <p:nvPr/>
              </p:nvSpPr>
              <p:spPr>
                <a:xfrm>
                  <a:off x="918076"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grpSp>
            <p:nvGrpSpPr>
              <p:cNvPr id="4016" name="Google Shape;4016;p224"/>
              <p:cNvGrpSpPr/>
              <p:nvPr/>
            </p:nvGrpSpPr>
            <p:grpSpPr>
              <a:xfrm>
                <a:off x="3079923" y="-1"/>
                <a:ext cx="1055477" cy="432300"/>
                <a:chOff x="-1" y="-1"/>
                <a:chExt cx="1055477" cy="432300"/>
              </a:xfrm>
            </p:grpSpPr>
            <p:sp>
              <p:nvSpPr>
                <p:cNvPr id="4017" name="Google Shape;4017;p224"/>
                <p:cNvSpPr/>
                <p:nvPr/>
              </p:nvSpPr>
              <p:spPr>
                <a:xfrm>
                  <a:off x="-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18" name="Google Shape;4018;p224"/>
                <p:cNvSpPr/>
                <p:nvPr/>
              </p:nvSpPr>
              <p:spPr>
                <a:xfrm>
                  <a:off x="18361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19" name="Google Shape;4019;p224"/>
                <p:cNvSpPr/>
                <p:nvPr/>
              </p:nvSpPr>
              <p:spPr>
                <a:xfrm>
                  <a:off x="367230"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20" name="Google Shape;4020;p224"/>
                <p:cNvSpPr/>
                <p:nvPr/>
              </p:nvSpPr>
              <p:spPr>
                <a:xfrm>
                  <a:off x="550845"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21" name="Google Shape;4021;p224"/>
                <p:cNvSpPr/>
                <p:nvPr/>
              </p:nvSpPr>
              <p:spPr>
                <a:xfrm>
                  <a:off x="73446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22" name="Google Shape;4022;p224"/>
                <p:cNvSpPr/>
                <p:nvPr/>
              </p:nvSpPr>
              <p:spPr>
                <a:xfrm>
                  <a:off x="918076"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grpSp>
            <p:nvGrpSpPr>
              <p:cNvPr id="4023" name="Google Shape;4023;p224"/>
              <p:cNvGrpSpPr/>
              <p:nvPr/>
            </p:nvGrpSpPr>
            <p:grpSpPr>
              <a:xfrm>
                <a:off x="3079923" y="505752"/>
                <a:ext cx="1055477" cy="435838"/>
                <a:chOff x="-1" y="-1"/>
                <a:chExt cx="1055477" cy="435838"/>
              </a:xfrm>
            </p:grpSpPr>
            <p:sp>
              <p:nvSpPr>
                <p:cNvPr id="4024" name="Google Shape;4024;p224"/>
                <p:cNvSpPr/>
                <p:nvPr/>
              </p:nvSpPr>
              <p:spPr>
                <a:xfrm>
                  <a:off x="-1" y="-1"/>
                  <a:ext cx="137400" cy="432300"/>
                </a:xfrm>
                <a:prstGeom prst="rect">
                  <a:avLst/>
                </a:prstGeom>
                <a:noFill/>
                <a:ln w="9525" cap="flat" cmpd="sng">
                  <a:solidFill>
                    <a:srgbClr val="F1A13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25" name="Google Shape;4025;p224"/>
                <p:cNvSpPr/>
                <p:nvPr/>
              </p:nvSpPr>
              <p:spPr>
                <a:xfrm>
                  <a:off x="183614" y="-1"/>
                  <a:ext cx="137400" cy="432300"/>
                </a:xfrm>
                <a:prstGeom prst="rect">
                  <a:avLst/>
                </a:prstGeom>
                <a:noFill/>
                <a:ln w="9525" cap="flat" cmpd="sng">
                  <a:solidFill>
                    <a:srgbClr val="F1A13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26" name="Google Shape;4026;p224"/>
                <p:cNvSpPr/>
                <p:nvPr/>
              </p:nvSpPr>
              <p:spPr>
                <a:xfrm>
                  <a:off x="367230" y="-1"/>
                  <a:ext cx="137400" cy="432300"/>
                </a:xfrm>
                <a:prstGeom prst="rect">
                  <a:avLst/>
                </a:prstGeom>
                <a:noFill/>
                <a:ln w="9525" cap="flat" cmpd="sng">
                  <a:solidFill>
                    <a:srgbClr val="F1A13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27" name="Google Shape;4027;p224"/>
                <p:cNvSpPr/>
                <p:nvPr/>
              </p:nvSpPr>
              <p:spPr>
                <a:xfrm>
                  <a:off x="550845" y="-1"/>
                  <a:ext cx="137400" cy="432300"/>
                </a:xfrm>
                <a:prstGeom prst="rect">
                  <a:avLst/>
                </a:prstGeom>
                <a:noFill/>
                <a:ln w="9525" cap="flat" cmpd="sng">
                  <a:solidFill>
                    <a:srgbClr val="F1A13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28" name="Google Shape;4028;p224"/>
                <p:cNvSpPr/>
                <p:nvPr/>
              </p:nvSpPr>
              <p:spPr>
                <a:xfrm>
                  <a:off x="734461" y="3537"/>
                  <a:ext cx="137400" cy="432300"/>
                </a:xfrm>
                <a:prstGeom prst="rect">
                  <a:avLst/>
                </a:prstGeom>
                <a:noFill/>
                <a:ln w="9525" cap="flat" cmpd="sng">
                  <a:solidFill>
                    <a:srgbClr val="F1A13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29" name="Google Shape;4029;p224"/>
                <p:cNvSpPr/>
                <p:nvPr/>
              </p:nvSpPr>
              <p:spPr>
                <a:xfrm>
                  <a:off x="918076" y="1762"/>
                  <a:ext cx="137400" cy="432300"/>
                </a:xfrm>
                <a:prstGeom prst="rect">
                  <a:avLst/>
                </a:prstGeom>
                <a:noFill/>
                <a:ln w="9525" cap="flat" cmpd="sng">
                  <a:solidFill>
                    <a:srgbClr val="F1A13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sp>
            <p:nvSpPr>
              <p:cNvPr id="4030" name="Google Shape;4030;p224"/>
              <p:cNvSpPr txBox="1"/>
              <p:nvPr/>
            </p:nvSpPr>
            <p:spPr>
              <a:xfrm>
                <a:off x="0" y="247122"/>
                <a:ext cx="574200" cy="458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999999"/>
                  </a:buClr>
                  <a:buSzPts val="1200"/>
                  <a:buFont typeface="Arial"/>
                  <a:buNone/>
                </a:pPr>
                <a:r>
                  <a:rPr lang="en" sz="1200" b="0" i="0" u="none" strike="noStrike" cap="none">
                    <a:solidFill>
                      <a:srgbClr val="999999"/>
                    </a:solidFill>
                    <a:latin typeface="Arial"/>
                    <a:ea typeface="Arial"/>
                    <a:cs typeface="Arial"/>
                    <a:sym typeface="Arial"/>
                  </a:rPr>
                  <a:t>⊕</a:t>
                </a:r>
                <a:endParaRPr sz="500"/>
              </a:p>
            </p:txBody>
          </p:sp>
        </p:grpSp>
        <p:pic>
          <p:nvPicPr>
            <p:cNvPr id="4031" name="Google Shape;4031;p224" descr="Google Shape;1403;p26"/>
            <p:cNvPicPr preferRelativeResize="0"/>
            <p:nvPr/>
          </p:nvPicPr>
          <p:blipFill rotWithShape="1">
            <a:blip r:embed="rId15">
              <a:alphaModFix/>
            </a:blip>
            <a:srcRect/>
            <a:stretch/>
          </p:blipFill>
          <p:spPr>
            <a:xfrm rot="5397003">
              <a:off x="1822936" y="4686438"/>
              <a:ext cx="889985" cy="193730"/>
            </a:xfrm>
            <a:prstGeom prst="rect">
              <a:avLst/>
            </a:prstGeom>
            <a:noFill/>
            <a:ln>
              <a:noFill/>
            </a:ln>
          </p:spPr>
        </p:pic>
        <p:sp>
          <p:nvSpPr>
            <p:cNvPr id="4032" name="Google Shape;4032;p224"/>
            <p:cNvSpPr txBox="1"/>
            <p:nvPr/>
          </p:nvSpPr>
          <p:spPr>
            <a:xfrm>
              <a:off x="118152" y="0"/>
              <a:ext cx="4343400" cy="17085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674EA7"/>
                </a:buClr>
                <a:buSzPts val="1400"/>
                <a:buFont typeface="Oswald"/>
                <a:buNone/>
              </a:pPr>
              <a:r>
                <a:rPr lang="en" sz="1400" b="1" i="0" u="none" strike="noStrike" cap="none">
                  <a:solidFill>
                    <a:srgbClr val="674EA7"/>
                  </a:solidFill>
                  <a:latin typeface="Oswald"/>
                  <a:ea typeface="Oswald"/>
                  <a:cs typeface="Oswald"/>
                  <a:sym typeface="Oswald"/>
                </a:rPr>
                <a:t>Phone Factored</a:t>
              </a:r>
              <a:endParaRPr sz="500"/>
            </a:p>
          </p:txBody>
        </p:sp>
      </p:grpSp>
      <p:grpSp>
        <p:nvGrpSpPr>
          <p:cNvPr id="4033" name="Google Shape;4033;p224"/>
          <p:cNvGrpSpPr/>
          <p:nvPr/>
        </p:nvGrpSpPr>
        <p:grpSpPr>
          <a:xfrm>
            <a:off x="7162337" y="1066104"/>
            <a:ext cx="1628775" cy="3357030"/>
            <a:chOff x="0" y="0"/>
            <a:chExt cx="4343400" cy="8952080"/>
          </a:xfrm>
        </p:grpSpPr>
        <p:pic>
          <p:nvPicPr>
            <p:cNvPr id="4034" name="Google Shape;4034;p224" descr="Google Shape;1322;p26"/>
            <p:cNvPicPr preferRelativeResize="0"/>
            <p:nvPr/>
          </p:nvPicPr>
          <p:blipFill rotWithShape="1">
            <a:blip r:embed="rId3">
              <a:alphaModFix/>
            </a:blip>
            <a:srcRect/>
            <a:stretch/>
          </p:blipFill>
          <p:spPr>
            <a:xfrm>
              <a:off x="258836" y="1632242"/>
              <a:ext cx="3689764" cy="1022264"/>
            </a:xfrm>
            <a:prstGeom prst="rect">
              <a:avLst/>
            </a:prstGeom>
            <a:noFill/>
            <a:ln>
              <a:noFill/>
            </a:ln>
          </p:spPr>
        </p:pic>
        <p:grpSp>
          <p:nvGrpSpPr>
            <p:cNvPr id="4035" name="Google Shape;4035;p224"/>
            <p:cNvGrpSpPr/>
            <p:nvPr/>
          </p:nvGrpSpPr>
          <p:grpSpPr>
            <a:xfrm>
              <a:off x="678214" y="5212141"/>
              <a:ext cx="2904600" cy="1094400"/>
              <a:chOff x="0" y="0"/>
              <a:chExt cx="2904600" cy="1094400"/>
            </a:xfrm>
          </p:grpSpPr>
          <p:sp>
            <p:nvSpPr>
              <p:cNvPr id="4036" name="Google Shape;4036;p224"/>
              <p:cNvSpPr/>
              <p:nvPr/>
            </p:nvSpPr>
            <p:spPr>
              <a:xfrm>
                <a:off x="0" y="19152"/>
                <a:ext cx="2904600" cy="1056000"/>
              </a:xfrm>
              <a:prstGeom prst="rect">
                <a:avLst/>
              </a:prstGeom>
              <a:solidFill>
                <a:srgbClr val="8E7CC3"/>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037" name="Google Shape;4037;p224"/>
              <p:cNvSpPr txBox="1"/>
              <p:nvPr/>
            </p:nvSpPr>
            <p:spPr>
              <a:xfrm>
                <a:off x="0" y="0"/>
                <a:ext cx="2904600" cy="10944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100"/>
                  <a:buFont typeface="Oswald"/>
                  <a:buNone/>
                </a:pPr>
                <a:r>
                  <a:rPr lang="en" sz="1100" b="0" i="0" u="none" strike="noStrike" cap="none">
                    <a:solidFill>
                      <a:srgbClr val="000000"/>
                    </a:solidFill>
                    <a:latin typeface="Oswald"/>
                    <a:ea typeface="Oswald"/>
                    <a:cs typeface="Oswald"/>
                    <a:sym typeface="Oswald"/>
                  </a:rPr>
                  <a:t>ST</a:t>
                </a:r>
                <a:endParaRPr sz="500"/>
              </a:p>
            </p:txBody>
          </p:sp>
        </p:grpSp>
        <p:sp>
          <p:nvSpPr>
            <p:cNvPr id="4038" name="Google Shape;4038;p224"/>
            <p:cNvSpPr txBox="1"/>
            <p:nvPr/>
          </p:nvSpPr>
          <p:spPr>
            <a:xfrm>
              <a:off x="678214" y="8015180"/>
              <a:ext cx="2904600" cy="9369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A64D79"/>
                </a:buClr>
                <a:buSzPts val="1100"/>
                <a:buFont typeface="Arial"/>
                <a:buNone/>
              </a:pPr>
              <a:r>
                <a:rPr lang="en" sz="1100" b="0" i="0" u="none" strike="noStrike" cap="none">
                  <a:solidFill>
                    <a:srgbClr val="A64D79"/>
                  </a:solidFill>
                  <a:latin typeface="Arial"/>
                  <a:ea typeface="Arial"/>
                  <a:cs typeface="Arial"/>
                  <a:sym typeface="Arial"/>
                </a:rPr>
                <a:t>translation</a:t>
              </a:r>
              <a:endParaRPr sz="500"/>
            </a:p>
          </p:txBody>
        </p:sp>
        <p:pic>
          <p:nvPicPr>
            <p:cNvPr id="4039" name="Google Shape;4039;p224" descr="Google Shape;1361;p26"/>
            <p:cNvPicPr preferRelativeResize="0"/>
            <p:nvPr/>
          </p:nvPicPr>
          <p:blipFill rotWithShape="1">
            <a:blip r:embed="rId13">
              <a:alphaModFix/>
            </a:blip>
            <a:srcRect/>
            <a:stretch/>
          </p:blipFill>
          <p:spPr>
            <a:xfrm>
              <a:off x="2033849" y="6287672"/>
              <a:ext cx="193729" cy="1746559"/>
            </a:xfrm>
            <a:prstGeom prst="rect">
              <a:avLst/>
            </a:prstGeom>
            <a:noFill/>
            <a:ln>
              <a:noFill/>
            </a:ln>
          </p:spPr>
        </p:pic>
        <p:sp>
          <p:nvSpPr>
            <p:cNvPr id="4040" name="Google Shape;4040;p224"/>
            <p:cNvSpPr txBox="1"/>
            <p:nvPr/>
          </p:nvSpPr>
          <p:spPr>
            <a:xfrm>
              <a:off x="0" y="0"/>
              <a:ext cx="4343400" cy="17085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674EA7"/>
                </a:buClr>
                <a:buSzPts val="1400"/>
                <a:buFont typeface="Oswald"/>
                <a:buNone/>
              </a:pPr>
              <a:r>
                <a:rPr lang="en" sz="1400" b="1" i="0" u="none" strike="noStrike" cap="none">
                  <a:solidFill>
                    <a:srgbClr val="674EA7"/>
                  </a:solidFill>
                  <a:latin typeface="Oswald"/>
                  <a:ea typeface="Oswald"/>
                  <a:cs typeface="Oswald"/>
                  <a:sym typeface="Oswald"/>
                </a:rPr>
                <a:t>Phone </a:t>
              </a:r>
              <a:r>
                <a:rPr lang="en" b="1">
                  <a:solidFill>
                    <a:srgbClr val="674EA7"/>
                  </a:solidFill>
                  <a:latin typeface="Oswald"/>
                  <a:ea typeface="Oswald"/>
                  <a:cs typeface="Oswald"/>
                  <a:sym typeface="Oswald"/>
                </a:rPr>
                <a:t>Compression</a:t>
              </a:r>
              <a:endParaRPr sz="500"/>
            </a:p>
          </p:txBody>
        </p:sp>
        <p:grpSp>
          <p:nvGrpSpPr>
            <p:cNvPr id="4041" name="Google Shape;4041;p224"/>
            <p:cNvGrpSpPr/>
            <p:nvPr/>
          </p:nvGrpSpPr>
          <p:grpSpPr>
            <a:xfrm>
              <a:off x="304757" y="2654487"/>
              <a:ext cx="3978231" cy="1565423"/>
              <a:chOff x="-1" y="-2"/>
              <a:chExt cx="3978231" cy="1565423"/>
            </a:xfrm>
          </p:grpSpPr>
          <p:grpSp>
            <p:nvGrpSpPr>
              <p:cNvPr id="4042" name="Google Shape;4042;p224"/>
              <p:cNvGrpSpPr/>
              <p:nvPr/>
            </p:nvGrpSpPr>
            <p:grpSpPr>
              <a:xfrm>
                <a:off x="3961" y="507533"/>
                <a:ext cx="3974269" cy="711200"/>
                <a:chOff x="0" y="0"/>
                <a:chExt cx="3974269" cy="711200"/>
              </a:xfrm>
            </p:grpSpPr>
            <p:pic>
              <p:nvPicPr>
                <p:cNvPr id="4043" name="Google Shape;4043;p224" descr="Google Shape;1408;p26"/>
                <p:cNvPicPr preferRelativeResize="0"/>
                <p:nvPr/>
              </p:nvPicPr>
              <p:blipFill rotWithShape="1">
                <a:blip r:embed="rId14">
                  <a:alphaModFix/>
                </a:blip>
                <a:srcRect/>
                <a:stretch/>
              </p:blipFill>
              <p:spPr>
                <a:xfrm rot="10800000" flipH="1">
                  <a:off x="0" y="10452"/>
                  <a:ext cx="573925" cy="185469"/>
                </a:xfrm>
                <a:prstGeom prst="rect">
                  <a:avLst/>
                </a:prstGeom>
                <a:noFill/>
                <a:ln>
                  <a:noFill/>
                </a:ln>
              </p:spPr>
            </p:pic>
            <p:pic>
              <p:nvPicPr>
                <p:cNvPr id="4044" name="Google Shape;4044;p224" descr="Google Shape;1409;p26"/>
                <p:cNvPicPr preferRelativeResize="0"/>
                <p:nvPr/>
              </p:nvPicPr>
              <p:blipFill rotWithShape="1">
                <a:blip r:embed="rId14">
                  <a:alphaModFix/>
                </a:blip>
                <a:srcRect/>
                <a:stretch/>
              </p:blipFill>
              <p:spPr>
                <a:xfrm rot="10800000" flipH="1">
                  <a:off x="643710" y="10452"/>
                  <a:ext cx="1391275" cy="185469"/>
                </a:xfrm>
                <a:prstGeom prst="rect">
                  <a:avLst/>
                </a:prstGeom>
                <a:noFill/>
                <a:ln>
                  <a:noFill/>
                </a:ln>
              </p:spPr>
            </p:pic>
            <p:pic>
              <p:nvPicPr>
                <p:cNvPr id="4045" name="Google Shape;4045;p224" descr="Google Shape;1410;p26"/>
                <p:cNvPicPr preferRelativeResize="0"/>
                <p:nvPr/>
              </p:nvPicPr>
              <p:blipFill rotWithShape="1">
                <a:blip r:embed="rId14">
                  <a:alphaModFix/>
                </a:blip>
                <a:srcRect/>
                <a:stretch/>
              </p:blipFill>
              <p:spPr>
                <a:xfrm rot="10800000" flipH="1">
                  <a:off x="3141336" y="54"/>
                  <a:ext cx="573925" cy="185469"/>
                </a:xfrm>
                <a:prstGeom prst="rect">
                  <a:avLst/>
                </a:prstGeom>
                <a:noFill/>
                <a:ln>
                  <a:noFill/>
                </a:ln>
              </p:spPr>
            </p:pic>
            <p:pic>
              <p:nvPicPr>
                <p:cNvPr id="4046" name="Google Shape;4046;p224" descr="Google Shape;1411;p26"/>
                <p:cNvPicPr preferRelativeResize="0"/>
                <p:nvPr/>
              </p:nvPicPr>
              <p:blipFill rotWithShape="1">
                <a:blip r:embed="rId14">
                  <a:alphaModFix/>
                </a:blip>
                <a:srcRect/>
                <a:stretch/>
              </p:blipFill>
              <p:spPr>
                <a:xfrm rot="10800000" flipH="1">
                  <a:off x="2077442" y="0"/>
                  <a:ext cx="1063925" cy="185491"/>
                </a:xfrm>
                <a:prstGeom prst="rect">
                  <a:avLst/>
                </a:prstGeom>
                <a:noFill/>
                <a:ln>
                  <a:noFill/>
                </a:ln>
              </p:spPr>
            </p:pic>
            <p:sp>
              <p:nvSpPr>
                <p:cNvPr id="4047" name="Google Shape;4047;p224"/>
                <p:cNvSpPr txBox="1"/>
                <p:nvPr/>
              </p:nvSpPr>
              <p:spPr>
                <a:xfrm>
                  <a:off x="104691" y="107600"/>
                  <a:ext cx="369900" cy="603600"/>
                </a:xfrm>
                <a:prstGeom prst="rect">
                  <a:avLst/>
                </a:prstGeom>
                <a:noFill/>
                <a:ln>
                  <a:noFill/>
                </a:ln>
              </p:spPr>
              <p:txBody>
                <a:bodyPr spcFirstLastPara="1" wrap="square" lIns="17125" tIns="17125" rIns="17125" bIns="17125" anchor="ctr" anchorCtr="0">
                  <a:noAutofit/>
                </a:bodyPr>
                <a:lstStyle/>
                <a:p>
                  <a:pPr marL="0" marR="0" lvl="0" indent="0" algn="ctr" rtl="0">
                    <a:lnSpc>
                      <a:spcPct val="100000"/>
                    </a:lnSpc>
                    <a:spcBef>
                      <a:spcPts val="0"/>
                    </a:spcBef>
                    <a:spcAft>
                      <a:spcPts val="0"/>
                    </a:spcAft>
                    <a:buClr>
                      <a:srgbClr val="FFAB40"/>
                    </a:buClr>
                    <a:buSzPts val="700"/>
                    <a:buFont typeface="Oswald"/>
                    <a:buNone/>
                  </a:pPr>
                  <a:r>
                    <a:rPr lang="en" sz="700" b="1" i="0" u="none" strike="noStrike" cap="none">
                      <a:solidFill>
                        <a:srgbClr val="FFAB40"/>
                      </a:solidFill>
                      <a:latin typeface="Oswald"/>
                      <a:ea typeface="Oswald"/>
                      <a:cs typeface="Oswald"/>
                      <a:sym typeface="Oswald"/>
                    </a:rPr>
                    <a:t>R</a:t>
                  </a:r>
                  <a:endParaRPr sz="500"/>
                </a:p>
              </p:txBody>
            </p:sp>
            <p:sp>
              <p:nvSpPr>
                <p:cNvPr id="4048" name="Google Shape;4048;p224"/>
                <p:cNvSpPr txBox="1"/>
                <p:nvPr/>
              </p:nvSpPr>
              <p:spPr>
                <a:xfrm>
                  <a:off x="947364" y="107600"/>
                  <a:ext cx="813900" cy="603600"/>
                </a:xfrm>
                <a:prstGeom prst="rect">
                  <a:avLst/>
                </a:prstGeom>
                <a:noFill/>
                <a:ln>
                  <a:noFill/>
                </a:ln>
              </p:spPr>
              <p:txBody>
                <a:bodyPr spcFirstLastPara="1" wrap="square" lIns="17125" tIns="17125" rIns="17125" bIns="17125" anchor="ctr" anchorCtr="0">
                  <a:noAutofit/>
                </a:bodyPr>
                <a:lstStyle/>
                <a:p>
                  <a:pPr marL="0" marR="0" lvl="0" indent="0" algn="ctr" rtl="0">
                    <a:lnSpc>
                      <a:spcPct val="100000"/>
                    </a:lnSpc>
                    <a:spcBef>
                      <a:spcPts val="0"/>
                    </a:spcBef>
                    <a:spcAft>
                      <a:spcPts val="0"/>
                    </a:spcAft>
                    <a:buClr>
                      <a:srgbClr val="FFAB40"/>
                    </a:buClr>
                    <a:buSzPts val="700"/>
                    <a:buFont typeface="Oswald"/>
                    <a:buNone/>
                  </a:pPr>
                  <a:r>
                    <a:rPr lang="en" sz="700" b="1" i="0" u="none" strike="noStrike" cap="none">
                      <a:solidFill>
                        <a:srgbClr val="FFAB40"/>
                      </a:solidFill>
                      <a:latin typeface="Oswald"/>
                      <a:ea typeface="Oswald"/>
                      <a:cs typeface="Oswald"/>
                      <a:sym typeface="Oswald"/>
                    </a:rPr>
                    <a:t>OH</a:t>
                  </a:r>
                  <a:endParaRPr sz="500"/>
                </a:p>
              </p:txBody>
            </p:sp>
            <p:sp>
              <p:nvSpPr>
                <p:cNvPr id="4049" name="Google Shape;4049;p224"/>
                <p:cNvSpPr txBox="1"/>
                <p:nvPr/>
              </p:nvSpPr>
              <p:spPr>
                <a:xfrm>
                  <a:off x="2475589" y="220769"/>
                  <a:ext cx="315600" cy="377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AB40"/>
                    </a:buClr>
                    <a:buSzPts val="700"/>
                    <a:buFont typeface="Oswald"/>
                    <a:buNone/>
                  </a:pPr>
                  <a:r>
                    <a:rPr lang="en" sz="700" b="1" i="0" u="none" strike="noStrike" cap="none">
                      <a:solidFill>
                        <a:srgbClr val="FFAB40"/>
                      </a:solidFill>
                      <a:latin typeface="Oswald"/>
                      <a:ea typeface="Oswald"/>
                      <a:cs typeface="Oswald"/>
                      <a:sym typeface="Oswald"/>
                    </a:rPr>
                    <a:t>H</a:t>
                  </a:r>
                  <a:endParaRPr sz="500"/>
                </a:p>
              </p:txBody>
            </p:sp>
            <p:sp>
              <p:nvSpPr>
                <p:cNvPr id="4050" name="Google Shape;4050;p224"/>
                <p:cNvSpPr txBox="1"/>
                <p:nvPr/>
              </p:nvSpPr>
              <p:spPr>
                <a:xfrm>
                  <a:off x="2922469" y="220739"/>
                  <a:ext cx="1051800" cy="377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AB40"/>
                    </a:buClr>
                    <a:buSzPts val="700"/>
                    <a:buFont typeface="Oswald"/>
                    <a:buNone/>
                  </a:pPr>
                  <a:r>
                    <a:rPr lang="en" sz="700" b="1" i="0" u="none" strike="noStrike" cap="none">
                      <a:solidFill>
                        <a:srgbClr val="FFAB40"/>
                      </a:solidFill>
                      <a:latin typeface="Oswald"/>
                      <a:ea typeface="Oswald"/>
                      <a:cs typeface="Oswald"/>
                      <a:sym typeface="Oswald"/>
                    </a:rPr>
                    <a:t>OH</a:t>
                  </a:r>
                  <a:endParaRPr sz="500"/>
                </a:p>
              </p:txBody>
            </p:sp>
          </p:grpSp>
          <p:grpSp>
            <p:nvGrpSpPr>
              <p:cNvPr id="4051" name="Google Shape;4051;p224"/>
              <p:cNvGrpSpPr/>
              <p:nvPr/>
            </p:nvGrpSpPr>
            <p:grpSpPr>
              <a:xfrm>
                <a:off x="-1" y="-2"/>
                <a:ext cx="3655566" cy="432300"/>
                <a:chOff x="-1" y="-2"/>
                <a:chExt cx="3655566" cy="432300"/>
              </a:xfrm>
            </p:grpSpPr>
            <p:cxnSp>
              <p:nvCxnSpPr>
                <p:cNvPr id="4052" name="Google Shape;4052;p224"/>
                <p:cNvCxnSpPr/>
                <p:nvPr/>
              </p:nvCxnSpPr>
              <p:spPr>
                <a:xfrm rot="10800000" flipH="1">
                  <a:off x="1422546" y="293498"/>
                  <a:ext cx="955200" cy="13500"/>
                </a:xfrm>
                <a:prstGeom prst="straightConnector1">
                  <a:avLst/>
                </a:prstGeom>
                <a:noFill/>
                <a:ln w="9525" cap="flat" cmpd="sng">
                  <a:solidFill>
                    <a:srgbClr val="1C4587"/>
                  </a:solidFill>
                  <a:prstDash val="dot"/>
                  <a:round/>
                  <a:headEnd type="none" w="sm" len="sm"/>
                  <a:tailEnd type="none" w="sm" len="sm"/>
                </a:ln>
              </p:spPr>
            </p:cxnSp>
            <p:grpSp>
              <p:nvGrpSpPr>
                <p:cNvPr id="4053" name="Google Shape;4053;p224"/>
                <p:cNvGrpSpPr/>
                <p:nvPr/>
              </p:nvGrpSpPr>
              <p:grpSpPr>
                <a:xfrm>
                  <a:off x="-1" y="-2"/>
                  <a:ext cx="1055477" cy="432300"/>
                  <a:chOff x="-1" y="-1"/>
                  <a:chExt cx="1055477" cy="432300"/>
                </a:xfrm>
              </p:grpSpPr>
              <p:sp>
                <p:nvSpPr>
                  <p:cNvPr id="4054" name="Google Shape;4054;p224"/>
                  <p:cNvSpPr/>
                  <p:nvPr/>
                </p:nvSpPr>
                <p:spPr>
                  <a:xfrm>
                    <a:off x="-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55" name="Google Shape;4055;p224"/>
                  <p:cNvSpPr/>
                  <p:nvPr/>
                </p:nvSpPr>
                <p:spPr>
                  <a:xfrm>
                    <a:off x="18361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56" name="Google Shape;4056;p224"/>
                  <p:cNvSpPr/>
                  <p:nvPr/>
                </p:nvSpPr>
                <p:spPr>
                  <a:xfrm>
                    <a:off x="367230"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57" name="Google Shape;4057;p224"/>
                  <p:cNvSpPr/>
                  <p:nvPr/>
                </p:nvSpPr>
                <p:spPr>
                  <a:xfrm>
                    <a:off x="550845"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58" name="Google Shape;4058;p224"/>
                  <p:cNvSpPr/>
                  <p:nvPr/>
                </p:nvSpPr>
                <p:spPr>
                  <a:xfrm>
                    <a:off x="73446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59" name="Google Shape;4059;p224"/>
                  <p:cNvSpPr/>
                  <p:nvPr/>
                </p:nvSpPr>
                <p:spPr>
                  <a:xfrm>
                    <a:off x="918076"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grpSp>
              <p:nvGrpSpPr>
                <p:cNvPr id="4060" name="Google Shape;4060;p224"/>
                <p:cNvGrpSpPr/>
                <p:nvPr/>
              </p:nvGrpSpPr>
              <p:grpSpPr>
                <a:xfrm>
                  <a:off x="2600088" y="-2"/>
                  <a:ext cx="1055477" cy="432300"/>
                  <a:chOff x="-1" y="-1"/>
                  <a:chExt cx="1055477" cy="432300"/>
                </a:xfrm>
              </p:grpSpPr>
              <p:sp>
                <p:nvSpPr>
                  <p:cNvPr id="4061" name="Google Shape;4061;p224"/>
                  <p:cNvSpPr/>
                  <p:nvPr/>
                </p:nvSpPr>
                <p:spPr>
                  <a:xfrm>
                    <a:off x="-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62" name="Google Shape;4062;p224"/>
                  <p:cNvSpPr/>
                  <p:nvPr/>
                </p:nvSpPr>
                <p:spPr>
                  <a:xfrm>
                    <a:off x="18361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63" name="Google Shape;4063;p224"/>
                  <p:cNvSpPr/>
                  <p:nvPr/>
                </p:nvSpPr>
                <p:spPr>
                  <a:xfrm>
                    <a:off x="367230"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64" name="Google Shape;4064;p224"/>
                  <p:cNvSpPr/>
                  <p:nvPr/>
                </p:nvSpPr>
                <p:spPr>
                  <a:xfrm>
                    <a:off x="550845"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65" name="Google Shape;4065;p224"/>
                  <p:cNvSpPr/>
                  <p:nvPr/>
                </p:nvSpPr>
                <p:spPr>
                  <a:xfrm>
                    <a:off x="73446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66" name="Google Shape;4066;p224"/>
                  <p:cNvSpPr/>
                  <p:nvPr/>
                </p:nvSpPr>
                <p:spPr>
                  <a:xfrm>
                    <a:off x="918076"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grpSp>
          <p:sp>
            <p:nvSpPr>
              <p:cNvPr id="4067" name="Google Shape;4067;p224"/>
              <p:cNvSpPr/>
              <p:nvPr/>
            </p:nvSpPr>
            <p:spPr>
              <a:xfrm>
                <a:off x="252421" y="1133121"/>
                <a:ext cx="137400" cy="432300"/>
              </a:xfrm>
              <a:prstGeom prst="rect">
                <a:avLst/>
              </a:prstGeom>
              <a:noFill/>
              <a:ln w="9525" cap="flat" cmpd="sng">
                <a:solidFill>
                  <a:srgbClr val="134F5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68" name="Google Shape;4068;p224"/>
              <p:cNvSpPr/>
              <p:nvPr/>
            </p:nvSpPr>
            <p:spPr>
              <a:xfrm>
                <a:off x="1308697" y="1133121"/>
                <a:ext cx="137400" cy="432300"/>
              </a:xfrm>
              <a:prstGeom prst="rect">
                <a:avLst/>
              </a:prstGeom>
              <a:noFill/>
              <a:ln w="9525" cap="flat" cmpd="sng">
                <a:solidFill>
                  <a:srgbClr val="134F5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69" name="Google Shape;4069;p224"/>
              <p:cNvSpPr/>
              <p:nvPr/>
            </p:nvSpPr>
            <p:spPr>
              <a:xfrm>
                <a:off x="2558795" y="1133121"/>
                <a:ext cx="137400" cy="432300"/>
              </a:xfrm>
              <a:prstGeom prst="rect">
                <a:avLst/>
              </a:prstGeom>
              <a:noFill/>
              <a:ln w="9525" cap="flat" cmpd="sng">
                <a:solidFill>
                  <a:srgbClr val="134F5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070" name="Google Shape;4070;p224"/>
              <p:cNvSpPr/>
              <p:nvPr/>
            </p:nvSpPr>
            <p:spPr>
              <a:xfrm>
                <a:off x="3395824" y="1133121"/>
                <a:ext cx="137400" cy="432300"/>
              </a:xfrm>
              <a:prstGeom prst="rect">
                <a:avLst/>
              </a:prstGeom>
              <a:noFill/>
              <a:ln w="9525" cap="flat" cmpd="sng">
                <a:solidFill>
                  <a:srgbClr val="134F5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pic>
          <p:nvPicPr>
            <p:cNvPr id="4071" name="Google Shape;4071;p224" descr="Google Shape;1436;p26"/>
            <p:cNvPicPr preferRelativeResize="0"/>
            <p:nvPr/>
          </p:nvPicPr>
          <p:blipFill rotWithShape="1">
            <a:blip r:embed="rId15">
              <a:alphaModFix/>
            </a:blip>
            <a:srcRect/>
            <a:stretch/>
          </p:blipFill>
          <p:spPr>
            <a:xfrm rot="5397003">
              <a:off x="1685720" y="4628693"/>
              <a:ext cx="889985" cy="193729"/>
            </a:xfrm>
            <a:prstGeom prst="rect">
              <a:avLst/>
            </a:prstGeom>
            <a:noFill/>
            <a:ln>
              <a:noFill/>
            </a:ln>
          </p:spPr>
        </p:pic>
      </p:grpSp>
      <p:sp>
        <p:nvSpPr>
          <p:cNvPr id="4072" name="Google Shape;4072;p224"/>
          <p:cNvSpPr txBox="1"/>
          <p:nvPr/>
        </p:nvSpPr>
        <p:spPr>
          <a:xfrm>
            <a:off x="7406625" y="4556225"/>
            <a:ext cx="1326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2"/>
                </a:solidFill>
                <a:latin typeface="Source Sans Pro"/>
                <a:ea typeface="Source Sans Pro"/>
                <a:cs typeface="Source Sans Pro"/>
                <a:sym typeface="Source Sans Pro"/>
              </a:rPr>
              <a:t>(Salesky et al. 2020; </a:t>
            </a:r>
            <a:br>
              <a:rPr lang="en" sz="1000">
                <a:solidFill>
                  <a:schemeClr val="lt2"/>
                </a:solidFill>
                <a:latin typeface="Source Sans Pro"/>
                <a:ea typeface="Source Sans Pro"/>
                <a:cs typeface="Source Sans Pro"/>
                <a:sym typeface="Source Sans Pro"/>
              </a:rPr>
            </a:br>
            <a:r>
              <a:rPr lang="en" sz="1000">
                <a:solidFill>
                  <a:schemeClr val="lt2"/>
                </a:solidFill>
                <a:latin typeface="Source Sans Pro"/>
                <a:ea typeface="Source Sans Pro"/>
                <a:cs typeface="Source Sans Pro"/>
                <a:sym typeface="Source Sans Pro"/>
              </a:rPr>
              <a:t> Salesky et al. 2019)</a:t>
            </a:r>
            <a:endParaRPr sz="1000">
              <a:solidFill>
                <a:schemeClr val="lt2"/>
              </a:solidFill>
              <a:latin typeface="Source Sans Pro"/>
              <a:ea typeface="Source Sans Pro"/>
              <a:cs typeface="Source Sans Pro"/>
              <a:sym typeface="Source Sans Pr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46"/>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600" b="0">
                <a:solidFill>
                  <a:srgbClr val="CFE2F3"/>
                </a:solidFill>
                <a:latin typeface="Caveat"/>
                <a:ea typeface="Caveat"/>
                <a:cs typeface="Caveat"/>
                <a:sym typeface="Caveat"/>
              </a:rPr>
              <a:t>Sec 1.2</a:t>
            </a:r>
            <a:endParaRPr sz="3600" b="0">
              <a:solidFill>
                <a:srgbClr val="CFE2F3"/>
              </a:solidFill>
              <a:latin typeface="Source Sans Pro"/>
              <a:ea typeface="Source Sans Pro"/>
              <a:cs typeface="Source Sans Pro"/>
              <a:sym typeface="Source Sans Pro"/>
            </a:endParaRPr>
          </a:p>
          <a:p>
            <a:pPr marL="0" lvl="0" indent="0" algn="l" rtl="0">
              <a:spcBef>
                <a:spcPts val="0"/>
              </a:spcBef>
              <a:spcAft>
                <a:spcPts val="0"/>
              </a:spcAft>
              <a:buNone/>
            </a:pPr>
            <a:r>
              <a:rPr lang="en"/>
              <a:t>Challenges in Translation of Speech</a:t>
            </a:r>
            <a:endParaRPr/>
          </a:p>
        </p:txBody>
      </p:sp>
      <p:sp>
        <p:nvSpPr>
          <p:cNvPr id="501" name="Google Shape;501;p4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4076"/>
        <p:cNvGrpSpPr/>
        <p:nvPr/>
      </p:nvGrpSpPr>
      <p:grpSpPr>
        <a:xfrm>
          <a:off x="0" y="0"/>
          <a:ext cx="0" cy="0"/>
          <a:chOff x="0" y="0"/>
          <a:chExt cx="0" cy="0"/>
        </a:xfrm>
      </p:grpSpPr>
      <p:sp>
        <p:nvSpPr>
          <p:cNvPr id="4077" name="Google Shape;4077;p22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Methods</a:t>
            </a:r>
            <a:endParaRPr/>
          </a:p>
        </p:txBody>
      </p:sp>
      <p:sp>
        <p:nvSpPr>
          <p:cNvPr id="4078" name="Google Shape;4078;p22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190</a:t>
            </a:fld>
            <a:endParaRPr/>
          </a:p>
        </p:txBody>
      </p:sp>
      <p:grpSp>
        <p:nvGrpSpPr>
          <p:cNvPr id="4079" name="Google Shape;4079;p225"/>
          <p:cNvGrpSpPr/>
          <p:nvPr/>
        </p:nvGrpSpPr>
        <p:grpSpPr>
          <a:xfrm>
            <a:off x="398787" y="1199204"/>
            <a:ext cx="1628775" cy="3357030"/>
            <a:chOff x="0" y="0"/>
            <a:chExt cx="4343400" cy="8952080"/>
          </a:xfrm>
        </p:grpSpPr>
        <p:pic>
          <p:nvPicPr>
            <p:cNvPr id="4080" name="Google Shape;4080;p225" descr="Google Shape;1322;p26"/>
            <p:cNvPicPr preferRelativeResize="0"/>
            <p:nvPr/>
          </p:nvPicPr>
          <p:blipFill rotWithShape="1">
            <a:blip r:embed="rId3">
              <a:alphaModFix/>
            </a:blip>
            <a:srcRect/>
            <a:stretch/>
          </p:blipFill>
          <p:spPr>
            <a:xfrm>
              <a:off x="258836" y="1632242"/>
              <a:ext cx="3689764" cy="1022264"/>
            </a:xfrm>
            <a:prstGeom prst="rect">
              <a:avLst/>
            </a:prstGeom>
            <a:noFill/>
            <a:ln>
              <a:noFill/>
            </a:ln>
          </p:spPr>
        </p:pic>
        <p:grpSp>
          <p:nvGrpSpPr>
            <p:cNvPr id="4081" name="Google Shape;4081;p225"/>
            <p:cNvGrpSpPr/>
            <p:nvPr/>
          </p:nvGrpSpPr>
          <p:grpSpPr>
            <a:xfrm>
              <a:off x="678214" y="5212141"/>
              <a:ext cx="2904600" cy="1094400"/>
              <a:chOff x="0" y="0"/>
              <a:chExt cx="2904600" cy="1094400"/>
            </a:xfrm>
          </p:grpSpPr>
          <p:sp>
            <p:nvSpPr>
              <p:cNvPr id="4082" name="Google Shape;4082;p225"/>
              <p:cNvSpPr/>
              <p:nvPr/>
            </p:nvSpPr>
            <p:spPr>
              <a:xfrm>
                <a:off x="0" y="19152"/>
                <a:ext cx="2904600" cy="1056000"/>
              </a:xfrm>
              <a:prstGeom prst="rect">
                <a:avLst/>
              </a:prstGeom>
              <a:solidFill>
                <a:srgbClr val="8E7CC3"/>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083" name="Google Shape;4083;p225"/>
              <p:cNvSpPr txBox="1"/>
              <p:nvPr/>
            </p:nvSpPr>
            <p:spPr>
              <a:xfrm>
                <a:off x="0" y="0"/>
                <a:ext cx="2904600" cy="10944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100"/>
                  <a:buFont typeface="Oswald"/>
                  <a:buNone/>
                </a:pPr>
                <a:r>
                  <a:rPr lang="en" sz="1100" b="0" i="0" u="none" strike="noStrike" cap="none">
                    <a:solidFill>
                      <a:srgbClr val="000000"/>
                    </a:solidFill>
                    <a:latin typeface="Oswald"/>
                    <a:ea typeface="Oswald"/>
                    <a:cs typeface="Oswald"/>
                    <a:sym typeface="Oswald"/>
                  </a:rPr>
                  <a:t>ST</a:t>
                </a:r>
                <a:endParaRPr sz="500"/>
              </a:p>
            </p:txBody>
          </p:sp>
        </p:grpSp>
        <p:sp>
          <p:nvSpPr>
            <p:cNvPr id="4084" name="Google Shape;4084;p225"/>
            <p:cNvSpPr txBox="1"/>
            <p:nvPr/>
          </p:nvSpPr>
          <p:spPr>
            <a:xfrm>
              <a:off x="678214" y="8015180"/>
              <a:ext cx="2904600" cy="9369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A64D79"/>
                </a:buClr>
                <a:buSzPts val="1100"/>
                <a:buFont typeface="Arial"/>
                <a:buNone/>
              </a:pPr>
              <a:r>
                <a:rPr lang="en" sz="1100" b="0" i="0" u="none" strike="noStrike" cap="none">
                  <a:solidFill>
                    <a:srgbClr val="A64D79"/>
                  </a:solidFill>
                  <a:latin typeface="Arial"/>
                  <a:ea typeface="Arial"/>
                  <a:cs typeface="Arial"/>
                  <a:sym typeface="Arial"/>
                </a:rPr>
                <a:t>translation</a:t>
              </a:r>
              <a:endParaRPr sz="500"/>
            </a:p>
          </p:txBody>
        </p:sp>
        <p:pic>
          <p:nvPicPr>
            <p:cNvPr id="4085" name="Google Shape;4085;p225" descr="Google Shape;1361;p26"/>
            <p:cNvPicPr preferRelativeResize="0"/>
            <p:nvPr/>
          </p:nvPicPr>
          <p:blipFill rotWithShape="1">
            <a:blip r:embed="rId4">
              <a:alphaModFix/>
            </a:blip>
            <a:srcRect/>
            <a:stretch/>
          </p:blipFill>
          <p:spPr>
            <a:xfrm>
              <a:off x="2033849" y="6287672"/>
              <a:ext cx="193729" cy="1746559"/>
            </a:xfrm>
            <a:prstGeom prst="rect">
              <a:avLst/>
            </a:prstGeom>
            <a:noFill/>
            <a:ln>
              <a:noFill/>
            </a:ln>
          </p:spPr>
        </p:pic>
        <p:sp>
          <p:nvSpPr>
            <p:cNvPr id="4086" name="Google Shape;4086;p225"/>
            <p:cNvSpPr txBox="1"/>
            <p:nvPr/>
          </p:nvSpPr>
          <p:spPr>
            <a:xfrm>
              <a:off x="0" y="0"/>
              <a:ext cx="4343400" cy="17085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674EA7"/>
                </a:buClr>
                <a:buSzPts val="1400"/>
                <a:buFont typeface="Oswald"/>
                <a:buNone/>
              </a:pPr>
              <a:r>
                <a:rPr lang="en" sz="1400" b="1" i="0" u="none" strike="noStrike" cap="none">
                  <a:solidFill>
                    <a:srgbClr val="674EA7"/>
                  </a:solidFill>
                  <a:latin typeface="Oswald"/>
                  <a:ea typeface="Oswald"/>
                  <a:cs typeface="Oswald"/>
                  <a:sym typeface="Oswald"/>
                </a:rPr>
                <a:t>Phone </a:t>
              </a:r>
              <a:r>
                <a:rPr lang="en" b="1">
                  <a:solidFill>
                    <a:srgbClr val="674EA7"/>
                  </a:solidFill>
                  <a:latin typeface="Oswald"/>
                  <a:ea typeface="Oswald"/>
                  <a:cs typeface="Oswald"/>
                  <a:sym typeface="Oswald"/>
                </a:rPr>
                <a:t>Compression</a:t>
              </a:r>
              <a:endParaRPr sz="500"/>
            </a:p>
          </p:txBody>
        </p:sp>
        <p:grpSp>
          <p:nvGrpSpPr>
            <p:cNvPr id="4087" name="Google Shape;4087;p225"/>
            <p:cNvGrpSpPr/>
            <p:nvPr/>
          </p:nvGrpSpPr>
          <p:grpSpPr>
            <a:xfrm>
              <a:off x="304757" y="2654487"/>
              <a:ext cx="3978231" cy="1565423"/>
              <a:chOff x="-1" y="-2"/>
              <a:chExt cx="3978231" cy="1565423"/>
            </a:xfrm>
          </p:grpSpPr>
          <p:grpSp>
            <p:nvGrpSpPr>
              <p:cNvPr id="4088" name="Google Shape;4088;p225"/>
              <p:cNvGrpSpPr/>
              <p:nvPr/>
            </p:nvGrpSpPr>
            <p:grpSpPr>
              <a:xfrm>
                <a:off x="3961" y="507533"/>
                <a:ext cx="3974269" cy="711200"/>
                <a:chOff x="0" y="0"/>
                <a:chExt cx="3974269" cy="711200"/>
              </a:xfrm>
            </p:grpSpPr>
            <p:pic>
              <p:nvPicPr>
                <p:cNvPr id="4089" name="Google Shape;4089;p225" descr="Google Shape;1408;p26"/>
                <p:cNvPicPr preferRelativeResize="0"/>
                <p:nvPr/>
              </p:nvPicPr>
              <p:blipFill rotWithShape="1">
                <a:blip r:embed="rId5">
                  <a:alphaModFix/>
                </a:blip>
                <a:srcRect/>
                <a:stretch/>
              </p:blipFill>
              <p:spPr>
                <a:xfrm rot="10800000" flipH="1">
                  <a:off x="0" y="10452"/>
                  <a:ext cx="573925" cy="185469"/>
                </a:xfrm>
                <a:prstGeom prst="rect">
                  <a:avLst/>
                </a:prstGeom>
                <a:noFill/>
                <a:ln>
                  <a:noFill/>
                </a:ln>
              </p:spPr>
            </p:pic>
            <p:pic>
              <p:nvPicPr>
                <p:cNvPr id="4090" name="Google Shape;4090;p225" descr="Google Shape;1409;p26"/>
                <p:cNvPicPr preferRelativeResize="0"/>
                <p:nvPr/>
              </p:nvPicPr>
              <p:blipFill rotWithShape="1">
                <a:blip r:embed="rId5">
                  <a:alphaModFix/>
                </a:blip>
                <a:srcRect/>
                <a:stretch/>
              </p:blipFill>
              <p:spPr>
                <a:xfrm rot="10800000" flipH="1">
                  <a:off x="643710" y="10452"/>
                  <a:ext cx="1391275" cy="185469"/>
                </a:xfrm>
                <a:prstGeom prst="rect">
                  <a:avLst/>
                </a:prstGeom>
                <a:noFill/>
                <a:ln>
                  <a:noFill/>
                </a:ln>
              </p:spPr>
            </p:pic>
            <p:pic>
              <p:nvPicPr>
                <p:cNvPr id="4091" name="Google Shape;4091;p225" descr="Google Shape;1410;p26"/>
                <p:cNvPicPr preferRelativeResize="0"/>
                <p:nvPr/>
              </p:nvPicPr>
              <p:blipFill rotWithShape="1">
                <a:blip r:embed="rId5">
                  <a:alphaModFix/>
                </a:blip>
                <a:srcRect/>
                <a:stretch/>
              </p:blipFill>
              <p:spPr>
                <a:xfrm rot="10800000" flipH="1">
                  <a:off x="3141336" y="54"/>
                  <a:ext cx="573925" cy="185469"/>
                </a:xfrm>
                <a:prstGeom prst="rect">
                  <a:avLst/>
                </a:prstGeom>
                <a:noFill/>
                <a:ln>
                  <a:noFill/>
                </a:ln>
              </p:spPr>
            </p:pic>
            <p:pic>
              <p:nvPicPr>
                <p:cNvPr id="4092" name="Google Shape;4092;p225" descr="Google Shape;1411;p26"/>
                <p:cNvPicPr preferRelativeResize="0"/>
                <p:nvPr/>
              </p:nvPicPr>
              <p:blipFill rotWithShape="1">
                <a:blip r:embed="rId5">
                  <a:alphaModFix/>
                </a:blip>
                <a:srcRect/>
                <a:stretch/>
              </p:blipFill>
              <p:spPr>
                <a:xfrm rot="10800000" flipH="1">
                  <a:off x="2077442" y="0"/>
                  <a:ext cx="1063925" cy="185491"/>
                </a:xfrm>
                <a:prstGeom prst="rect">
                  <a:avLst/>
                </a:prstGeom>
                <a:noFill/>
                <a:ln>
                  <a:noFill/>
                </a:ln>
              </p:spPr>
            </p:pic>
            <p:sp>
              <p:nvSpPr>
                <p:cNvPr id="4093" name="Google Shape;4093;p225"/>
                <p:cNvSpPr txBox="1"/>
                <p:nvPr/>
              </p:nvSpPr>
              <p:spPr>
                <a:xfrm>
                  <a:off x="104691" y="107600"/>
                  <a:ext cx="369900" cy="603600"/>
                </a:xfrm>
                <a:prstGeom prst="rect">
                  <a:avLst/>
                </a:prstGeom>
                <a:noFill/>
                <a:ln>
                  <a:noFill/>
                </a:ln>
              </p:spPr>
              <p:txBody>
                <a:bodyPr spcFirstLastPara="1" wrap="square" lIns="17125" tIns="17125" rIns="17125" bIns="17125" anchor="ctr" anchorCtr="0">
                  <a:noAutofit/>
                </a:bodyPr>
                <a:lstStyle/>
                <a:p>
                  <a:pPr marL="0" marR="0" lvl="0" indent="0" algn="ctr" rtl="0">
                    <a:lnSpc>
                      <a:spcPct val="100000"/>
                    </a:lnSpc>
                    <a:spcBef>
                      <a:spcPts val="0"/>
                    </a:spcBef>
                    <a:spcAft>
                      <a:spcPts val="0"/>
                    </a:spcAft>
                    <a:buClr>
                      <a:srgbClr val="FFAB40"/>
                    </a:buClr>
                    <a:buSzPts val="700"/>
                    <a:buFont typeface="Oswald"/>
                    <a:buNone/>
                  </a:pPr>
                  <a:r>
                    <a:rPr lang="en" sz="700" b="1" i="0" u="none" strike="noStrike" cap="none">
                      <a:solidFill>
                        <a:srgbClr val="FFAB40"/>
                      </a:solidFill>
                      <a:latin typeface="Oswald"/>
                      <a:ea typeface="Oswald"/>
                      <a:cs typeface="Oswald"/>
                      <a:sym typeface="Oswald"/>
                    </a:rPr>
                    <a:t>R</a:t>
                  </a:r>
                  <a:endParaRPr sz="500"/>
                </a:p>
              </p:txBody>
            </p:sp>
            <p:sp>
              <p:nvSpPr>
                <p:cNvPr id="4094" name="Google Shape;4094;p225"/>
                <p:cNvSpPr txBox="1"/>
                <p:nvPr/>
              </p:nvSpPr>
              <p:spPr>
                <a:xfrm>
                  <a:off x="947364" y="107600"/>
                  <a:ext cx="813900" cy="603600"/>
                </a:xfrm>
                <a:prstGeom prst="rect">
                  <a:avLst/>
                </a:prstGeom>
                <a:noFill/>
                <a:ln>
                  <a:noFill/>
                </a:ln>
              </p:spPr>
              <p:txBody>
                <a:bodyPr spcFirstLastPara="1" wrap="square" lIns="17125" tIns="17125" rIns="17125" bIns="17125" anchor="ctr" anchorCtr="0">
                  <a:noAutofit/>
                </a:bodyPr>
                <a:lstStyle/>
                <a:p>
                  <a:pPr marL="0" marR="0" lvl="0" indent="0" algn="ctr" rtl="0">
                    <a:lnSpc>
                      <a:spcPct val="100000"/>
                    </a:lnSpc>
                    <a:spcBef>
                      <a:spcPts val="0"/>
                    </a:spcBef>
                    <a:spcAft>
                      <a:spcPts val="0"/>
                    </a:spcAft>
                    <a:buClr>
                      <a:srgbClr val="FFAB40"/>
                    </a:buClr>
                    <a:buSzPts val="700"/>
                    <a:buFont typeface="Oswald"/>
                    <a:buNone/>
                  </a:pPr>
                  <a:r>
                    <a:rPr lang="en" sz="700" b="1" i="0" u="none" strike="noStrike" cap="none">
                      <a:solidFill>
                        <a:srgbClr val="FFAB40"/>
                      </a:solidFill>
                      <a:latin typeface="Oswald"/>
                      <a:ea typeface="Oswald"/>
                      <a:cs typeface="Oswald"/>
                      <a:sym typeface="Oswald"/>
                    </a:rPr>
                    <a:t>OH</a:t>
                  </a:r>
                  <a:endParaRPr sz="500"/>
                </a:p>
              </p:txBody>
            </p:sp>
            <p:sp>
              <p:nvSpPr>
                <p:cNvPr id="4095" name="Google Shape;4095;p225"/>
                <p:cNvSpPr txBox="1"/>
                <p:nvPr/>
              </p:nvSpPr>
              <p:spPr>
                <a:xfrm>
                  <a:off x="2475589" y="220769"/>
                  <a:ext cx="315600" cy="377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AB40"/>
                    </a:buClr>
                    <a:buSzPts val="700"/>
                    <a:buFont typeface="Oswald"/>
                    <a:buNone/>
                  </a:pPr>
                  <a:r>
                    <a:rPr lang="en" sz="700" b="1" i="0" u="none" strike="noStrike" cap="none">
                      <a:solidFill>
                        <a:srgbClr val="FFAB40"/>
                      </a:solidFill>
                      <a:latin typeface="Oswald"/>
                      <a:ea typeface="Oswald"/>
                      <a:cs typeface="Oswald"/>
                      <a:sym typeface="Oswald"/>
                    </a:rPr>
                    <a:t>H</a:t>
                  </a:r>
                  <a:endParaRPr sz="500"/>
                </a:p>
              </p:txBody>
            </p:sp>
            <p:sp>
              <p:nvSpPr>
                <p:cNvPr id="4096" name="Google Shape;4096;p225"/>
                <p:cNvSpPr txBox="1"/>
                <p:nvPr/>
              </p:nvSpPr>
              <p:spPr>
                <a:xfrm>
                  <a:off x="2922469" y="220739"/>
                  <a:ext cx="1051800" cy="377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AB40"/>
                    </a:buClr>
                    <a:buSzPts val="700"/>
                    <a:buFont typeface="Oswald"/>
                    <a:buNone/>
                  </a:pPr>
                  <a:r>
                    <a:rPr lang="en" sz="700" b="1" i="0" u="none" strike="noStrike" cap="none">
                      <a:solidFill>
                        <a:srgbClr val="FFAB40"/>
                      </a:solidFill>
                      <a:latin typeface="Oswald"/>
                      <a:ea typeface="Oswald"/>
                      <a:cs typeface="Oswald"/>
                      <a:sym typeface="Oswald"/>
                    </a:rPr>
                    <a:t>OH</a:t>
                  </a:r>
                  <a:endParaRPr sz="500"/>
                </a:p>
              </p:txBody>
            </p:sp>
          </p:grpSp>
          <p:grpSp>
            <p:nvGrpSpPr>
              <p:cNvPr id="4097" name="Google Shape;4097;p225"/>
              <p:cNvGrpSpPr/>
              <p:nvPr/>
            </p:nvGrpSpPr>
            <p:grpSpPr>
              <a:xfrm>
                <a:off x="-1" y="-2"/>
                <a:ext cx="3655566" cy="432300"/>
                <a:chOff x="-1" y="-2"/>
                <a:chExt cx="3655566" cy="432300"/>
              </a:xfrm>
            </p:grpSpPr>
            <p:cxnSp>
              <p:nvCxnSpPr>
                <p:cNvPr id="4098" name="Google Shape;4098;p225"/>
                <p:cNvCxnSpPr/>
                <p:nvPr/>
              </p:nvCxnSpPr>
              <p:spPr>
                <a:xfrm rot="10800000" flipH="1">
                  <a:off x="1422546" y="293498"/>
                  <a:ext cx="955200" cy="13500"/>
                </a:xfrm>
                <a:prstGeom prst="straightConnector1">
                  <a:avLst/>
                </a:prstGeom>
                <a:noFill/>
                <a:ln w="9525" cap="flat" cmpd="sng">
                  <a:solidFill>
                    <a:srgbClr val="1C4587"/>
                  </a:solidFill>
                  <a:prstDash val="dot"/>
                  <a:round/>
                  <a:headEnd type="none" w="sm" len="sm"/>
                  <a:tailEnd type="none" w="sm" len="sm"/>
                </a:ln>
              </p:spPr>
            </p:cxnSp>
            <p:grpSp>
              <p:nvGrpSpPr>
                <p:cNvPr id="4099" name="Google Shape;4099;p225"/>
                <p:cNvGrpSpPr/>
                <p:nvPr/>
              </p:nvGrpSpPr>
              <p:grpSpPr>
                <a:xfrm>
                  <a:off x="-1" y="-2"/>
                  <a:ext cx="1055477" cy="432300"/>
                  <a:chOff x="-1" y="-1"/>
                  <a:chExt cx="1055477" cy="432300"/>
                </a:xfrm>
              </p:grpSpPr>
              <p:sp>
                <p:nvSpPr>
                  <p:cNvPr id="4100" name="Google Shape;4100;p225"/>
                  <p:cNvSpPr/>
                  <p:nvPr/>
                </p:nvSpPr>
                <p:spPr>
                  <a:xfrm>
                    <a:off x="-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101" name="Google Shape;4101;p225"/>
                  <p:cNvSpPr/>
                  <p:nvPr/>
                </p:nvSpPr>
                <p:spPr>
                  <a:xfrm>
                    <a:off x="18361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102" name="Google Shape;4102;p225"/>
                  <p:cNvSpPr/>
                  <p:nvPr/>
                </p:nvSpPr>
                <p:spPr>
                  <a:xfrm>
                    <a:off x="367230"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103" name="Google Shape;4103;p225"/>
                  <p:cNvSpPr/>
                  <p:nvPr/>
                </p:nvSpPr>
                <p:spPr>
                  <a:xfrm>
                    <a:off x="550845"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104" name="Google Shape;4104;p225"/>
                  <p:cNvSpPr/>
                  <p:nvPr/>
                </p:nvSpPr>
                <p:spPr>
                  <a:xfrm>
                    <a:off x="73446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105" name="Google Shape;4105;p225"/>
                  <p:cNvSpPr/>
                  <p:nvPr/>
                </p:nvSpPr>
                <p:spPr>
                  <a:xfrm>
                    <a:off x="918076"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grpSp>
              <p:nvGrpSpPr>
                <p:cNvPr id="4106" name="Google Shape;4106;p225"/>
                <p:cNvGrpSpPr/>
                <p:nvPr/>
              </p:nvGrpSpPr>
              <p:grpSpPr>
                <a:xfrm>
                  <a:off x="2600088" y="-2"/>
                  <a:ext cx="1055477" cy="432300"/>
                  <a:chOff x="-1" y="-1"/>
                  <a:chExt cx="1055477" cy="432300"/>
                </a:xfrm>
              </p:grpSpPr>
              <p:sp>
                <p:nvSpPr>
                  <p:cNvPr id="4107" name="Google Shape;4107;p225"/>
                  <p:cNvSpPr/>
                  <p:nvPr/>
                </p:nvSpPr>
                <p:spPr>
                  <a:xfrm>
                    <a:off x="-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108" name="Google Shape;4108;p225"/>
                  <p:cNvSpPr/>
                  <p:nvPr/>
                </p:nvSpPr>
                <p:spPr>
                  <a:xfrm>
                    <a:off x="18361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109" name="Google Shape;4109;p225"/>
                  <p:cNvSpPr/>
                  <p:nvPr/>
                </p:nvSpPr>
                <p:spPr>
                  <a:xfrm>
                    <a:off x="367230"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110" name="Google Shape;4110;p225"/>
                  <p:cNvSpPr/>
                  <p:nvPr/>
                </p:nvSpPr>
                <p:spPr>
                  <a:xfrm>
                    <a:off x="550845"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111" name="Google Shape;4111;p225"/>
                  <p:cNvSpPr/>
                  <p:nvPr/>
                </p:nvSpPr>
                <p:spPr>
                  <a:xfrm>
                    <a:off x="73446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112" name="Google Shape;4112;p225"/>
                  <p:cNvSpPr/>
                  <p:nvPr/>
                </p:nvSpPr>
                <p:spPr>
                  <a:xfrm>
                    <a:off x="918076"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grpSp>
          <p:sp>
            <p:nvSpPr>
              <p:cNvPr id="4113" name="Google Shape;4113;p225"/>
              <p:cNvSpPr/>
              <p:nvPr/>
            </p:nvSpPr>
            <p:spPr>
              <a:xfrm>
                <a:off x="252421" y="1133121"/>
                <a:ext cx="137400" cy="432300"/>
              </a:xfrm>
              <a:prstGeom prst="rect">
                <a:avLst/>
              </a:prstGeom>
              <a:noFill/>
              <a:ln w="9525" cap="flat" cmpd="sng">
                <a:solidFill>
                  <a:srgbClr val="134F5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114" name="Google Shape;4114;p225"/>
              <p:cNvSpPr/>
              <p:nvPr/>
            </p:nvSpPr>
            <p:spPr>
              <a:xfrm>
                <a:off x="1308697" y="1133121"/>
                <a:ext cx="137400" cy="432300"/>
              </a:xfrm>
              <a:prstGeom prst="rect">
                <a:avLst/>
              </a:prstGeom>
              <a:noFill/>
              <a:ln w="9525" cap="flat" cmpd="sng">
                <a:solidFill>
                  <a:srgbClr val="134F5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115" name="Google Shape;4115;p225"/>
              <p:cNvSpPr/>
              <p:nvPr/>
            </p:nvSpPr>
            <p:spPr>
              <a:xfrm>
                <a:off x="2558795" y="1133121"/>
                <a:ext cx="137400" cy="432300"/>
              </a:xfrm>
              <a:prstGeom prst="rect">
                <a:avLst/>
              </a:prstGeom>
              <a:noFill/>
              <a:ln w="9525" cap="flat" cmpd="sng">
                <a:solidFill>
                  <a:srgbClr val="134F5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116" name="Google Shape;4116;p225"/>
              <p:cNvSpPr/>
              <p:nvPr/>
            </p:nvSpPr>
            <p:spPr>
              <a:xfrm>
                <a:off x="3395824" y="1133121"/>
                <a:ext cx="137400" cy="432300"/>
              </a:xfrm>
              <a:prstGeom prst="rect">
                <a:avLst/>
              </a:prstGeom>
              <a:noFill/>
              <a:ln w="9525" cap="flat" cmpd="sng">
                <a:solidFill>
                  <a:srgbClr val="134F5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pic>
          <p:nvPicPr>
            <p:cNvPr id="4117" name="Google Shape;4117;p225" descr="Google Shape;1436;p26"/>
            <p:cNvPicPr preferRelativeResize="0"/>
            <p:nvPr/>
          </p:nvPicPr>
          <p:blipFill rotWithShape="1">
            <a:blip r:embed="rId6">
              <a:alphaModFix/>
            </a:blip>
            <a:srcRect/>
            <a:stretch/>
          </p:blipFill>
          <p:spPr>
            <a:xfrm rot="5397003">
              <a:off x="1685720" y="4628693"/>
              <a:ext cx="889985" cy="193729"/>
            </a:xfrm>
            <a:prstGeom prst="rect">
              <a:avLst/>
            </a:prstGeom>
            <a:noFill/>
            <a:ln>
              <a:noFill/>
            </a:ln>
          </p:spPr>
        </p:pic>
      </p:grpSp>
      <p:sp>
        <p:nvSpPr>
          <p:cNvPr id="4118" name="Google Shape;4118;p225"/>
          <p:cNvSpPr txBox="1"/>
          <p:nvPr/>
        </p:nvSpPr>
        <p:spPr>
          <a:xfrm>
            <a:off x="6426425" y="4556225"/>
            <a:ext cx="2307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2"/>
                </a:solidFill>
                <a:latin typeface="Source Sans Pro"/>
                <a:ea typeface="Source Sans Pro"/>
                <a:cs typeface="Source Sans Pro"/>
                <a:sym typeface="Source Sans Pro"/>
              </a:rPr>
              <a:t>(Salesky et al. 2019; Zhang et al. 2020; </a:t>
            </a:r>
            <a:br>
              <a:rPr lang="en" sz="1000">
                <a:solidFill>
                  <a:schemeClr val="lt2"/>
                </a:solidFill>
                <a:latin typeface="Source Sans Pro"/>
                <a:ea typeface="Source Sans Pro"/>
                <a:cs typeface="Source Sans Pro"/>
                <a:sym typeface="Source Sans Pro"/>
              </a:rPr>
            </a:br>
            <a:r>
              <a:rPr lang="en" sz="1000">
                <a:solidFill>
                  <a:schemeClr val="lt2"/>
                </a:solidFill>
                <a:latin typeface="Source Sans Pro"/>
                <a:ea typeface="Source Sans Pro"/>
                <a:cs typeface="Source Sans Pro"/>
                <a:sym typeface="Source Sans Pro"/>
              </a:rPr>
              <a:t> Gaido et al. 2021)</a:t>
            </a:r>
            <a:endParaRPr sz="1000">
              <a:solidFill>
                <a:schemeClr val="lt2"/>
              </a:solidFill>
              <a:latin typeface="Source Sans Pro"/>
              <a:ea typeface="Source Sans Pro"/>
              <a:cs typeface="Source Sans Pro"/>
              <a:sym typeface="Source Sans Pro"/>
            </a:endParaRPr>
          </a:p>
        </p:txBody>
      </p:sp>
      <p:sp>
        <p:nvSpPr>
          <p:cNvPr id="4119" name="Google Shape;4119;p225"/>
          <p:cNvSpPr txBox="1"/>
          <p:nvPr/>
        </p:nvSpPr>
        <p:spPr>
          <a:xfrm>
            <a:off x="3329575" y="1299425"/>
            <a:ext cx="5248200" cy="1360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latin typeface="Source Sans Pro"/>
                <a:ea typeface="Source Sans Pro"/>
                <a:cs typeface="Source Sans Pro"/>
                <a:sym typeface="Source Sans Pro"/>
              </a:rPr>
              <a:t>Detecting ‘phone’ units:</a:t>
            </a:r>
            <a:endParaRPr b="1">
              <a:latin typeface="Source Sans Pro"/>
              <a:ea typeface="Source Sans Pro"/>
              <a:cs typeface="Source Sans Pro"/>
              <a:sym typeface="Source Sans Pro"/>
            </a:endParaRPr>
          </a:p>
          <a:p>
            <a:pPr marL="457200" lvl="0" indent="-317500" algn="l" rtl="0">
              <a:lnSpc>
                <a:spcPct val="115000"/>
              </a:lnSpc>
              <a:spcBef>
                <a:spcPts val="0"/>
              </a:spcBef>
              <a:spcAft>
                <a:spcPts val="0"/>
              </a:spcAft>
              <a:buSzPts val="1400"/>
              <a:buFont typeface="Source Sans Pro"/>
              <a:buChar char="●"/>
            </a:pPr>
            <a:r>
              <a:rPr lang="en">
                <a:latin typeface="Source Sans Pro"/>
                <a:ea typeface="Source Sans Pro"/>
                <a:cs typeface="Source Sans Pro"/>
                <a:sym typeface="Source Sans Pro"/>
              </a:rPr>
              <a:t>ASR alignment</a:t>
            </a:r>
            <a:r>
              <a:rPr lang="en">
                <a:solidFill>
                  <a:schemeClr val="dk1"/>
                </a:solidFill>
                <a:latin typeface="Source Sans Pro"/>
                <a:ea typeface="Source Sans Pro"/>
                <a:cs typeface="Source Sans Pro"/>
                <a:sym typeface="Source Sans Pro"/>
              </a:rPr>
              <a:t>*</a:t>
            </a:r>
            <a:r>
              <a:rPr lang="en">
                <a:latin typeface="Source Sans Pro"/>
                <a:ea typeface="Source Sans Pro"/>
                <a:cs typeface="Source Sans Pro"/>
                <a:sym typeface="Source Sans Pro"/>
              </a:rPr>
              <a:t>  		                   (Salesky et al. 2019)</a:t>
            </a:r>
            <a:endParaRPr>
              <a:latin typeface="Source Sans Pro"/>
              <a:ea typeface="Source Sans Pro"/>
              <a:cs typeface="Source Sans Pro"/>
              <a:sym typeface="Source Sans Pro"/>
            </a:endParaRPr>
          </a:p>
          <a:p>
            <a:pPr marL="457200" lvl="0" indent="-317500" algn="l" rtl="0">
              <a:lnSpc>
                <a:spcPct val="115000"/>
              </a:lnSpc>
              <a:spcBef>
                <a:spcPts val="0"/>
              </a:spcBef>
              <a:spcAft>
                <a:spcPts val="0"/>
              </a:spcAft>
              <a:buSzPts val="1400"/>
              <a:buFont typeface="Source Sans Pro"/>
              <a:buChar char="●"/>
            </a:pPr>
            <a:r>
              <a:rPr lang="en">
                <a:latin typeface="Source Sans Pro"/>
                <a:ea typeface="Source Sans Pro"/>
                <a:cs typeface="Source Sans Pro"/>
                <a:sym typeface="Source Sans Pro"/>
              </a:rPr>
              <a:t>Adaptive feature selection (AFS)</a:t>
            </a:r>
            <a:r>
              <a:rPr lang="en">
                <a:solidFill>
                  <a:schemeClr val="dk1"/>
                </a:solidFill>
                <a:latin typeface="Source Sans Pro"/>
                <a:ea typeface="Source Sans Pro"/>
                <a:cs typeface="Source Sans Pro"/>
                <a:sym typeface="Source Sans Pro"/>
              </a:rPr>
              <a:t>*</a:t>
            </a:r>
            <a:r>
              <a:rPr lang="en">
                <a:latin typeface="Source Sans Pro"/>
                <a:ea typeface="Source Sans Pro"/>
                <a:cs typeface="Source Sans Pro"/>
                <a:sym typeface="Source Sans Pro"/>
              </a:rPr>
              <a:t>  (Zhang et al. 2020)</a:t>
            </a:r>
            <a:endParaRPr>
              <a:latin typeface="Source Sans Pro"/>
              <a:ea typeface="Source Sans Pro"/>
              <a:cs typeface="Source Sans Pro"/>
              <a:sym typeface="Source Sans Pro"/>
            </a:endParaRPr>
          </a:p>
          <a:p>
            <a:pPr marL="457200" lvl="0" indent="-317500" algn="l" rtl="0">
              <a:lnSpc>
                <a:spcPct val="115000"/>
              </a:lnSpc>
              <a:spcBef>
                <a:spcPts val="0"/>
              </a:spcBef>
              <a:spcAft>
                <a:spcPts val="0"/>
              </a:spcAft>
              <a:buSzPts val="1400"/>
              <a:buFont typeface="Source Sans Pro"/>
              <a:buChar char="●"/>
            </a:pPr>
            <a:r>
              <a:rPr lang="en">
                <a:latin typeface="Source Sans Pro"/>
                <a:ea typeface="Source Sans Pro"/>
                <a:cs typeface="Source Sans Pro"/>
                <a:sym typeface="Source Sans Pro"/>
              </a:rPr>
              <a:t>CTC loss applied in encoder             (Gaido et al. 2021)</a:t>
            </a:r>
            <a:br>
              <a:rPr lang="en">
                <a:latin typeface="Source Sans Pro"/>
                <a:ea typeface="Source Sans Pro"/>
                <a:cs typeface="Source Sans Pro"/>
                <a:sym typeface="Source Sans Pro"/>
              </a:rPr>
            </a:br>
            <a:r>
              <a:rPr lang="en" sz="1200">
                <a:solidFill>
                  <a:schemeClr val="dk1"/>
                </a:solidFill>
                <a:latin typeface="Source Sans Pro"/>
                <a:ea typeface="Source Sans Pro"/>
                <a:cs typeface="Source Sans Pro"/>
                <a:sym typeface="Source Sans Pro"/>
              </a:rPr>
              <a:t>*require an additional model</a:t>
            </a:r>
            <a:endParaRPr sz="1200">
              <a:latin typeface="Source Sans Pro"/>
              <a:ea typeface="Source Sans Pro"/>
              <a:cs typeface="Source Sans Pro"/>
              <a:sym typeface="Source Sans Pro"/>
            </a:endParaRPr>
          </a:p>
        </p:txBody>
      </p:sp>
      <p:sp>
        <p:nvSpPr>
          <p:cNvPr id="4120" name="Google Shape;4120;p225"/>
          <p:cNvSpPr txBox="1"/>
          <p:nvPr/>
        </p:nvSpPr>
        <p:spPr>
          <a:xfrm>
            <a:off x="3329575" y="2715700"/>
            <a:ext cx="5248200" cy="139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latin typeface="Source Sans Pro"/>
                <a:ea typeface="Source Sans Pro"/>
                <a:cs typeface="Source Sans Pro"/>
                <a:sym typeface="Source Sans Pro"/>
              </a:rPr>
              <a:t>Compression:</a:t>
            </a:r>
            <a:endParaRPr b="1">
              <a:latin typeface="Source Sans Pro"/>
              <a:ea typeface="Source Sans Pro"/>
              <a:cs typeface="Source Sans Pro"/>
              <a:sym typeface="Source Sans Pro"/>
            </a:endParaRPr>
          </a:p>
          <a:p>
            <a:pPr marL="457200" lvl="0" indent="-317500" algn="l" rtl="0">
              <a:lnSpc>
                <a:spcPct val="115000"/>
              </a:lnSpc>
              <a:spcBef>
                <a:spcPts val="0"/>
              </a:spcBef>
              <a:spcAft>
                <a:spcPts val="0"/>
              </a:spcAft>
              <a:buSzPts val="1400"/>
              <a:buFont typeface="Source Sans Pro"/>
              <a:buChar char="●"/>
            </a:pPr>
            <a:r>
              <a:rPr lang="en">
                <a:latin typeface="Source Sans Pro"/>
                <a:ea typeface="Source Sans Pro"/>
                <a:cs typeface="Source Sans Pro"/>
                <a:sym typeface="Source Sans Pro"/>
              </a:rPr>
              <a:t>Averaging</a:t>
            </a:r>
            <a:endParaRPr>
              <a:latin typeface="Source Sans Pro"/>
              <a:ea typeface="Source Sans Pro"/>
              <a:cs typeface="Source Sans Pro"/>
              <a:sym typeface="Source Sans Pro"/>
            </a:endParaRPr>
          </a:p>
          <a:p>
            <a:pPr marL="457200" lvl="0" indent="-317500" algn="l" rtl="0">
              <a:lnSpc>
                <a:spcPct val="115000"/>
              </a:lnSpc>
              <a:spcBef>
                <a:spcPts val="0"/>
              </a:spcBef>
              <a:spcAft>
                <a:spcPts val="0"/>
              </a:spcAft>
              <a:buSzPts val="1400"/>
              <a:buFont typeface="Source Sans Pro"/>
              <a:buChar char="●"/>
            </a:pPr>
            <a:r>
              <a:rPr lang="en">
                <a:latin typeface="Source Sans Pro"/>
                <a:ea typeface="Source Sans Pro"/>
                <a:cs typeface="Source Sans Pro"/>
                <a:sym typeface="Source Sans Pro"/>
              </a:rPr>
              <a:t>Skip (select key-frame only)</a:t>
            </a:r>
            <a:endParaRPr>
              <a:latin typeface="Source Sans Pro"/>
              <a:ea typeface="Source Sans Pro"/>
              <a:cs typeface="Source Sans Pro"/>
              <a:sym typeface="Source Sans Pro"/>
            </a:endParaRPr>
          </a:p>
          <a:p>
            <a:pPr marL="457200" lvl="0" indent="-317500" algn="l" rtl="0">
              <a:lnSpc>
                <a:spcPct val="115000"/>
              </a:lnSpc>
              <a:spcBef>
                <a:spcPts val="0"/>
              </a:spcBef>
              <a:spcAft>
                <a:spcPts val="0"/>
              </a:spcAft>
              <a:buSzPts val="1400"/>
              <a:buFont typeface="Source Sans Pro"/>
              <a:buChar char="●"/>
            </a:pPr>
            <a:r>
              <a:rPr lang="en">
                <a:latin typeface="Source Sans Pro"/>
                <a:ea typeface="Source Sans Pro"/>
                <a:cs typeface="Source Sans Pro"/>
                <a:sym typeface="Source Sans Pro"/>
              </a:rPr>
              <a:t>Softmax</a:t>
            </a:r>
            <a:endParaRPr>
              <a:latin typeface="Source Sans Pro"/>
              <a:ea typeface="Source Sans Pro"/>
              <a:cs typeface="Source Sans Pro"/>
              <a:sym typeface="Source Sans Pro"/>
            </a:endParaRPr>
          </a:p>
          <a:p>
            <a:pPr marL="457200" lvl="0" indent="-317500" algn="l" rtl="0">
              <a:lnSpc>
                <a:spcPct val="115000"/>
              </a:lnSpc>
              <a:spcBef>
                <a:spcPts val="0"/>
              </a:spcBef>
              <a:spcAft>
                <a:spcPts val="0"/>
              </a:spcAft>
              <a:buSzPts val="1400"/>
              <a:buFont typeface="Source Sans Pro"/>
              <a:buChar char="●"/>
            </a:pPr>
            <a:r>
              <a:rPr lang="en">
                <a:latin typeface="Source Sans Pro"/>
                <a:ea typeface="Source Sans Pro"/>
                <a:cs typeface="Source Sans Pro"/>
                <a:sym typeface="Source Sans Pro"/>
              </a:rPr>
              <a:t>Weighted projection</a:t>
            </a:r>
            <a:endParaRPr>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19">
                                            <p:txEl>
                                              <p:pRg st="0" end="0"/>
                                            </p:txEl>
                                          </p:spTgt>
                                        </p:tgtEl>
                                        <p:attrNameLst>
                                          <p:attrName>style.visibility</p:attrName>
                                        </p:attrNameLst>
                                      </p:cBhvr>
                                      <p:to>
                                        <p:strVal val="visible"/>
                                      </p:to>
                                    </p:set>
                                    <p:animEffect transition="in" filter="fade">
                                      <p:cBhvr>
                                        <p:cTn id="7" dur="200"/>
                                        <p:tgtEl>
                                          <p:spTgt spid="41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19">
                                            <p:txEl>
                                              <p:pRg st="1" end="1"/>
                                            </p:txEl>
                                          </p:spTgt>
                                        </p:tgtEl>
                                        <p:attrNameLst>
                                          <p:attrName>style.visibility</p:attrName>
                                        </p:attrNameLst>
                                      </p:cBhvr>
                                      <p:to>
                                        <p:strVal val="visible"/>
                                      </p:to>
                                    </p:set>
                                    <p:animEffect transition="in" filter="fade">
                                      <p:cBhvr>
                                        <p:cTn id="12" dur="200"/>
                                        <p:tgtEl>
                                          <p:spTgt spid="41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19">
                                            <p:txEl>
                                              <p:pRg st="2" end="2"/>
                                            </p:txEl>
                                          </p:spTgt>
                                        </p:tgtEl>
                                        <p:attrNameLst>
                                          <p:attrName>style.visibility</p:attrName>
                                        </p:attrNameLst>
                                      </p:cBhvr>
                                      <p:to>
                                        <p:strVal val="visible"/>
                                      </p:to>
                                    </p:set>
                                    <p:animEffect transition="in" filter="fade">
                                      <p:cBhvr>
                                        <p:cTn id="17" dur="200"/>
                                        <p:tgtEl>
                                          <p:spTgt spid="41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19">
                                            <p:txEl>
                                              <p:pRg st="3" end="3"/>
                                            </p:txEl>
                                          </p:spTgt>
                                        </p:tgtEl>
                                        <p:attrNameLst>
                                          <p:attrName>style.visibility</p:attrName>
                                        </p:attrNameLst>
                                      </p:cBhvr>
                                      <p:to>
                                        <p:strVal val="visible"/>
                                      </p:to>
                                    </p:set>
                                    <p:animEffect transition="in" filter="fade">
                                      <p:cBhvr>
                                        <p:cTn id="22" dur="200"/>
                                        <p:tgtEl>
                                          <p:spTgt spid="41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20">
                                            <p:txEl>
                                              <p:pRg st="0" end="0"/>
                                            </p:txEl>
                                          </p:spTgt>
                                        </p:tgtEl>
                                        <p:attrNameLst>
                                          <p:attrName>style.visibility</p:attrName>
                                        </p:attrNameLst>
                                      </p:cBhvr>
                                      <p:to>
                                        <p:strVal val="visible"/>
                                      </p:to>
                                    </p:set>
                                    <p:animEffect transition="in" filter="fade">
                                      <p:cBhvr>
                                        <p:cTn id="27" dur="200"/>
                                        <p:tgtEl>
                                          <p:spTgt spid="412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20">
                                            <p:txEl>
                                              <p:pRg st="1" end="1"/>
                                            </p:txEl>
                                          </p:spTgt>
                                        </p:tgtEl>
                                        <p:attrNameLst>
                                          <p:attrName>style.visibility</p:attrName>
                                        </p:attrNameLst>
                                      </p:cBhvr>
                                      <p:to>
                                        <p:strVal val="visible"/>
                                      </p:to>
                                    </p:set>
                                    <p:animEffect transition="in" filter="fade">
                                      <p:cBhvr>
                                        <p:cTn id="32" dur="200"/>
                                        <p:tgtEl>
                                          <p:spTgt spid="412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20">
                                            <p:txEl>
                                              <p:pRg st="2" end="2"/>
                                            </p:txEl>
                                          </p:spTgt>
                                        </p:tgtEl>
                                        <p:attrNameLst>
                                          <p:attrName>style.visibility</p:attrName>
                                        </p:attrNameLst>
                                      </p:cBhvr>
                                      <p:to>
                                        <p:strVal val="visible"/>
                                      </p:to>
                                    </p:set>
                                    <p:animEffect transition="in" filter="fade">
                                      <p:cBhvr>
                                        <p:cTn id="37" dur="200"/>
                                        <p:tgtEl>
                                          <p:spTgt spid="4120">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20">
                                            <p:txEl>
                                              <p:pRg st="3" end="3"/>
                                            </p:txEl>
                                          </p:spTgt>
                                        </p:tgtEl>
                                        <p:attrNameLst>
                                          <p:attrName>style.visibility</p:attrName>
                                        </p:attrNameLst>
                                      </p:cBhvr>
                                      <p:to>
                                        <p:strVal val="visible"/>
                                      </p:to>
                                    </p:set>
                                    <p:animEffect transition="in" filter="fade">
                                      <p:cBhvr>
                                        <p:cTn id="42" dur="200"/>
                                        <p:tgtEl>
                                          <p:spTgt spid="4120">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120">
                                            <p:txEl>
                                              <p:pRg st="4" end="4"/>
                                            </p:txEl>
                                          </p:spTgt>
                                        </p:tgtEl>
                                        <p:attrNameLst>
                                          <p:attrName>style.visibility</p:attrName>
                                        </p:attrNameLst>
                                      </p:cBhvr>
                                      <p:to>
                                        <p:strVal val="visible"/>
                                      </p:to>
                                    </p:set>
                                    <p:animEffect transition="in" filter="fade">
                                      <p:cBhvr>
                                        <p:cTn id="47" dur="200"/>
                                        <p:tgtEl>
                                          <p:spTgt spid="41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4124"/>
        <p:cNvGrpSpPr/>
        <p:nvPr/>
      </p:nvGrpSpPr>
      <p:grpSpPr>
        <a:xfrm>
          <a:off x="0" y="0"/>
          <a:ext cx="0" cy="0"/>
          <a:chOff x="0" y="0"/>
          <a:chExt cx="0" cy="0"/>
        </a:xfrm>
      </p:grpSpPr>
      <p:sp>
        <p:nvSpPr>
          <p:cNvPr id="4125" name="Google Shape;4125;p22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Methods</a:t>
            </a:r>
            <a:endParaRPr/>
          </a:p>
        </p:txBody>
      </p:sp>
      <p:sp>
        <p:nvSpPr>
          <p:cNvPr id="4126" name="Google Shape;4126;p22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191</a:t>
            </a:fld>
            <a:endParaRPr/>
          </a:p>
        </p:txBody>
      </p:sp>
      <p:grpSp>
        <p:nvGrpSpPr>
          <p:cNvPr id="4127" name="Google Shape;4127;p226"/>
          <p:cNvGrpSpPr/>
          <p:nvPr/>
        </p:nvGrpSpPr>
        <p:grpSpPr>
          <a:xfrm>
            <a:off x="398787" y="1140679"/>
            <a:ext cx="1628775" cy="3357030"/>
            <a:chOff x="0" y="0"/>
            <a:chExt cx="4343400" cy="8952080"/>
          </a:xfrm>
        </p:grpSpPr>
        <p:pic>
          <p:nvPicPr>
            <p:cNvPr id="4128" name="Google Shape;4128;p226" descr="Google Shape;1322;p26"/>
            <p:cNvPicPr preferRelativeResize="0"/>
            <p:nvPr/>
          </p:nvPicPr>
          <p:blipFill rotWithShape="1">
            <a:blip r:embed="rId3">
              <a:alphaModFix/>
            </a:blip>
            <a:srcRect/>
            <a:stretch/>
          </p:blipFill>
          <p:spPr>
            <a:xfrm>
              <a:off x="258836" y="1632242"/>
              <a:ext cx="3689764" cy="1022264"/>
            </a:xfrm>
            <a:prstGeom prst="rect">
              <a:avLst/>
            </a:prstGeom>
            <a:noFill/>
            <a:ln>
              <a:noFill/>
            </a:ln>
          </p:spPr>
        </p:pic>
        <p:grpSp>
          <p:nvGrpSpPr>
            <p:cNvPr id="4129" name="Google Shape;4129;p226"/>
            <p:cNvGrpSpPr/>
            <p:nvPr/>
          </p:nvGrpSpPr>
          <p:grpSpPr>
            <a:xfrm>
              <a:off x="678214" y="5212141"/>
              <a:ext cx="2904600" cy="1094400"/>
              <a:chOff x="0" y="0"/>
              <a:chExt cx="2904600" cy="1094400"/>
            </a:xfrm>
          </p:grpSpPr>
          <p:sp>
            <p:nvSpPr>
              <p:cNvPr id="4130" name="Google Shape;4130;p226"/>
              <p:cNvSpPr/>
              <p:nvPr/>
            </p:nvSpPr>
            <p:spPr>
              <a:xfrm>
                <a:off x="0" y="19152"/>
                <a:ext cx="2904600" cy="1056000"/>
              </a:xfrm>
              <a:prstGeom prst="rect">
                <a:avLst/>
              </a:prstGeom>
              <a:solidFill>
                <a:srgbClr val="8E7CC3"/>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4131" name="Google Shape;4131;p226"/>
              <p:cNvSpPr txBox="1"/>
              <p:nvPr/>
            </p:nvSpPr>
            <p:spPr>
              <a:xfrm>
                <a:off x="0" y="0"/>
                <a:ext cx="2904600" cy="10944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100"/>
                  <a:buFont typeface="Oswald"/>
                  <a:buNone/>
                </a:pPr>
                <a:r>
                  <a:rPr lang="en" sz="1100" b="0" i="0" u="none" strike="noStrike" cap="none">
                    <a:solidFill>
                      <a:srgbClr val="000000"/>
                    </a:solidFill>
                    <a:latin typeface="Oswald"/>
                    <a:ea typeface="Oswald"/>
                    <a:cs typeface="Oswald"/>
                    <a:sym typeface="Oswald"/>
                  </a:rPr>
                  <a:t>ST</a:t>
                </a:r>
                <a:endParaRPr sz="500"/>
              </a:p>
            </p:txBody>
          </p:sp>
        </p:grpSp>
        <p:sp>
          <p:nvSpPr>
            <p:cNvPr id="4132" name="Google Shape;4132;p226"/>
            <p:cNvSpPr txBox="1"/>
            <p:nvPr/>
          </p:nvSpPr>
          <p:spPr>
            <a:xfrm>
              <a:off x="678214" y="8015180"/>
              <a:ext cx="2904600" cy="9369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A64D79"/>
                </a:buClr>
                <a:buSzPts val="1100"/>
                <a:buFont typeface="Arial"/>
                <a:buNone/>
              </a:pPr>
              <a:r>
                <a:rPr lang="en" sz="1100" b="0" i="0" u="none" strike="noStrike" cap="none">
                  <a:solidFill>
                    <a:srgbClr val="A64D79"/>
                  </a:solidFill>
                  <a:latin typeface="Arial"/>
                  <a:ea typeface="Arial"/>
                  <a:cs typeface="Arial"/>
                  <a:sym typeface="Arial"/>
                </a:rPr>
                <a:t>translation</a:t>
              </a:r>
              <a:endParaRPr sz="500"/>
            </a:p>
          </p:txBody>
        </p:sp>
        <p:pic>
          <p:nvPicPr>
            <p:cNvPr id="4133" name="Google Shape;4133;p226" descr="Google Shape;1361;p26"/>
            <p:cNvPicPr preferRelativeResize="0"/>
            <p:nvPr/>
          </p:nvPicPr>
          <p:blipFill rotWithShape="1">
            <a:blip r:embed="rId4">
              <a:alphaModFix/>
            </a:blip>
            <a:srcRect/>
            <a:stretch/>
          </p:blipFill>
          <p:spPr>
            <a:xfrm>
              <a:off x="2033849" y="6287672"/>
              <a:ext cx="193729" cy="1746559"/>
            </a:xfrm>
            <a:prstGeom prst="rect">
              <a:avLst/>
            </a:prstGeom>
            <a:noFill/>
            <a:ln>
              <a:noFill/>
            </a:ln>
          </p:spPr>
        </p:pic>
        <p:sp>
          <p:nvSpPr>
            <p:cNvPr id="4134" name="Google Shape;4134;p226"/>
            <p:cNvSpPr txBox="1"/>
            <p:nvPr/>
          </p:nvSpPr>
          <p:spPr>
            <a:xfrm>
              <a:off x="0" y="0"/>
              <a:ext cx="4343400" cy="1708500"/>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674EA7"/>
                </a:buClr>
                <a:buSzPts val="1400"/>
                <a:buFont typeface="Oswald"/>
                <a:buNone/>
              </a:pPr>
              <a:r>
                <a:rPr lang="en" sz="1400" b="1" i="0" u="none" strike="noStrike" cap="none">
                  <a:solidFill>
                    <a:srgbClr val="674EA7"/>
                  </a:solidFill>
                  <a:latin typeface="Oswald"/>
                  <a:ea typeface="Oswald"/>
                  <a:cs typeface="Oswald"/>
                  <a:sym typeface="Oswald"/>
                </a:rPr>
                <a:t>Phone </a:t>
              </a:r>
              <a:r>
                <a:rPr lang="en" b="1">
                  <a:solidFill>
                    <a:srgbClr val="674EA7"/>
                  </a:solidFill>
                  <a:latin typeface="Oswald"/>
                  <a:ea typeface="Oswald"/>
                  <a:cs typeface="Oswald"/>
                  <a:sym typeface="Oswald"/>
                </a:rPr>
                <a:t>Compression</a:t>
              </a:r>
              <a:endParaRPr sz="500"/>
            </a:p>
          </p:txBody>
        </p:sp>
        <p:grpSp>
          <p:nvGrpSpPr>
            <p:cNvPr id="4135" name="Google Shape;4135;p226"/>
            <p:cNvGrpSpPr/>
            <p:nvPr/>
          </p:nvGrpSpPr>
          <p:grpSpPr>
            <a:xfrm>
              <a:off x="304757" y="2654487"/>
              <a:ext cx="3978231" cy="1565423"/>
              <a:chOff x="-1" y="-2"/>
              <a:chExt cx="3978231" cy="1565423"/>
            </a:xfrm>
          </p:grpSpPr>
          <p:grpSp>
            <p:nvGrpSpPr>
              <p:cNvPr id="4136" name="Google Shape;4136;p226"/>
              <p:cNvGrpSpPr/>
              <p:nvPr/>
            </p:nvGrpSpPr>
            <p:grpSpPr>
              <a:xfrm>
                <a:off x="3961" y="507533"/>
                <a:ext cx="3974269" cy="711200"/>
                <a:chOff x="0" y="0"/>
                <a:chExt cx="3974269" cy="711200"/>
              </a:xfrm>
            </p:grpSpPr>
            <p:pic>
              <p:nvPicPr>
                <p:cNvPr id="4137" name="Google Shape;4137;p226" descr="Google Shape;1408;p26"/>
                <p:cNvPicPr preferRelativeResize="0"/>
                <p:nvPr/>
              </p:nvPicPr>
              <p:blipFill rotWithShape="1">
                <a:blip r:embed="rId5">
                  <a:alphaModFix/>
                </a:blip>
                <a:srcRect/>
                <a:stretch/>
              </p:blipFill>
              <p:spPr>
                <a:xfrm rot="10800000" flipH="1">
                  <a:off x="0" y="10452"/>
                  <a:ext cx="573925" cy="185469"/>
                </a:xfrm>
                <a:prstGeom prst="rect">
                  <a:avLst/>
                </a:prstGeom>
                <a:noFill/>
                <a:ln>
                  <a:noFill/>
                </a:ln>
              </p:spPr>
            </p:pic>
            <p:pic>
              <p:nvPicPr>
                <p:cNvPr id="4138" name="Google Shape;4138;p226" descr="Google Shape;1409;p26"/>
                <p:cNvPicPr preferRelativeResize="0"/>
                <p:nvPr/>
              </p:nvPicPr>
              <p:blipFill rotWithShape="1">
                <a:blip r:embed="rId5">
                  <a:alphaModFix/>
                </a:blip>
                <a:srcRect/>
                <a:stretch/>
              </p:blipFill>
              <p:spPr>
                <a:xfrm rot="10800000" flipH="1">
                  <a:off x="643710" y="10452"/>
                  <a:ext cx="1391275" cy="185469"/>
                </a:xfrm>
                <a:prstGeom prst="rect">
                  <a:avLst/>
                </a:prstGeom>
                <a:noFill/>
                <a:ln>
                  <a:noFill/>
                </a:ln>
              </p:spPr>
            </p:pic>
            <p:pic>
              <p:nvPicPr>
                <p:cNvPr id="4139" name="Google Shape;4139;p226" descr="Google Shape;1410;p26"/>
                <p:cNvPicPr preferRelativeResize="0"/>
                <p:nvPr/>
              </p:nvPicPr>
              <p:blipFill rotWithShape="1">
                <a:blip r:embed="rId5">
                  <a:alphaModFix/>
                </a:blip>
                <a:srcRect/>
                <a:stretch/>
              </p:blipFill>
              <p:spPr>
                <a:xfrm rot="10800000" flipH="1">
                  <a:off x="3141336" y="54"/>
                  <a:ext cx="573925" cy="185469"/>
                </a:xfrm>
                <a:prstGeom prst="rect">
                  <a:avLst/>
                </a:prstGeom>
                <a:noFill/>
                <a:ln>
                  <a:noFill/>
                </a:ln>
              </p:spPr>
            </p:pic>
            <p:pic>
              <p:nvPicPr>
                <p:cNvPr id="4140" name="Google Shape;4140;p226" descr="Google Shape;1411;p26"/>
                <p:cNvPicPr preferRelativeResize="0"/>
                <p:nvPr/>
              </p:nvPicPr>
              <p:blipFill rotWithShape="1">
                <a:blip r:embed="rId5">
                  <a:alphaModFix/>
                </a:blip>
                <a:srcRect/>
                <a:stretch/>
              </p:blipFill>
              <p:spPr>
                <a:xfrm rot="10800000" flipH="1">
                  <a:off x="2077442" y="0"/>
                  <a:ext cx="1063925" cy="185491"/>
                </a:xfrm>
                <a:prstGeom prst="rect">
                  <a:avLst/>
                </a:prstGeom>
                <a:noFill/>
                <a:ln>
                  <a:noFill/>
                </a:ln>
              </p:spPr>
            </p:pic>
            <p:sp>
              <p:nvSpPr>
                <p:cNvPr id="4141" name="Google Shape;4141;p226"/>
                <p:cNvSpPr txBox="1"/>
                <p:nvPr/>
              </p:nvSpPr>
              <p:spPr>
                <a:xfrm>
                  <a:off x="104691" y="107600"/>
                  <a:ext cx="369900" cy="603600"/>
                </a:xfrm>
                <a:prstGeom prst="rect">
                  <a:avLst/>
                </a:prstGeom>
                <a:noFill/>
                <a:ln>
                  <a:noFill/>
                </a:ln>
              </p:spPr>
              <p:txBody>
                <a:bodyPr spcFirstLastPara="1" wrap="square" lIns="17125" tIns="17125" rIns="17125" bIns="17125" anchor="ctr" anchorCtr="0">
                  <a:noAutofit/>
                </a:bodyPr>
                <a:lstStyle/>
                <a:p>
                  <a:pPr marL="0" marR="0" lvl="0" indent="0" algn="ctr" rtl="0">
                    <a:lnSpc>
                      <a:spcPct val="100000"/>
                    </a:lnSpc>
                    <a:spcBef>
                      <a:spcPts val="0"/>
                    </a:spcBef>
                    <a:spcAft>
                      <a:spcPts val="0"/>
                    </a:spcAft>
                    <a:buClr>
                      <a:srgbClr val="FFAB40"/>
                    </a:buClr>
                    <a:buSzPts val="700"/>
                    <a:buFont typeface="Oswald"/>
                    <a:buNone/>
                  </a:pPr>
                  <a:r>
                    <a:rPr lang="en" sz="700" b="1" i="0" u="none" strike="noStrike" cap="none">
                      <a:solidFill>
                        <a:srgbClr val="FFAB40"/>
                      </a:solidFill>
                      <a:latin typeface="Oswald"/>
                      <a:ea typeface="Oswald"/>
                      <a:cs typeface="Oswald"/>
                      <a:sym typeface="Oswald"/>
                    </a:rPr>
                    <a:t>R</a:t>
                  </a:r>
                  <a:endParaRPr sz="500"/>
                </a:p>
              </p:txBody>
            </p:sp>
            <p:sp>
              <p:nvSpPr>
                <p:cNvPr id="4142" name="Google Shape;4142;p226"/>
                <p:cNvSpPr txBox="1"/>
                <p:nvPr/>
              </p:nvSpPr>
              <p:spPr>
                <a:xfrm>
                  <a:off x="947364" y="107600"/>
                  <a:ext cx="813900" cy="603600"/>
                </a:xfrm>
                <a:prstGeom prst="rect">
                  <a:avLst/>
                </a:prstGeom>
                <a:noFill/>
                <a:ln>
                  <a:noFill/>
                </a:ln>
              </p:spPr>
              <p:txBody>
                <a:bodyPr spcFirstLastPara="1" wrap="square" lIns="17125" tIns="17125" rIns="17125" bIns="17125" anchor="ctr" anchorCtr="0">
                  <a:noAutofit/>
                </a:bodyPr>
                <a:lstStyle/>
                <a:p>
                  <a:pPr marL="0" marR="0" lvl="0" indent="0" algn="ctr" rtl="0">
                    <a:lnSpc>
                      <a:spcPct val="100000"/>
                    </a:lnSpc>
                    <a:spcBef>
                      <a:spcPts val="0"/>
                    </a:spcBef>
                    <a:spcAft>
                      <a:spcPts val="0"/>
                    </a:spcAft>
                    <a:buClr>
                      <a:srgbClr val="FFAB40"/>
                    </a:buClr>
                    <a:buSzPts val="700"/>
                    <a:buFont typeface="Oswald"/>
                    <a:buNone/>
                  </a:pPr>
                  <a:r>
                    <a:rPr lang="en" sz="700" b="1" i="0" u="none" strike="noStrike" cap="none">
                      <a:solidFill>
                        <a:srgbClr val="FFAB40"/>
                      </a:solidFill>
                      <a:latin typeface="Oswald"/>
                      <a:ea typeface="Oswald"/>
                      <a:cs typeface="Oswald"/>
                      <a:sym typeface="Oswald"/>
                    </a:rPr>
                    <a:t>OH</a:t>
                  </a:r>
                  <a:endParaRPr sz="500"/>
                </a:p>
              </p:txBody>
            </p:sp>
            <p:sp>
              <p:nvSpPr>
                <p:cNvPr id="4143" name="Google Shape;4143;p226"/>
                <p:cNvSpPr txBox="1"/>
                <p:nvPr/>
              </p:nvSpPr>
              <p:spPr>
                <a:xfrm>
                  <a:off x="2475589" y="220769"/>
                  <a:ext cx="315600" cy="377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AB40"/>
                    </a:buClr>
                    <a:buSzPts val="700"/>
                    <a:buFont typeface="Oswald"/>
                    <a:buNone/>
                  </a:pPr>
                  <a:r>
                    <a:rPr lang="en" sz="700" b="1" i="0" u="none" strike="noStrike" cap="none">
                      <a:solidFill>
                        <a:srgbClr val="FFAB40"/>
                      </a:solidFill>
                      <a:latin typeface="Oswald"/>
                      <a:ea typeface="Oswald"/>
                      <a:cs typeface="Oswald"/>
                      <a:sym typeface="Oswald"/>
                    </a:rPr>
                    <a:t>H</a:t>
                  </a:r>
                  <a:endParaRPr sz="500"/>
                </a:p>
              </p:txBody>
            </p:sp>
            <p:sp>
              <p:nvSpPr>
                <p:cNvPr id="4144" name="Google Shape;4144;p226"/>
                <p:cNvSpPr txBox="1"/>
                <p:nvPr/>
              </p:nvSpPr>
              <p:spPr>
                <a:xfrm>
                  <a:off x="2922469" y="220739"/>
                  <a:ext cx="1051800" cy="377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AB40"/>
                    </a:buClr>
                    <a:buSzPts val="700"/>
                    <a:buFont typeface="Oswald"/>
                    <a:buNone/>
                  </a:pPr>
                  <a:r>
                    <a:rPr lang="en" sz="700" b="1" i="0" u="none" strike="noStrike" cap="none">
                      <a:solidFill>
                        <a:srgbClr val="FFAB40"/>
                      </a:solidFill>
                      <a:latin typeface="Oswald"/>
                      <a:ea typeface="Oswald"/>
                      <a:cs typeface="Oswald"/>
                      <a:sym typeface="Oswald"/>
                    </a:rPr>
                    <a:t>OH</a:t>
                  </a:r>
                  <a:endParaRPr sz="500"/>
                </a:p>
              </p:txBody>
            </p:sp>
          </p:grpSp>
          <p:grpSp>
            <p:nvGrpSpPr>
              <p:cNvPr id="4145" name="Google Shape;4145;p226"/>
              <p:cNvGrpSpPr/>
              <p:nvPr/>
            </p:nvGrpSpPr>
            <p:grpSpPr>
              <a:xfrm>
                <a:off x="-1" y="-2"/>
                <a:ext cx="3655566" cy="432300"/>
                <a:chOff x="-1" y="-2"/>
                <a:chExt cx="3655566" cy="432300"/>
              </a:xfrm>
            </p:grpSpPr>
            <p:cxnSp>
              <p:nvCxnSpPr>
                <p:cNvPr id="4146" name="Google Shape;4146;p226"/>
                <p:cNvCxnSpPr/>
                <p:nvPr/>
              </p:nvCxnSpPr>
              <p:spPr>
                <a:xfrm rot="10800000" flipH="1">
                  <a:off x="1422546" y="293498"/>
                  <a:ext cx="955200" cy="13500"/>
                </a:xfrm>
                <a:prstGeom prst="straightConnector1">
                  <a:avLst/>
                </a:prstGeom>
                <a:noFill/>
                <a:ln w="9525" cap="flat" cmpd="sng">
                  <a:solidFill>
                    <a:srgbClr val="1C4587"/>
                  </a:solidFill>
                  <a:prstDash val="dot"/>
                  <a:round/>
                  <a:headEnd type="none" w="sm" len="sm"/>
                  <a:tailEnd type="none" w="sm" len="sm"/>
                </a:ln>
              </p:spPr>
            </p:cxnSp>
            <p:grpSp>
              <p:nvGrpSpPr>
                <p:cNvPr id="4147" name="Google Shape;4147;p226"/>
                <p:cNvGrpSpPr/>
                <p:nvPr/>
              </p:nvGrpSpPr>
              <p:grpSpPr>
                <a:xfrm>
                  <a:off x="-1" y="-2"/>
                  <a:ext cx="1055477" cy="432300"/>
                  <a:chOff x="-1" y="-1"/>
                  <a:chExt cx="1055477" cy="432300"/>
                </a:xfrm>
              </p:grpSpPr>
              <p:sp>
                <p:nvSpPr>
                  <p:cNvPr id="4148" name="Google Shape;4148;p226"/>
                  <p:cNvSpPr/>
                  <p:nvPr/>
                </p:nvSpPr>
                <p:spPr>
                  <a:xfrm>
                    <a:off x="-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149" name="Google Shape;4149;p226"/>
                  <p:cNvSpPr/>
                  <p:nvPr/>
                </p:nvSpPr>
                <p:spPr>
                  <a:xfrm>
                    <a:off x="18361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150" name="Google Shape;4150;p226"/>
                  <p:cNvSpPr/>
                  <p:nvPr/>
                </p:nvSpPr>
                <p:spPr>
                  <a:xfrm>
                    <a:off x="367230"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151" name="Google Shape;4151;p226"/>
                  <p:cNvSpPr/>
                  <p:nvPr/>
                </p:nvSpPr>
                <p:spPr>
                  <a:xfrm>
                    <a:off x="550845"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152" name="Google Shape;4152;p226"/>
                  <p:cNvSpPr/>
                  <p:nvPr/>
                </p:nvSpPr>
                <p:spPr>
                  <a:xfrm>
                    <a:off x="73446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153" name="Google Shape;4153;p226"/>
                  <p:cNvSpPr/>
                  <p:nvPr/>
                </p:nvSpPr>
                <p:spPr>
                  <a:xfrm>
                    <a:off x="918076"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grpSp>
              <p:nvGrpSpPr>
                <p:cNvPr id="4154" name="Google Shape;4154;p226"/>
                <p:cNvGrpSpPr/>
                <p:nvPr/>
              </p:nvGrpSpPr>
              <p:grpSpPr>
                <a:xfrm>
                  <a:off x="2600088" y="-2"/>
                  <a:ext cx="1055477" cy="432300"/>
                  <a:chOff x="-1" y="-1"/>
                  <a:chExt cx="1055477" cy="432300"/>
                </a:xfrm>
              </p:grpSpPr>
              <p:sp>
                <p:nvSpPr>
                  <p:cNvPr id="4155" name="Google Shape;4155;p226"/>
                  <p:cNvSpPr/>
                  <p:nvPr/>
                </p:nvSpPr>
                <p:spPr>
                  <a:xfrm>
                    <a:off x="-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156" name="Google Shape;4156;p226"/>
                  <p:cNvSpPr/>
                  <p:nvPr/>
                </p:nvSpPr>
                <p:spPr>
                  <a:xfrm>
                    <a:off x="183614"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157" name="Google Shape;4157;p226"/>
                  <p:cNvSpPr/>
                  <p:nvPr/>
                </p:nvSpPr>
                <p:spPr>
                  <a:xfrm>
                    <a:off x="367230"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158" name="Google Shape;4158;p226"/>
                  <p:cNvSpPr/>
                  <p:nvPr/>
                </p:nvSpPr>
                <p:spPr>
                  <a:xfrm>
                    <a:off x="550845"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159" name="Google Shape;4159;p226"/>
                  <p:cNvSpPr/>
                  <p:nvPr/>
                </p:nvSpPr>
                <p:spPr>
                  <a:xfrm>
                    <a:off x="734461"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160" name="Google Shape;4160;p226"/>
                  <p:cNvSpPr/>
                  <p:nvPr/>
                </p:nvSpPr>
                <p:spPr>
                  <a:xfrm>
                    <a:off x="918076" y="-1"/>
                    <a:ext cx="137400" cy="4323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grpSp>
          <p:sp>
            <p:nvSpPr>
              <p:cNvPr id="4161" name="Google Shape;4161;p226"/>
              <p:cNvSpPr/>
              <p:nvPr/>
            </p:nvSpPr>
            <p:spPr>
              <a:xfrm>
                <a:off x="252421" y="1133121"/>
                <a:ext cx="137400" cy="432300"/>
              </a:xfrm>
              <a:prstGeom prst="rect">
                <a:avLst/>
              </a:prstGeom>
              <a:noFill/>
              <a:ln w="9525" cap="flat" cmpd="sng">
                <a:solidFill>
                  <a:srgbClr val="134F5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162" name="Google Shape;4162;p226"/>
              <p:cNvSpPr/>
              <p:nvPr/>
            </p:nvSpPr>
            <p:spPr>
              <a:xfrm>
                <a:off x="1308697" y="1133121"/>
                <a:ext cx="137400" cy="432300"/>
              </a:xfrm>
              <a:prstGeom prst="rect">
                <a:avLst/>
              </a:prstGeom>
              <a:noFill/>
              <a:ln w="9525" cap="flat" cmpd="sng">
                <a:solidFill>
                  <a:srgbClr val="134F5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163" name="Google Shape;4163;p226"/>
              <p:cNvSpPr/>
              <p:nvPr/>
            </p:nvSpPr>
            <p:spPr>
              <a:xfrm>
                <a:off x="2558795" y="1133121"/>
                <a:ext cx="137400" cy="432300"/>
              </a:xfrm>
              <a:prstGeom prst="rect">
                <a:avLst/>
              </a:prstGeom>
              <a:noFill/>
              <a:ln w="9525" cap="flat" cmpd="sng">
                <a:solidFill>
                  <a:srgbClr val="134F5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4164" name="Google Shape;4164;p226"/>
              <p:cNvSpPr/>
              <p:nvPr/>
            </p:nvSpPr>
            <p:spPr>
              <a:xfrm>
                <a:off x="3395824" y="1133121"/>
                <a:ext cx="137400" cy="432300"/>
              </a:xfrm>
              <a:prstGeom prst="rect">
                <a:avLst/>
              </a:prstGeom>
              <a:noFill/>
              <a:ln w="9525" cap="flat" cmpd="sng">
                <a:solidFill>
                  <a:srgbClr val="134F5C"/>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pic>
          <p:nvPicPr>
            <p:cNvPr id="4165" name="Google Shape;4165;p226" descr="Google Shape;1436;p26"/>
            <p:cNvPicPr preferRelativeResize="0"/>
            <p:nvPr/>
          </p:nvPicPr>
          <p:blipFill rotWithShape="1">
            <a:blip r:embed="rId6">
              <a:alphaModFix/>
            </a:blip>
            <a:srcRect/>
            <a:stretch/>
          </p:blipFill>
          <p:spPr>
            <a:xfrm rot="5397003">
              <a:off x="1685720" y="4628693"/>
              <a:ext cx="889985" cy="193729"/>
            </a:xfrm>
            <a:prstGeom prst="rect">
              <a:avLst/>
            </a:prstGeom>
            <a:noFill/>
            <a:ln>
              <a:noFill/>
            </a:ln>
          </p:spPr>
        </p:pic>
      </p:grpSp>
      <p:sp>
        <p:nvSpPr>
          <p:cNvPr id="4166" name="Google Shape;4166;p226"/>
          <p:cNvSpPr txBox="1"/>
          <p:nvPr/>
        </p:nvSpPr>
        <p:spPr>
          <a:xfrm>
            <a:off x="6887375" y="4497700"/>
            <a:ext cx="1787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2"/>
                </a:solidFill>
                <a:latin typeface="Source Sans Pro"/>
                <a:ea typeface="Source Sans Pro"/>
                <a:cs typeface="Source Sans Pro"/>
                <a:sym typeface="Source Sans Pro"/>
              </a:rPr>
              <a:t>(Hannun et al. 2017) — </a:t>
            </a:r>
            <a:r>
              <a:rPr lang="en" sz="1000" u="sng">
                <a:solidFill>
                  <a:schemeClr val="hlink"/>
                </a:solidFill>
                <a:latin typeface="Source Sans Pro"/>
                <a:ea typeface="Source Sans Pro"/>
                <a:cs typeface="Source Sans Pro"/>
                <a:sym typeface="Source Sans Pro"/>
                <a:hlinkClick r:id="rId7"/>
              </a:rPr>
              <a:t>https://distill.pub/2017/ctc</a:t>
            </a:r>
            <a:endParaRPr sz="1000">
              <a:solidFill>
                <a:schemeClr val="lt2"/>
              </a:solidFill>
              <a:latin typeface="Source Sans Pro"/>
              <a:ea typeface="Source Sans Pro"/>
              <a:cs typeface="Source Sans Pro"/>
              <a:sym typeface="Source Sans Pro"/>
            </a:endParaRPr>
          </a:p>
        </p:txBody>
      </p:sp>
      <p:pic>
        <p:nvPicPr>
          <p:cNvPr id="4167" name="Google Shape;4167;p226"/>
          <p:cNvPicPr preferRelativeResize="0"/>
          <p:nvPr/>
        </p:nvPicPr>
        <p:blipFill>
          <a:blip r:embed="rId8">
            <a:alphaModFix/>
          </a:blip>
          <a:stretch>
            <a:fillRect/>
          </a:stretch>
        </p:blipFill>
        <p:spPr>
          <a:xfrm>
            <a:off x="2925250" y="1408150"/>
            <a:ext cx="5636874" cy="2632999"/>
          </a:xfrm>
          <a:prstGeom prst="rect">
            <a:avLst/>
          </a:prstGeom>
          <a:noFill/>
          <a:ln>
            <a:noFill/>
          </a:ln>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4171"/>
        <p:cNvGrpSpPr/>
        <p:nvPr/>
      </p:nvGrpSpPr>
      <p:grpSpPr>
        <a:xfrm>
          <a:off x="0" y="0"/>
          <a:ext cx="0" cy="0"/>
          <a:chOff x="0" y="0"/>
          <a:chExt cx="0" cy="0"/>
        </a:xfrm>
      </p:grpSpPr>
      <p:sp>
        <p:nvSpPr>
          <p:cNvPr id="4172" name="Google Shape;4172;p22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a:t>
            </a:r>
            <a:endParaRPr/>
          </a:p>
        </p:txBody>
      </p:sp>
      <p:sp>
        <p:nvSpPr>
          <p:cNvPr id="4173" name="Google Shape;4173;p22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192</a:t>
            </a:fld>
            <a:endParaRPr/>
          </a:p>
        </p:txBody>
      </p:sp>
      <p:sp>
        <p:nvSpPr>
          <p:cNvPr id="4174" name="Google Shape;4174;p227"/>
          <p:cNvSpPr txBox="1"/>
          <p:nvPr/>
        </p:nvSpPr>
        <p:spPr>
          <a:xfrm>
            <a:off x="6426425" y="4556225"/>
            <a:ext cx="2307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2"/>
                </a:solidFill>
                <a:latin typeface="Source Sans Pro"/>
                <a:ea typeface="Source Sans Pro"/>
                <a:cs typeface="Source Sans Pro"/>
                <a:sym typeface="Source Sans Pro"/>
              </a:rPr>
              <a:t>(Zhang et al. 2020; Gaido et al. 2021)</a:t>
            </a:r>
            <a:endParaRPr sz="1000">
              <a:solidFill>
                <a:schemeClr val="lt2"/>
              </a:solidFill>
              <a:latin typeface="Source Sans Pro"/>
              <a:ea typeface="Source Sans Pro"/>
              <a:cs typeface="Source Sans Pro"/>
              <a:sym typeface="Source Sans Pro"/>
            </a:endParaRPr>
          </a:p>
        </p:txBody>
      </p:sp>
      <p:sp>
        <p:nvSpPr>
          <p:cNvPr id="4175" name="Google Shape;4175;p227"/>
          <p:cNvSpPr txBox="1"/>
          <p:nvPr/>
        </p:nvSpPr>
        <p:spPr>
          <a:xfrm>
            <a:off x="784125" y="1748950"/>
            <a:ext cx="3504000" cy="1426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b="1">
                <a:solidFill>
                  <a:schemeClr val="dk2"/>
                </a:solidFill>
                <a:latin typeface="Source Sans Pro"/>
                <a:ea typeface="Source Sans Pro"/>
                <a:cs typeface="Source Sans Pro"/>
                <a:sym typeface="Source Sans Pro"/>
              </a:rPr>
              <a:t>Larger datasets</a:t>
            </a:r>
            <a:endParaRPr sz="1600">
              <a:latin typeface="Source Sans Pro"/>
              <a:ea typeface="Source Sans Pro"/>
              <a:cs typeface="Source Sans Pro"/>
              <a:sym typeface="Source Sans Pro"/>
            </a:endParaRPr>
          </a:p>
          <a:p>
            <a:pPr marL="457200" lvl="0" indent="-317500" algn="l" rtl="0">
              <a:lnSpc>
                <a:spcPct val="115000"/>
              </a:lnSpc>
              <a:spcBef>
                <a:spcPts val="0"/>
              </a:spcBef>
              <a:spcAft>
                <a:spcPts val="0"/>
              </a:spcAft>
              <a:buSzPts val="1400"/>
              <a:buFont typeface="Source Sans Pro"/>
              <a:buChar char="●"/>
            </a:pPr>
            <a:r>
              <a:rPr lang="en">
                <a:latin typeface="Source Sans Pro"/>
                <a:ea typeface="Source Sans Pro"/>
                <a:cs typeface="Source Sans Pro"/>
                <a:sym typeface="Source Sans Pro"/>
              </a:rPr>
              <a:t>Librispeech English—French</a:t>
            </a:r>
            <a:endParaRPr>
              <a:latin typeface="Source Sans Pro"/>
              <a:ea typeface="Source Sans Pro"/>
              <a:cs typeface="Source Sans Pro"/>
              <a:sym typeface="Source Sans Pro"/>
            </a:endParaRPr>
          </a:p>
          <a:p>
            <a:pPr marL="457200" lvl="0" indent="-317500" algn="l" rtl="0">
              <a:lnSpc>
                <a:spcPct val="115000"/>
              </a:lnSpc>
              <a:spcBef>
                <a:spcPts val="0"/>
              </a:spcBef>
              <a:spcAft>
                <a:spcPts val="0"/>
              </a:spcAft>
              <a:buSzPts val="1400"/>
              <a:buFont typeface="Source Sans Pro"/>
              <a:buChar char="●"/>
            </a:pPr>
            <a:r>
              <a:rPr lang="en">
                <a:latin typeface="Source Sans Pro"/>
                <a:ea typeface="Source Sans Pro"/>
                <a:cs typeface="Source Sans Pro"/>
                <a:sym typeface="Source Sans Pro"/>
              </a:rPr>
              <a:t>MuST-C English—German+</a:t>
            </a:r>
            <a:endParaRPr>
              <a:latin typeface="Source Sans Pro"/>
              <a:ea typeface="Source Sans Pro"/>
              <a:cs typeface="Source Sans Pro"/>
              <a:sym typeface="Source Sans Pro"/>
            </a:endParaRPr>
          </a:p>
          <a:p>
            <a:pPr marL="457200" lvl="0" indent="-317500" algn="l" rtl="0">
              <a:lnSpc>
                <a:spcPct val="115000"/>
              </a:lnSpc>
              <a:spcBef>
                <a:spcPts val="0"/>
              </a:spcBef>
              <a:spcAft>
                <a:spcPts val="0"/>
              </a:spcAft>
              <a:buSzPts val="1400"/>
              <a:buFont typeface="Source Sans Pro"/>
              <a:buChar char="●"/>
            </a:pPr>
            <a:r>
              <a:rPr lang="en">
                <a:latin typeface="Source Sans Pro"/>
                <a:ea typeface="Source Sans Pro"/>
                <a:cs typeface="Source Sans Pro"/>
                <a:sym typeface="Source Sans Pro"/>
              </a:rPr>
              <a:t>~400 hours of speech with translations, transcripts</a:t>
            </a:r>
            <a:endParaRPr>
              <a:latin typeface="Source Sans Pro"/>
              <a:ea typeface="Source Sans Pro"/>
              <a:cs typeface="Source Sans Pro"/>
              <a:sym typeface="Source Sans Pro"/>
            </a:endParaRPr>
          </a:p>
        </p:txBody>
      </p:sp>
      <p:sp>
        <p:nvSpPr>
          <p:cNvPr id="4176" name="Google Shape;4176;p227"/>
          <p:cNvSpPr txBox="1"/>
          <p:nvPr/>
        </p:nvSpPr>
        <p:spPr>
          <a:xfrm>
            <a:off x="4356200" y="1748950"/>
            <a:ext cx="4444800" cy="1674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b="1">
                <a:latin typeface="Source Sans Pro"/>
                <a:ea typeface="Source Sans Pro"/>
                <a:cs typeface="Source Sans Pro"/>
                <a:sym typeface="Source Sans Pro"/>
              </a:rPr>
              <a:t>Performance Improvements</a:t>
            </a:r>
            <a:endParaRPr sz="1600" b="1">
              <a:latin typeface="Source Sans Pro"/>
              <a:ea typeface="Source Sans Pro"/>
              <a:cs typeface="Source Sans Pro"/>
              <a:sym typeface="Source Sans Pro"/>
            </a:endParaRPr>
          </a:p>
          <a:p>
            <a:pPr marL="457200" lvl="0" indent="-317500" algn="l" rtl="0">
              <a:lnSpc>
                <a:spcPct val="115000"/>
              </a:lnSpc>
              <a:spcBef>
                <a:spcPts val="0"/>
              </a:spcBef>
              <a:spcAft>
                <a:spcPts val="0"/>
              </a:spcAft>
              <a:buClr>
                <a:schemeClr val="dk2"/>
              </a:buClr>
              <a:buSzPts val="1400"/>
              <a:buFont typeface="Source Sans Pro"/>
              <a:buChar char="●"/>
            </a:pPr>
            <a:r>
              <a:rPr lang="en">
                <a:solidFill>
                  <a:schemeClr val="dk2"/>
                </a:solidFill>
                <a:latin typeface="Source Sans Pro"/>
                <a:ea typeface="Source Sans Pro"/>
                <a:cs typeface="Source Sans Pro"/>
                <a:sym typeface="Source Sans Pro"/>
              </a:rPr>
              <a:t>Improvements of 1-2 BLEU</a:t>
            </a:r>
            <a:endParaRPr>
              <a:solidFill>
                <a:schemeClr val="dk2"/>
              </a:solidFill>
              <a:latin typeface="Source Sans Pro"/>
              <a:ea typeface="Source Sans Pro"/>
              <a:cs typeface="Source Sans Pro"/>
              <a:sym typeface="Source Sans Pro"/>
            </a:endParaRPr>
          </a:p>
          <a:p>
            <a:pPr marL="457200" lvl="0" indent="-317500" algn="l" rtl="0">
              <a:lnSpc>
                <a:spcPct val="115000"/>
              </a:lnSpc>
              <a:spcBef>
                <a:spcPts val="0"/>
              </a:spcBef>
              <a:spcAft>
                <a:spcPts val="0"/>
              </a:spcAft>
              <a:buClr>
                <a:schemeClr val="dk2"/>
              </a:buClr>
              <a:buSzPts val="1400"/>
              <a:buFont typeface="Source Sans Pro"/>
              <a:buChar char="●"/>
            </a:pPr>
            <a:r>
              <a:rPr lang="en">
                <a:solidFill>
                  <a:schemeClr val="dk2"/>
                </a:solidFill>
                <a:latin typeface="Source Sans Pro"/>
                <a:ea typeface="Source Sans Pro"/>
                <a:cs typeface="Source Sans Pro"/>
                <a:sym typeface="Source Sans Pro"/>
              </a:rPr>
              <a:t>Computation reduction:</a:t>
            </a:r>
            <a:endParaRPr>
              <a:solidFill>
                <a:schemeClr val="dk2"/>
              </a:solidFill>
              <a:latin typeface="Source Sans Pro"/>
              <a:ea typeface="Source Sans Pro"/>
              <a:cs typeface="Source Sans Pro"/>
              <a:sym typeface="Source Sans Pro"/>
            </a:endParaRPr>
          </a:p>
          <a:p>
            <a:pPr marL="914400" lvl="1" indent="-317500" algn="l" rtl="0">
              <a:lnSpc>
                <a:spcPct val="115000"/>
              </a:lnSpc>
              <a:spcBef>
                <a:spcPts val="0"/>
              </a:spcBef>
              <a:spcAft>
                <a:spcPts val="0"/>
              </a:spcAft>
              <a:buClr>
                <a:schemeClr val="dk2"/>
              </a:buClr>
              <a:buSzPts val="1400"/>
              <a:buFont typeface="Source Sans Pro"/>
              <a:buChar char="○"/>
            </a:pPr>
            <a:r>
              <a:rPr lang="en" i="1">
                <a:solidFill>
                  <a:schemeClr val="dk2"/>
                </a:solidFill>
                <a:latin typeface="Source Sans Pro"/>
                <a:ea typeface="Source Sans Pro"/>
                <a:cs typeface="Source Sans Pro"/>
                <a:sym typeface="Source Sans Pro"/>
              </a:rPr>
              <a:t>AFS</a:t>
            </a:r>
            <a:r>
              <a:rPr lang="en">
                <a:solidFill>
                  <a:schemeClr val="dk2"/>
                </a:solidFill>
                <a:latin typeface="Source Sans Pro"/>
                <a:ea typeface="Source Sans Pro"/>
                <a:cs typeface="Source Sans Pro"/>
                <a:sym typeface="Source Sans Pro"/>
              </a:rPr>
              <a:t>: temporal reduction by 80%</a:t>
            </a:r>
            <a:endParaRPr>
              <a:solidFill>
                <a:schemeClr val="dk2"/>
              </a:solidFill>
              <a:latin typeface="Source Sans Pro"/>
              <a:ea typeface="Source Sans Pro"/>
              <a:cs typeface="Source Sans Pro"/>
              <a:sym typeface="Source Sans Pro"/>
            </a:endParaRPr>
          </a:p>
          <a:p>
            <a:pPr marL="914400" lvl="1" indent="-317500" algn="l" rtl="0">
              <a:lnSpc>
                <a:spcPct val="115000"/>
              </a:lnSpc>
              <a:spcBef>
                <a:spcPts val="0"/>
              </a:spcBef>
              <a:spcAft>
                <a:spcPts val="0"/>
              </a:spcAft>
              <a:buClr>
                <a:schemeClr val="dk2"/>
              </a:buClr>
              <a:buSzPts val="1400"/>
              <a:buFont typeface="Source Sans Pro"/>
              <a:buChar char="○"/>
            </a:pPr>
            <a:r>
              <a:rPr lang="en" i="1">
                <a:solidFill>
                  <a:schemeClr val="dk2"/>
                </a:solidFill>
                <a:latin typeface="Source Sans Pro"/>
                <a:ea typeface="Source Sans Pro"/>
                <a:cs typeface="Source Sans Pro"/>
                <a:sym typeface="Source Sans Pro"/>
              </a:rPr>
              <a:t>CTC</a:t>
            </a:r>
            <a:r>
              <a:rPr lang="en">
                <a:solidFill>
                  <a:schemeClr val="dk2"/>
                </a:solidFill>
                <a:latin typeface="Source Sans Pro"/>
                <a:ea typeface="Source Sans Pro"/>
                <a:cs typeface="Source Sans Pro"/>
                <a:sym typeface="Source Sans Pro"/>
              </a:rPr>
              <a:t>: overall computation reduced by ~10%</a:t>
            </a:r>
            <a:endParaRPr>
              <a:solidFill>
                <a:schemeClr val="dk2"/>
              </a:solidFill>
              <a:latin typeface="Source Sans Pro"/>
              <a:ea typeface="Source Sans Pro"/>
              <a:cs typeface="Source Sans Pro"/>
              <a:sym typeface="Source Sans Pro"/>
            </a:endParaRPr>
          </a:p>
          <a:p>
            <a:pPr marL="457200" lvl="0" indent="-317500" algn="l" rtl="0">
              <a:lnSpc>
                <a:spcPct val="115000"/>
              </a:lnSpc>
              <a:spcBef>
                <a:spcPts val="0"/>
              </a:spcBef>
              <a:spcAft>
                <a:spcPts val="0"/>
              </a:spcAft>
              <a:buSzPts val="1400"/>
              <a:buFont typeface="Source Sans Pro"/>
              <a:buChar char="●"/>
            </a:pPr>
            <a:r>
              <a:rPr lang="en">
                <a:latin typeface="Source Sans Pro"/>
                <a:ea typeface="Source Sans Pro"/>
                <a:cs typeface="Source Sans Pro"/>
                <a:sym typeface="Source Sans Pro"/>
              </a:rPr>
              <a:t>Training and inference time reductions</a:t>
            </a:r>
            <a:endParaRPr>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76"/>
                                        </p:tgtEl>
                                        <p:attrNameLst>
                                          <p:attrName>style.visibility</p:attrName>
                                        </p:attrNameLst>
                                      </p:cBhvr>
                                      <p:to>
                                        <p:strVal val="visible"/>
                                      </p:to>
                                    </p:set>
                                    <p:animEffect transition="in" filter="fade">
                                      <p:cBhvr>
                                        <p:cTn id="7" dur="200"/>
                                        <p:tgtEl>
                                          <p:spTgt spid="4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4180"/>
        <p:cNvGrpSpPr/>
        <p:nvPr/>
      </p:nvGrpSpPr>
      <p:grpSpPr>
        <a:xfrm>
          <a:off x="0" y="0"/>
          <a:ext cx="0" cy="0"/>
          <a:chOff x="0" y="0"/>
          <a:chExt cx="0" cy="0"/>
        </a:xfrm>
      </p:grpSpPr>
      <p:sp>
        <p:nvSpPr>
          <p:cNvPr id="4181" name="Google Shape;4181;p22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a:t>
            </a:r>
            <a:endParaRPr/>
          </a:p>
        </p:txBody>
      </p:sp>
      <p:sp>
        <p:nvSpPr>
          <p:cNvPr id="4182" name="Google Shape;4182;p22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193</a:t>
            </a:fld>
            <a:endParaRPr/>
          </a:p>
        </p:txBody>
      </p:sp>
      <p:sp>
        <p:nvSpPr>
          <p:cNvPr id="4183" name="Google Shape;4183;p228"/>
          <p:cNvSpPr txBox="1"/>
          <p:nvPr/>
        </p:nvSpPr>
        <p:spPr>
          <a:xfrm>
            <a:off x="6426425" y="4556225"/>
            <a:ext cx="2307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2"/>
                </a:solidFill>
                <a:latin typeface="Source Sans Pro"/>
                <a:ea typeface="Source Sans Pro"/>
                <a:cs typeface="Source Sans Pro"/>
                <a:sym typeface="Source Sans Pro"/>
              </a:rPr>
              <a:t>(Salesky et al. 2019; Salesky et al. 2020)</a:t>
            </a:r>
            <a:endParaRPr sz="1000">
              <a:solidFill>
                <a:schemeClr val="lt2"/>
              </a:solidFill>
              <a:latin typeface="Source Sans Pro"/>
              <a:ea typeface="Source Sans Pro"/>
              <a:cs typeface="Source Sans Pro"/>
              <a:sym typeface="Source Sans Pro"/>
            </a:endParaRPr>
          </a:p>
        </p:txBody>
      </p:sp>
      <p:grpSp>
        <p:nvGrpSpPr>
          <p:cNvPr id="4184" name="Google Shape;4184;p228"/>
          <p:cNvGrpSpPr/>
          <p:nvPr/>
        </p:nvGrpSpPr>
        <p:grpSpPr>
          <a:xfrm>
            <a:off x="4937851" y="1807467"/>
            <a:ext cx="3324576" cy="2304608"/>
            <a:chOff x="4663100" y="1368475"/>
            <a:chExt cx="4267200" cy="3200400"/>
          </a:xfrm>
        </p:grpSpPr>
        <p:pic>
          <p:nvPicPr>
            <p:cNvPr id="4185" name="Google Shape;4185;p228"/>
            <p:cNvPicPr preferRelativeResize="0"/>
            <p:nvPr/>
          </p:nvPicPr>
          <p:blipFill>
            <a:blip r:embed="rId3">
              <a:alphaModFix/>
            </a:blip>
            <a:stretch>
              <a:fillRect/>
            </a:stretch>
          </p:blipFill>
          <p:spPr>
            <a:xfrm>
              <a:off x="4663100" y="1368475"/>
              <a:ext cx="4267200" cy="3200400"/>
            </a:xfrm>
            <a:prstGeom prst="rect">
              <a:avLst/>
            </a:prstGeom>
            <a:noFill/>
            <a:ln>
              <a:noFill/>
            </a:ln>
          </p:spPr>
        </p:pic>
        <p:sp>
          <p:nvSpPr>
            <p:cNvPr id="4186" name="Google Shape;4186;p228"/>
            <p:cNvSpPr/>
            <p:nvPr/>
          </p:nvSpPr>
          <p:spPr>
            <a:xfrm>
              <a:off x="7260075" y="3490525"/>
              <a:ext cx="1445100" cy="623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87" name="Google Shape;4187;p228"/>
          <p:cNvSpPr txBox="1"/>
          <p:nvPr/>
        </p:nvSpPr>
        <p:spPr>
          <a:xfrm>
            <a:off x="1006475" y="4338925"/>
            <a:ext cx="2266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Fisher Spanish—English (160 hours)</a:t>
            </a:r>
            <a:endParaRPr>
              <a:latin typeface="Source Sans Pro"/>
              <a:ea typeface="Source Sans Pro"/>
              <a:cs typeface="Source Sans Pro"/>
              <a:sym typeface="Source Sans Pro"/>
            </a:endParaRPr>
          </a:p>
        </p:txBody>
      </p:sp>
      <p:pic>
        <p:nvPicPr>
          <p:cNvPr id="4188" name="Google Shape;4188;p228"/>
          <p:cNvPicPr preferRelativeResize="0"/>
          <p:nvPr/>
        </p:nvPicPr>
        <p:blipFill>
          <a:blip r:embed="rId4">
            <a:alphaModFix/>
          </a:blip>
          <a:stretch>
            <a:fillRect/>
          </a:stretch>
        </p:blipFill>
        <p:spPr>
          <a:xfrm>
            <a:off x="423100" y="1272050"/>
            <a:ext cx="3250332" cy="2965699"/>
          </a:xfrm>
          <a:prstGeom prst="rect">
            <a:avLst/>
          </a:prstGeom>
          <a:noFill/>
          <a:ln>
            <a:noFill/>
          </a:ln>
        </p:spPr>
      </p:pic>
      <p:sp>
        <p:nvSpPr>
          <p:cNvPr id="4189" name="Google Shape;4189;p228"/>
          <p:cNvSpPr txBox="1"/>
          <p:nvPr/>
        </p:nvSpPr>
        <p:spPr>
          <a:xfrm rot="-5400000">
            <a:off x="4646875" y="2106550"/>
            <a:ext cx="785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333333"/>
                </a:solidFill>
              </a:rPr>
              <a:t>(1-Ref)</a:t>
            </a:r>
            <a:endParaRPr sz="900">
              <a:solidFill>
                <a:srgbClr val="3333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84"/>
                                        </p:tgtEl>
                                        <p:attrNameLst>
                                          <p:attrName>style.visibility</p:attrName>
                                        </p:attrNameLst>
                                      </p:cBhvr>
                                      <p:to>
                                        <p:strVal val="visible"/>
                                      </p:to>
                                    </p:set>
                                    <p:animEffect transition="in" filter="fade">
                                      <p:cBhvr>
                                        <p:cTn id="7" dur="200"/>
                                        <p:tgtEl>
                                          <p:spTgt spid="4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4193"/>
        <p:cNvGrpSpPr/>
        <p:nvPr/>
      </p:nvGrpSpPr>
      <p:grpSpPr>
        <a:xfrm>
          <a:off x="0" y="0"/>
          <a:ext cx="0" cy="0"/>
          <a:chOff x="0" y="0"/>
          <a:chExt cx="0" cy="0"/>
        </a:xfrm>
      </p:grpSpPr>
      <p:sp>
        <p:nvSpPr>
          <p:cNvPr id="4194" name="Google Shape;4194;p229"/>
          <p:cNvSpPr txBox="1">
            <a:spLocks noGrp="1"/>
          </p:cNvSpPr>
          <p:nvPr>
            <p:ph type="title"/>
          </p:nvPr>
        </p:nvSpPr>
        <p:spPr>
          <a:xfrm>
            <a:off x="265500" y="1678650"/>
            <a:ext cx="4045200" cy="17862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600" b="0">
                <a:solidFill>
                  <a:srgbClr val="434343"/>
                </a:solidFill>
                <a:latin typeface="Caveat"/>
                <a:ea typeface="Caveat"/>
                <a:cs typeface="Caveat"/>
                <a:sym typeface="Caveat"/>
              </a:rPr>
              <a:t> 	Sec 4:</a:t>
            </a:r>
            <a:r>
              <a:rPr lang="en"/>
              <a:t/>
            </a:r>
            <a:br>
              <a:rPr lang="en"/>
            </a:br>
            <a:r>
              <a:rPr lang="en"/>
              <a:t>	Evaluation</a:t>
            </a:r>
            <a:endParaRPr/>
          </a:p>
        </p:txBody>
      </p:sp>
      <p:sp>
        <p:nvSpPr>
          <p:cNvPr id="4195" name="Google Shape;4195;p229"/>
          <p:cNvSpPr txBox="1">
            <a:spLocks noGrp="1"/>
          </p:cNvSpPr>
          <p:nvPr>
            <p:ph type="body" idx="2"/>
          </p:nvPr>
        </p:nvSpPr>
        <p:spPr>
          <a:xfrm>
            <a:off x="4939500" y="1239475"/>
            <a:ext cx="3837000" cy="3180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t>Automatic Metrics</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Utterance segmentation</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Mitigating error due to speaker variation</a:t>
            </a:r>
            <a:endParaRPr b="1"/>
          </a:p>
          <a:p>
            <a:pPr marL="0" lvl="0" indent="0" algn="l" rtl="0">
              <a:spcBef>
                <a:spcPts val="0"/>
              </a:spcBef>
              <a:spcAft>
                <a:spcPts val="1600"/>
              </a:spcAft>
              <a:buNone/>
            </a:pPr>
            <a:endParaRPr sz="1500"/>
          </a:p>
        </p:txBody>
      </p:sp>
      <p:sp>
        <p:nvSpPr>
          <p:cNvPr id="4196" name="Google Shape;4196;p22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194</a:t>
            </a:fld>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4200"/>
        <p:cNvGrpSpPr/>
        <p:nvPr/>
      </p:nvGrpSpPr>
      <p:grpSpPr>
        <a:xfrm>
          <a:off x="0" y="0"/>
          <a:ext cx="0" cy="0"/>
          <a:chOff x="0" y="0"/>
          <a:chExt cx="0" cy="0"/>
        </a:xfrm>
      </p:grpSpPr>
      <p:sp>
        <p:nvSpPr>
          <p:cNvPr id="4201" name="Google Shape;4201;p230"/>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600" b="0">
                <a:solidFill>
                  <a:srgbClr val="CFE2F3"/>
                </a:solidFill>
                <a:latin typeface="Caveat"/>
                <a:ea typeface="Caveat"/>
                <a:cs typeface="Caveat"/>
                <a:sym typeface="Caveat"/>
              </a:rPr>
              <a:t>Sec 4.1</a:t>
            </a:r>
            <a:endParaRPr sz="3600" b="0">
              <a:solidFill>
                <a:srgbClr val="CFE2F3"/>
              </a:solidFill>
              <a:latin typeface="Source Sans Pro"/>
              <a:ea typeface="Source Sans Pro"/>
              <a:cs typeface="Source Sans Pro"/>
              <a:sym typeface="Source Sans Pro"/>
            </a:endParaRPr>
          </a:p>
          <a:p>
            <a:pPr marL="0" lvl="0" indent="0" algn="l" rtl="0">
              <a:spcBef>
                <a:spcPts val="0"/>
              </a:spcBef>
              <a:spcAft>
                <a:spcPts val="0"/>
              </a:spcAft>
              <a:buNone/>
            </a:pPr>
            <a:r>
              <a:rPr lang="en"/>
              <a:t>Automatic Metrics</a:t>
            </a:r>
            <a:endParaRPr/>
          </a:p>
        </p:txBody>
      </p:sp>
      <p:sp>
        <p:nvSpPr>
          <p:cNvPr id="4202" name="Google Shape;4202;p23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195</a:t>
            </a:fld>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4206"/>
        <p:cNvGrpSpPr/>
        <p:nvPr/>
      </p:nvGrpSpPr>
      <p:grpSpPr>
        <a:xfrm>
          <a:off x="0" y="0"/>
          <a:ext cx="0" cy="0"/>
          <a:chOff x="0" y="0"/>
          <a:chExt cx="0" cy="0"/>
        </a:xfrm>
      </p:grpSpPr>
      <p:sp>
        <p:nvSpPr>
          <p:cNvPr id="4207" name="Google Shape;4207;p23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Evaluation</a:t>
            </a:r>
            <a:endParaRPr/>
          </a:p>
        </p:txBody>
      </p:sp>
      <p:sp>
        <p:nvSpPr>
          <p:cNvPr id="4208" name="Google Shape;4208;p2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Motivated by evaluation in machine translation</a:t>
            </a:r>
            <a:endParaRPr/>
          </a:p>
          <a:p>
            <a:pPr marL="914400" lvl="1" indent="-317500" algn="l" rtl="0">
              <a:spcBef>
                <a:spcPts val="0"/>
              </a:spcBef>
              <a:spcAft>
                <a:spcPts val="0"/>
              </a:spcAft>
              <a:buSzPts val="1400"/>
              <a:buChar char="○"/>
            </a:pPr>
            <a:r>
              <a:rPr lang="en"/>
              <a:t>Automatic evaluation</a:t>
            </a:r>
            <a:endParaRPr/>
          </a:p>
          <a:p>
            <a:pPr marL="1371600" lvl="2" indent="-317500" algn="l" rtl="0">
              <a:spcBef>
                <a:spcPts val="0"/>
              </a:spcBef>
              <a:spcAft>
                <a:spcPts val="0"/>
              </a:spcAft>
              <a:buSzPts val="1400"/>
              <a:buChar char="■"/>
            </a:pPr>
            <a:r>
              <a:rPr lang="en"/>
              <a:t>Cheap</a:t>
            </a:r>
            <a:endParaRPr/>
          </a:p>
          <a:p>
            <a:pPr marL="1371600" lvl="2" indent="-317500" algn="l" rtl="0">
              <a:spcBef>
                <a:spcPts val="0"/>
              </a:spcBef>
              <a:spcAft>
                <a:spcPts val="0"/>
              </a:spcAft>
              <a:buSzPts val="1400"/>
              <a:buChar char="■"/>
            </a:pPr>
            <a:r>
              <a:rPr lang="en"/>
              <a:t>Fast</a:t>
            </a:r>
            <a:endParaRPr/>
          </a:p>
          <a:p>
            <a:pPr marL="914400" lvl="1" indent="-317500" algn="l" rtl="0">
              <a:spcBef>
                <a:spcPts val="0"/>
              </a:spcBef>
              <a:spcAft>
                <a:spcPts val="0"/>
              </a:spcAft>
              <a:buSzPts val="1400"/>
              <a:buChar char="○"/>
            </a:pPr>
            <a:r>
              <a:rPr lang="en"/>
              <a:t>Human evaluation</a:t>
            </a:r>
            <a:endParaRPr/>
          </a:p>
          <a:p>
            <a:pPr marL="1371600" lvl="2" indent="-317500" algn="l" rtl="0">
              <a:spcBef>
                <a:spcPts val="0"/>
              </a:spcBef>
              <a:spcAft>
                <a:spcPts val="0"/>
              </a:spcAft>
              <a:buSzPts val="1400"/>
              <a:buChar char="■"/>
            </a:pPr>
            <a:r>
              <a:rPr lang="en"/>
              <a:t>Gold standard</a:t>
            </a:r>
            <a:endParaRPr/>
          </a:p>
          <a:p>
            <a:pPr marL="1371600" lvl="2" indent="-317500" algn="l" rtl="0">
              <a:spcBef>
                <a:spcPts val="0"/>
              </a:spcBef>
              <a:spcAft>
                <a:spcPts val="0"/>
              </a:spcAft>
              <a:buSzPts val="1400"/>
              <a:buChar char="■"/>
            </a:pPr>
            <a:r>
              <a:rPr lang="en"/>
              <a:t>Subjective</a:t>
            </a:r>
            <a:endParaRPr/>
          </a:p>
          <a:p>
            <a:pPr marL="1371600" lvl="2" indent="-317500" algn="l" rtl="0">
              <a:spcBef>
                <a:spcPts val="0"/>
              </a:spcBef>
              <a:spcAft>
                <a:spcPts val="0"/>
              </a:spcAft>
              <a:buSzPts val="1400"/>
              <a:buChar char="■"/>
            </a:pPr>
            <a:r>
              <a:rPr lang="en"/>
              <a:t>Expensive, time-consuming</a:t>
            </a:r>
            <a:endParaRPr/>
          </a:p>
        </p:txBody>
      </p:sp>
      <p:sp>
        <p:nvSpPr>
          <p:cNvPr id="4209" name="Google Shape;4209;p23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196</a:t>
            </a:fld>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4213"/>
        <p:cNvGrpSpPr/>
        <p:nvPr/>
      </p:nvGrpSpPr>
      <p:grpSpPr>
        <a:xfrm>
          <a:off x="0" y="0"/>
          <a:ext cx="0" cy="0"/>
          <a:chOff x="0" y="0"/>
          <a:chExt cx="0" cy="0"/>
        </a:xfrm>
      </p:grpSpPr>
      <p:sp>
        <p:nvSpPr>
          <p:cNvPr id="4214" name="Google Shape;4214;p23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Automatic metrics</a:t>
            </a:r>
            <a:endParaRPr/>
          </a:p>
        </p:txBody>
      </p:sp>
      <p:sp>
        <p:nvSpPr>
          <p:cNvPr id="4215" name="Google Shape;4215;p2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Reuse Text MT-based metrics</a:t>
            </a:r>
            <a:endParaRPr/>
          </a:p>
          <a:p>
            <a:pPr marL="914400" lvl="1" indent="-317500" algn="l" rtl="0">
              <a:spcBef>
                <a:spcPts val="0"/>
              </a:spcBef>
              <a:spcAft>
                <a:spcPts val="0"/>
              </a:spcAft>
              <a:buClr>
                <a:srgbClr val="9900FF"/>
              </a:buClr>
              <a:buSzPts val="1400"/>
              <a:buFont typeface="Caveat"/>
              <a:buChar char="○"/>
            </a:pPr>
            <a:r>
              <a:rPr lang="en">
                <a:solidFill>
                  <a:srgbClr val="9900FF"/>
                </a:solidFill>
                <a:latin typeface="Caveat"/>
                <a:ea typeface="Caveat"/>
                <a:cs typeface="Caveat"/>
                <a:sym typeface="Caveat"/>
              </a:rPr>
              <a:t>BLEU</a:t>
            </a:r>
            <a:endParaRPr>
              <a:solidFill>
                <a:srgbClr val="9900FF"/>
              </a:solidFill>
              <a:latin typeface="Caveat"/>
              <a:ea typeface="Caveat"/>
              <a:cs typeface="Caveat"/>
              <a:sym typeface="Caveat"/>
            </a:endParaRPr>
          </a:p>
          <a:p>
            <a:pPr marL="1371600" lvl="2" indent="-317500" algn="l" rtl="0">
              <a:spcBef>
                <a:spcPts val="0"/>
              </a:spcBef>
              <a:spcAft>
                <a:spcPts val="0"/>
              </a:spcAft>
              <a:buSzPts val="1400"/>
              <a:buChar char="■"/>
            </a:pPr>
            <a:r>
              <a:rPr lang="en"/>
              <a:t>Compare reference translation to output</a:t>
            </a:r>
            <a:endParaRPr/>
          </a:p>
          <a:p>
            <a:pPr marL="457200" lvl="0" indent="0" algn="l" rtl="0">
              <a:spcBef>
                <a:spcPts val="1600"/>
              </a:spcBef>
              <a:spcAft>
                <a:spcPts val="0"/>
              </a:spcAft>
              <a:buNone/>
            </a:pPr>
            <a:endParaRPr/>
          </a:p>
          <a:p>
            <a:pPr marL="457200" lvl="0" indent="-342900" algn="l" rtl="0">
              <a:spcBef>
                <a:spcPts val="1600"/>
              </a:spcBef>
              <a:spcAft>
                <a:spcPts val="0"/>
              </a:spcAft>
              <a:buSzPts val="1800"/>
              <a:buChar char="●"/>
            </a:pPr>
            <a:r>
              <a:rPr lang="en"/>
              <a:t>Multi-task system</a:t>
            </a:r>
            <a:endParaRPr/>
          </a:p>
          <a:p>
            <a:pPr marL="914400" lvl="1" indent="-317500" algn="l" rtl="0">
              <a:spcBef>
                <a:spcPts val="0"/>
              </a:spcBef>
              <a:spcAft>
                <a:spcPts val="0"/>
              </a:spcAft>
              <a:buSzPts val="1400"/>
              <a:buChar char="○"/>
            </a:pPr>
            <a:r>
              <a:rPr lang="en">
                <a:solidFill>
                  <a:srgbClr val="9900FF"/>
                </a:solidFill>
                <a:latin typeface="Caveat"/>
                <a:ea typeface="Caveat"/>
                <a:cs typeface="Caveat"/>
                <a:sym typeface="Caveat"/>
              </a:rPr>
              <a:t>Word error rate (WER)</a:t>
            </a:r>
            <a:r>
              <a:rPr lang="en"/>
              <a:t> of transcription</a:t>
            </a:r>
            <a:endParaRPr/>
          </a:p>
          <a:p>
            <a:pPr marL="1371600" lvl="2" indent="-317500" algn="l" rtl="0">
              <a:spcBef>
                <a:spcPts val="0"/>
              </a:spcBef>
              <a:spcAft>
                <a:spcPts val="0"/>
              </a:spcAft>
              <a:buSzPts val="1400"/>
              <a:buChar char="■"/>
            </a:pPr>
            <a:r>
              <a:rPr lang="en"/>
              <a:t>Single correct output</a:t>
            </a:r>
            <a:endParaRPr/>
          </a:p>
          <a:p>
            <a:pPr marL="1371600" lvl="2" indent="-317500" algn="l" rtl="0">
              <a:spcBef>
                <a:spcPts val="0"/>
              </a:spcBef>
              <a:spcAft>
                <a:spcPts val="0"/>
              </a:spcAft>
              <a:buSzPts val="1400"/>
              <a:buChar char="■"/>
            </a:pPr>
            <a:r>
              <a:rPr lang="en"/>
              <a:t>Often calculated ignoring punctuation and case </a:t>
            </a:r>
            <a:endParaRPr/>
          </a:p>
        </p:txBody>
      </p:sp>
      <p:sp>
        <p:nvSpPr>
          <p:cNvPr id="4216" name="Google Shape;4216;p23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197</a:t>
            </a:fld>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4220"/>
        <p:cNvGrpSpPr/>
        <p:nvPr/>
      </p:nvGrpSpPr>
      <p:grpSpPr>
        <a:xfrm>
          <a:off x="0" y="0"/>
          <a:ext cx="0" cy="0"/>
          <a:chOff x="0" y="0"/>
          <a:chExt cx="0" cy="0"/>
        </a:xfrm>
      </p:grpSpPr>
      <p:sp>
        <p:nvSpPr>
          <p:cNvPr id="4221" name="Google Shape;4221;p23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BLEU</a:t>
            </a:r>
            <a:endParaRPr/>
          </a:p>
        </p:txBody>
      </p:sp>
      <p:sp>
        <p:nvSpPr>
          <p:cNvPr id="4222" name="Google Shape;4222;p2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Compare Hypothesis to reference translation</a:t>
            </a:r>
            <a:endParaRPr/>
          </a:p>
          <a:p>
            <a:pPr marL="914400" lvl="1" indent="-317500" algn="l" rtl="0">
              <a:spcBef>
                <a:spcPts val="0"/>
              </a:spcBef>
              <a:spcAft>
                <a:spcPts val="0"/>
              </a:spcAft>
              <a:buSzPts val="1400"/>
              <a:buChar char="○"/>
            </a:pPr>
            <a:r>
              <a:rPr lang="en"/>
              <a:t>Geometric mean of n-gram precision (1 to 4-grams)</a:t>
            </a:r>
            <a:endParaRPr/>
          </a:p>
          <a:p>
            <a:pPr marL="914400" lvl="1" indent="-317500" algn="l" rtl="0">
              <a:spcBef>
                <a:spcPts val="0"/>
              </a:spcBef>
              <a:spcAft>
                <a:spcPts val="0"/>
              </a:spcAft>
              <a:buSzPts val="1400"/>
              <a:buChar char="○"/>
            </a:pPr>
            <a:r>
              <a:rPr lang="en"/>
              <a:t>Using case- and punctuation information</a:t>
            </a:r>
            <a:endParaRPr/>
          </a:p>
          <a:p>
            <a:pPr marL="457200" lvl="0" indent="0" algn="l" rtl="0">
              <a:spcBef>
                <a:spcPts val="1600"/>
              </a:spcBef>
              <a:spcAft>
                <a:spcPts val="0"/>
              </a:spcAft>
              <a:buNone/>
            </a:pPr>
            <a:endParaRPr/>
          </a:p>
          <a:p>
            <a:pPr marL="457200" lvl="0" indent="0" algn="l" rtl="0">
              <a:spcBef>
                <a:spcPts val="1600"/>
              </a:spcBef>
              <a:spcAft>
                <a:spcPts val="0"/>
              </a:spcAft>
              <a:buNone/>
            </a:pPr>
            <a:endParaRPr/>
          </a:p>
          <a:p>
            <a:pPr marL="914400" lvl="0" indent="0" algn="l" rtl="0">
              <a:spcBef>
                <a:spcPts val="1600"/>
              </a:spcBef>
              <a:spcAft>
                <a:spcPts val="1600"/>
              </a:spcAft>
              <a:buNone/>
            </a:pPr>
            <a:endParaRPr/>
          </a:p>
        </p:txBody>
      </p:sp>
      <p:sp>
        <p:nvSpPr>
          <p:cNvPr id="4223" name="Google Shape;4223;p23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198</a:t>
            </a:fld>
            <a:endParaRPr/>
          </a:p>
        </p:txBody>
      </p:sp>
      <p:sp>
        <p:nvSpPr>
          <p:cNvPr id="4224" name="Google Shape;4224;p233"/>
          <p:cNvSpPr txBox="1"/>
          <p:nvPr/>
        </p:nvSpPr>
        <p:spPr>
          <a:xfrm>
            <a:off x="5986625" y="1746100"/>
            <a:ext cx="287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Reference: </a:t>
            </a:r>
            <a:r>
              <a:rPr lang="en">
                <a:solidFill>
                  <a:srgbClr val="9900FF"/>
                </a:solidFill>
                <a:latin typeface="Source Sans Pro"/>
                <a:ea typeface="Source Sans Pro"/>
                <a:cs typeface="Source Sans Pro"/>
                <a:sym typeface="Source Sans Pro"/>
              </a:rPr>
              <a:t>BLEU is </a:t>
            </a:r>
            <a:r>
              <a:rPr lang="en">
                <a:latin typeface="Source Sans Pro"/>
                <a:ea typeface="Source Sans Pro"/>
                <a:cs typeface="Source Sans Pro"/>
                <a:sym typeface="Source Sans Pro"/>
              </a:rPr>
              <a:t>a MT </a:t>
            </a:r>
            <a:r>
              <a:rPr lang="en">
                <a:solidFill>
                  <a:srgbClr val="9900FF"/>
                </a:solidFill>
                <a:latin typeface="Source Sans Pro"/>
                <a:ea typeface="Source Sans Pro"/>
                <a:cs typeface="Source Sans Pro"/>
                <a:sym typeface="Source Sans Pro"/>
              </a:rPr>
              <a:t>metric</a:t>
            </a:r>
            <a:endParaRPr>
              <a:solidFill>
                <a:srgbClr val="9900FF"/>
              </a:solidFill>
              <a:latin typeface="Source Sans Pro"/>
              <a:ea typeface="Source Sans Pro"/>
              <a:cs typeface="Source Sans Pro"/>
              <a:sym typeface="Source Sans Pro"/>
            </a:endParaRPr>
          </a:p>
        </p:txBody>
      </p:sp>
      <p:sp>
        <p:nvSpPr>
          <p:cNvPr id="4225" name="Google Shape;4225;p233"/>
          <p:cNvSpPr txBox="1"/>
          <p:nvPr/>
        </p:nvSpPr>
        <p:spPr>
          <a:xfrm>
            <a:off x="5986625" y="2146300"/>
            <a:ext cx="287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Hypothesis: </a:t>
            </a:r>
            <a:r>
              <a:rPr lang="en">
                <a:solidFill>
                  <a:srgbClr val="9900FF"/>
                </a:solidFill>
                <a:latin typeface="Source Sans Pro"/>
                <a:ea typeface="Source Sans Pro"/>
                <a:cs typeface="Source Sans Pro"/>
                <a:sym typeface="Source Sans Pro"/>
              </a:rPr>
              <a:t>BLEU is </a:t>
            </a:r>
            <a:r>
              <a:rPr lang="en">
                <a:latin typeface="Source Sans Pro"/>
                <a:ea typeface="Source Sans Pro"/>
                <a:cs typeface="Source Sans Pro"/>
                <a:sym typeface="Source Sans Pro"/>
              </a:rPr>
              <a:t>my</a:t>
            </a:r>
            <a:r>
              <a:rPr lang="en">
                <a:solidFill>
                  <a:srgbClr val="9900FF"/>
                </a:solidFill>
                <a:latin typeface="Source Sans Pro"/>
                <a:ea typeface="Source Sans Pro"/>
                <a:cs typeface="Source Sans Pro"/>
                <a:sym typeface="Source Sans Pro"/>
              </a:rPr>
              <a:t> metric</a:t>
            </a:r>
            <a:endParaRPr>
              <a:solidFill>
                <a:srgbClr val="9900FF"/>
              </a:solidFill>
              <a:latin typeface="Source Sans Pro"/>
              <a:ea typeface="Source Sans Pro"/>
              <a:cs typeface="Source Sans Pro"/>
              <a:sym typeface="Source Sans Pro"/>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4229"/>
        <p:cNvGrpSpPr/>
        <p:nvPr/>
      </p:nvGrpSpPr>
      <p:grpSpPr>
        <a:xfrm>
          <a:off x="0" y="0"/>
          <a:ext cx="0" cy="0"/>
          <a:chOff x="0" y="0"/>
          <a:chExt cx="0" cy="0"/>
        </a:xfrm>
      </p:grpSpPr>
      <p:sp>
        <p:nvSpPr>
          <p:cNvPr id="4230" name="Google Shape;4230;p23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BLEU</a:t>
            </a:r>
            <a:endParaRPr/>
          </a:p>
        </p:txBody>
      </p:sp>
      <p:sp>
        <p:nvSpPr>
          <p:cNvPr id="4231" name="Google Shape;4231;p2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Compare Hypothesis to reference translation</a:t>
            </a:r>
            <a:endParaRPr/>
          </a:p>
          <a:p>
            <a:pPr marL="914400" lvl="1" indent="-317500" algn="l" rtl="0">
              <a:spcBef>
                <a:spcPts val="0"/>
              </a:spcBef>
              <a:spcAft>
                <a:spcPts val="0"/>
              </a:spcAft>
              <a:buSzPts val="1400"/>
              <a:buChar char="○"/>
            </a:pPr>
            <a:r>
              <a:rPr lang="en"/>
              <a:t>Geometric mean of n-gram precision (1 to 4-grams)</a:t>
            </a:r>
            <a:endParaRPr/>
          </a:p>
          <a:p>
            <a:pPr marL="914400" lvl="1" indent="-317500" algn="l" rtl="0">
              <a:spcBef>
                <a:spcPts val="0"/>
              </a:spcBef>
              <a:spcAft>
                <a:spcPts val="0"/>
              </a:spcAft>
              <a:buSzPts val="1400"/>
              <a:buChar char="○"/>
            </a:pPr>
            <a:r>
              <a:rPr lang="en"/>
              <a:t>Using case- and punctuation information</a:t>
            </a:r>
            <a:endParaRPr/>
          </a:p>
          <a:p>
            <a:pPr marL="457200" lvl="0" indent="0" algn="l" rtl="0">
              <a:spcBef>
                <a:spcPts val="1600"/>
              </a:spcBef>
              <a:spcAft>
                <a:spcPts val="0"/>
              </a:spcAft>
              <a:buNone/>
            </a:pPr>
            <a:endParaRPr/>
          </a:p>
          <a:p>
            <a:pPr marL="457200" lvl="0" indent="0" algn="l" rtl="0">
              <a:spcBef>
                <a:spcPts val="1600"/>
              </a:spcBef>
              <a:spcAft>
                <a:spcPts val="0"/>
              </a:spcAft>
              <a:buNone/>
            </a:pPr>
            <a:endParaRPr/>
          </a:p>
          <a:p>
            <a:pPr marL="914400" lvl="0" indent="0" algn="l" rtl="0">
              <a:spcBef>
                <a:spcPts val="1600"/>
              </a:spcBef>
              <a:spcAft>
                <a:spcPts val="1600"/>
              </a:spcAft>
              <a:buNone/>
            </a:pPr>
            <a:endParaRPr/>
          </a:p>
        </p:txBody>
      </p:sp>
      <p:sp>
        <p:nvSpPr>
          <p:cNvPr id="4232" name="Google Shape;4232;p23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199</a:t>
            </a:fld>
            <a:endParaRPr/>
          </a:p>
        </p:txBody>
      </p:sp>
      <p:sp>
        <p:nvSpPr>
          <p:cNvPr id="4233" name="Google Shape;4233;p234"/>
          <p:cNvSpPr txBox="1"/>
          <p:nvPr/>
        </p:nvSpPr>
        <p:spPr>
          <a:xfrm>
            <a:off x="5986625" y="1746100"/>
            <a:ext cx="287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Reference: </a:t>
            </a:r>
            <a:r>
              <a:rPr lang="en">
                <a:solidFill>
                  <a:srgbClr val="9900FF"/>
                </a:solidFill>
                <a:latin typeface="Source Sans Pro"/>
                <a:ea typeface="Source Sans Pro"/>
                <a:cs typeface="Source Sans Pro"/>
                <a:sym typeface="Source Sans Pro"/>
              </a:rPr>
              <a:t>BLEU is </a:t>
            </a:r>
            <a:r>
              <a:rPr lang="en">
                <a:latin typeface="Source Sans Pro"/>
                <a:ea typeface="Source Sans Pro"/>
                <a:cs typeface="Source Sans Pro"/>
                <a:sym typeface="Source Sans Pro"/>
              </a:rPr>
              <a:t>a MT </a:t>
            </a:r>
            <a:r>
              <a:rPr lang="en">
                <a:solidFill>
                  <a:srgbClr val="9900FF"/>
                </a:solidFill>
                <a:latin typeface="Source Sans Pro"/>
                <a:ea typeface="Source Sans Pro"/>
                <a:cs typeface="Source Sans Pro"/>
                <a:sym typeface="Source Sans Pro"/>
              </a:rPr>
              <a:t>metric</a:t>
            </a:r>
            <a:endParaRPr>
              <a:solidFill>
                <a:srgbClr val="9900FF"/>
              </a:solidFill>
              <a:latin typeface="Source Sans Pro"/>
              <a:ea typeface="Source Sans Pro"/>
              <a:cs typeface="Source Sans Pro"/>
              <a:sym typeface="Source Sans Pro"/>
            </a:endParaRPr>
          </a:p>
        </p:txBody>
      </p:sp>
      <p:sp>
        <p:nvSpPr>
          <p:cNvPr id="4234" name="Google Shape;4234;p234"/>
          <p:cNvSpPr txBox="1"/>
          <p:nvPr/>
        </p:nvSpPr>
        <p:spPr>
          <a:xfrm>
            <a:off x="5986625" y="2146300"/>
            <a:ext cx="287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Hypothesis: </a:t>
            </a:r>
            <a:r>
              <a:rPr lang="en">
                <a:solidFill>
                  <a:srgbClr val="9900FF"/>
                </a:solidFill>
                <a:latin typeface="Source Sans Pro"/>
                <a:ea typeface="Source Sans Pro"/>
                <a:cs typeface="Source Sans Pro"/>
                <a:sym typeface="Source Sans Pro"/>
              </a:rPr>
              <a:t>BLEU is </a:t>
            </a:r>
            <a:r>
              <a:rPr lang="en">
                <a:latin typeface="Source Sans Pro"/>
                <a:ea typeface="Source Sans Pro"/>
                <a:cs typeface="Source Sans Pro"/>
                <a:sym typeface="Source Sans Pro"/>
              </a:rPr>
              <a:t>my</a:t>
            </a:r>
            <a:r>
              <a:rPr lang="en">
                <a:solidFill>
                  <a:srgbClr val="9900FF"/>
                </a:solidFill>
                <a:latin typeface="Source Sans Pro"/>
                <a:ea typeface="Source Sans Pro"/>
                <a:cs typeface="Source Sans Pro"/>
                <a:sym typeface="Source Sans Pro"/>
              </a:rPr>
              <a:t> metric</a:t>
            </a:r>
            <a:endParaRPr>
              <a:solidFill>
                <a:srgbClr val="9900FF"/>
              </a:solidFill>
              <a:latin typeface="Source Sans Pro"/>
              <a:ea typeface="Source Sans Pro"/>
              <a:cs typeface="Source Sans Pro"/>
              <a:sym typeface="Source Sans Pro"/>
            </a:endParaRPr>
          </a:p>
        </p:txBody>
      </p:sp>
      <p:sp>
        <p:nvSpPr>
          <p:cNvPr id="4235" name="Google Shape;4235;p234"/>
          <p:cNvSpPr txBox="1"/>
          <p:nvPr/>
        </p:nvSpPr>
        <p:spPr>
          <a:xfrm>
            <a:off x="5986625" y="2604875"/>
            <a:ext cx="28737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1-gram: 3/4</a:t>
            </a:r>
            <a:endParaRPr>
              <a:latin typeface="Source Sans Pro"/>
              <a:ea typeface="Source Sans Pro"/>
              <a:cs typeface="Source Sans Pro"/>
              <a:sym typeface="Source Sans Pro"/>
            </a:endParaRPr>
          </a:p>
          <a:p>
            <a:pPr marL="0" lvl="0" indent="0" algn="l" rtl="0">
              <a:spcBef>
                <a:spcPts val="0"/>
              </a:spcBef>
              <a:spcAft>
                <a:spcPts val="0"/>
              </a:spcAft>
              <a:buNone/>
            </a:pPr>
            <a:r>
              <a:rPr lang="en">
                <a:latin typeface="Source Sans Pro"/>
                <a:ea typeface="Source Sans Pro"/>
                <a:cs typeface="Source Sans Pro"/>
                <a:sym typeface="Source Sans Pro"/>
              </a:rPr>
              <a:t>2-gram: 1/3</a:t>
            </a:r>
            <a:endParaRPr>
              <a:latin typeface="Source Sans Pro"/>
              <a:ea typeface="Source Sans Pro"/>
              <a:cs typeface="Source Sans Pro"/>
              <a:sym typeface="Source Sans Pro"/>
            </a:endParaRPr>
          </a:p>
          <a:p>
            <a:pPr marL="0" lvl="0" indent="0" algn="l" rtl="0">
              <a:spcBef>
                <a:spcPts val="0"/>
              </a:spcBef>
              <a:spcAft>
                <a:spcPts val="0"/>
              </a:spcAft>
              <a:buNone/>
            </a:pPr>
            <a:r>
              <a:rPr lang="en">
                <a:latin typeface="Source Sans Pro"/>
                <a:ea typeface="Source Sans Pro"/>
                <a:cs typeface="Source Sans Pro"/>
                <a:sym typeface="Source Sans Pro"/>
              </a:rPr>
              <a:t>3-gram: 0/2</a:t>
            </a:r>
            <a:endParaRPr>
              <a:latin typeface="Source Sans Pro"/>
              <a:ea typeface="Source Sans Pro"/>
              <a:cs typeface="Source Sans Pro"/>
              <a:sym typeface="Source Sans Pro"/>
            </a:endParaRPr>
          </a:p>
          <a:p>
            <a:pPr marL="0" lvl="0" indent="0" algn="l" rtl="0">
              <a:spcBef>
                <a:spcPts val="0"/>
              </a:spcBef>
              <a:spcAft>
                <a:spcPts val="0"/>
              </a:spcAft>
              <a:buNone/>
            </a:pPr>
            <a:r>
              <a:rPr lang="en">
                <a:latin typeface="Source Sans Pro"/>
                <a:ea typeface="Source Sans Pro"/>
                <a:cs typeface="Source Sans Pro"/>
                <a:sym typeface="Source Sans Pro"/>
              </a:rPr>
              <a:t>4-gram: 0/1</a:t>
            </a: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r>
              <a:rPr lang="en">
                <a:latin typeface="Source Sans Pro"/>
                <a:ea typeface="Source Sans Pro"/>
                <a:cs typeface="Source Sans Pro"/>
                <a:sym typeface="Source Sans Pro"/>
              </a:rPr>
              <a:t>BLEU = ∜3/4*1/3*0*0*BP</a:t>
            </a:r>
            <a:endParaRPr>
              <a:latin typeface="Source Sans Pro"/>
              <a:ea typeface="Source Sans Pro"/>
              <a:cs typeface="Source Sans Pro"/>
              <a:sym typeface="Source Sans Pro"/>
            </a:endParaRPr>
          </a:p>
        </p:txBody>
      </p:sp>
      <p:cxnSp>
        <p:nvCxnSpPr>
          <p:cNvPr id="4236" name="Google Shape;4236;p234"/>
          <p:cNvCxnSpPr/>
          <p:nvPr/>
        </p:nvCxnSpPr>
        <p:spPr>
          <a:xfrm>
            <a:off x="6759900" y="3771575"/>
            <a:ext cx="1067700" cy="99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131" name="Google Shape;131;p29"/>
          <p:cNvSpPr txBox="1">
            <a:spLocks noGrp="1"/>
          </p:cNvSpPr>
          <p:nvPr>
            <p:ph type="title"/>
          </p:nvPr>
        </p:nvSpPr>
        <p:spPr>
          <a:xfrm>
            <a:off x="215800" y="140225"/>
            <a:ext cx="8616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Speakers</a:t>
            </a:r>
            <a:endParaRPr/>
          </a:p>
        </p:txBody>
      </p:sp>
      <p:grpSp>
        <p:nvGrpSpPr>
          <p:cNvPr id="132" name="Google Shape;132;p29"/>
          <p:cNvGrpSpPr/>
          <p:nvPr/>
        </p:nvGrpSpPr>
        <p:grpSpPr>
          <a:xfrm>
            <a:off x="837625" y="1490888"/>
            <a:ext cx="7468750" cy="2161725"/>
            <a:chOff x="708625" y="1490888"/>
            <a:chExt cx="7468750" cy="2161725"/>
          </a:xfrm>
        </p:grpSpPr>
        <p:grpSp>
          <p:nvGrpSpPr>
            <p:cNvPr id="133" name="Google Shape;133;p29"/>
            <p:cNvGrpSpPr/>
            <p:nvPr/>
          </p:nvGrpSpPr>
          <p:grpSpPr>
            <a:xfrm>
              <a:off x="708625" y="1490888"/>
              <a:ext cx="1672800" cy="2161725"/>
              <a:chOff x="708625" y="1490888"/>
              <a:chExt cx="1672800" cy="2161725"/>
            </a:xfrm>
          </p:grpSpPr>
          <p:pic>
            <p:nvPicPr>
              <p:cNvPr id="134" name="Google Shape;134;p29"/>
              <p:cNvPicPr preferRelativeResize="0"/>
              <p:nvPr/>
            </p:nvPicPr>
            <p:blipFill rotWithShape="1">
              <a:blip r:embed="rId3">
                <a:alphaModFix/>
              </a:blip>
              <a:srcRect t="2372"/>
              <a:stretch/>
            </p:blipFill>
            <p:spPr>
              <a:xfrm>
                <a:off x="818425" y="1490888"/>
                <a:ext cx="1222428" cy="1377775"/>
              </a:xfrm>
              <a:prstGeom prst="rect">
                <a:avLst/>
              </a:prstGeom>
              <a:noFill/>
              <a:ln>
                <a:noFill/>
              </a:ln>
            </p:spPr>
          </p:pic>
          <p:sp>
            <p:nvSpPr>
              <p:cNvPr id="135" name="Google Shape;135;p29"/>
              <p:cNvSpPr txBox="1"/>
              <p:nvPr/>
            </p:nvSpPr>
            <p:spPr>
              <a:xfrm>
                <a:off x="708625" y="2790712"/>
                <a:ext cx="16728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Source Sans Pro"/>
                    <a:ea typeface="Source Sans Pro"/>
                    <a:cs typeface="Source Sans Pro"/>
                    <a:sym typeface="Source Sans Pro"/>
                  </a:rPr>
                  <a:t>Jan Niehues,</a:t>
                </a:r>
                <a:endParaRPr sz="1100">
                  <a:latin typeface="Source Sans Pro"/>
                  <a:ea typeface="Source Sans Pro"/>
                  <a:cs typeface="Source Sans Pro"/>
                  <a:sym typeface="Source Sans Pro"/>
                </a:endParaRPr>
              </a:p>
              <a:p>
                <a:pPr marL="0" lvl="0" indent="0" algn="l" rtl="0">
                  <a:spcBef>
                    <a:spcPts val="0"/>
                  </a:spcBef>
                  <a:spcAft>
                    <a:spcPts val="0"/>
                  </a:spcAft>
                  <a:buNone/>
                </a:pPr>
                <a:r>
                  <a:rPr lang="en" sz="1100" i="1">
                    <a:latin typeface="Source Sans Pro"/>
                    <a:ea typeface="Source Sans Pro"/>
                    <a:cs typeface="Source Sans Pro"/>
                    <a:sym typeface="Source Sans Pro"/>
                  </a:rPr>
                  <a:t>Maastricht University</a:t>
                </a:r>
                <a:endParaRPr sz="1100" i="1">
                  <a:latin typeface="Source Sans Pro"/>
                  <a:ea typeface="Source Sans Pro"/>
                  <a:cs typeface="Source Sans Pro"/>
                  <a:sym typeface="Source Sans Pro"/>
                </a:endParaRPr>
              </a:p>
              <a:p>
                <a:pPr marL="0" lvl="0" indent="0" algn="l" rtl="0">
                  <a:spcBef>
                    <a:spcPts val="0"/>
                  </a:spcBef>
                  <a:spcAft>
                    <a:spcPts val="0"/>
                  </a:spcAft>
                  <a:buNone/>
                </a:pPr>
                <a:r>
                  <a:rPr lang="en" sz="1100" u="sng">
                    <a:solidFill>
                      <a:schemeClr val="hlink"/>
                    </a:solidFill>
                    <a:latin typeface="Source Sans Pro"/>
                    <a:ea typeface="Source Sans Pro"/>
                    <a:cs typeface="Source Sans Pro"/>
                    <a:sym typeface="Source Sans Pro"/>
                    <a:hlinkClick r:id="rId4"/>
                  </a:rPr>
                  <a:t>jan.niehues@maastrichtuniversity.nl</a:t>
                </a:r>
                <a:endParaRPr sz="1100">
                  <a:latin typeface="Source Sans Pro"/>
                  <a:ea typeface="Source Sans Pro"/>
                  <a:cs typeface="Source Sans Pro"/>
                  <a:sym typeface="Source Sans Pro"/>
                </a:endParaRPr>
              </a:p>
            </p:txBody>
          </p:sp>
        </p:grpSp>
        <p:grpSp>
          <p:nvGrpSpPr>
            <p:cNvPr id="136" name="Google Shape;136;p29"/>
            <p:cNvGrpSpPr/>
            <p:nvPr/>
          </p:nvGrpSpPr>
          <p:grpSpPr>
            <a:xfrm>
              <a:off x="2609208" y="1490893"/>
              <a:ext cx="1604400" cy="2029057"/>
              <a:chOff x="2602613" y="1490893"/>
              <a:chExt cx="1604400" cy="2029057"/>
            </a:xfrm>
          </p:grpSpPr>
          <p:pic>
            <p:nvPicPr>
              <p:cNvPr id="137" name="Google Shape;137;p29"/>
              <p:cNvPicPr preferRelativeResize="0"/>
              <p:nvPr/>
            </p:nvPicPr>
            <p:blipFill>
              <a:blip r:embed="rId5">
                <a:alphaModFix/>
              </a:blip>
              <a:stretch>
                <a:fillRect/>
              </a:stretch>
            </p:blipFill>
            <p:spPr>
              <a:xfrm>
                <a:off x="2700172" y="1490893"/>
                <a:ext cx="1385050" cy="1396620"/>
              </a:xfrm>
              <a:prstGeom prst="rect">
                <a:avLst/>
              </a:prstGeom>
              <a:noFill/>
              <a:ln>
                <a:noFill/>
              </a:ln>
            </p:spPr>
          </p:pic>
          <p:sp>
            <p:nvSpPr>
              <p:cNvPr id="138" name="Google Shape;138;p29"/>
              <p:cNvSpPr txBox="1"/>
              <p:nvPr/>
            </p:nvSpPr>
            <p:spPr>
              <a:xfrm>
                <a:off x="2602613" y="2827250"/>
                <a:ext cx="16044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Source Sans Pro"/>
                    <a:ea typeface="Source Sans Pro"/>
                    <a:cs typeface="Source Sans Pro"/>
                    <a:sym typeface="Source Sans Pro"/>
                  </a:rPr>
                  <a:t>Elizabeth Salesky,</a:t>
                </a:r>
                <a:endParaRPr sz="1100">
                  <a:latin typeface="Source Sans Pro"/>
                  <a:ea typeface="Source Sans Pro"/>
                  <a:cs typeface="Source Sans Pro"/>
                  <a:sym typeface="Source Sans Pro"/>
                </a:endParaRPr>
              </a:p>
              <a:p>
                <a:pPr marL="0" lvl="0" indent="0" algn="l" rtl="0">
                  <a:spcBef>
                    <a:spcPts val="0"/>
                  </a:spcBef>
                  <a:spcAft>
                    <a:spcPts val="0"/>
                  </a:spcAft>
                  <a:buNone/>
                </a:pPr>
                <a:r>
                  <a:rPr lang="en" sz="1100" i="1">
                    <a:latin typeface="Source Sans Pro"/>
                    <a:ea typeface="Source Sans Pro"/>
                    <a:cs typeface="Source Sans Pro"/>
                    <a:sym typeface="Source Sans Pro"/>
                  </a:rPr>
                  <a:t>Johns Hopkins University</a:t>
                </a:r>
                <a:endParaRPr sz="1100" i="1">
                  <a:latin typeface="Source Sans Pro"/>
                  <a:ea typeface="Source Sans Pro"/>
                  <a:cs typeface="Source Sans Pro"/>
                  <a:sym typeface="Source Sans Pro"/>
                </a:endParaRPr>
              </a:p>
              <a:p>
                <a:pPr marL="0" lvl="0" indent="0" algn="l" rtl="0">
                  <a:spcBef>
                    <a:spcPts val="0"/>
                  </a:spcBef>
                  <a:spcAft>
                    <a:spcPts val="0"/>
                  </a:spcAft>
                  <a:buNone/>
                </a:pPr>
                <a:r>
                  <a:rPr lang="en" sz="1100" u="sng">
                    <a:solidFill>
                      <a:schemeClr val="hlink"/>
                    </a:solidFill>
                    <a:latin typeface="Source Sans Pro"/>
                    <a:ea typeface="Source Sans Pro"/>
                    <a:cs typeface="Source Sans Pro"/>
                    <a:sym typeface="Source Sans Pro"/>
                    <a:hlinkClick r:id="rId6"/>
                  </a:rPr>
                  <a:t>esalesky@jhu.edu</a:t>
                </a:r>
                <a:endParaRPr sz="1100">
                  <a:latin typeface="Source Sans Pro"/>
                  <a:ea typeface="Source Sans Pro"/>
                  <a:cs typeface="Source Sans Pro"/>
                  <a:sym typeface="Source Sans Pro"/>
                </a:endParaRPr>
              </a:p>
            </p:txBody>
          </p:sp>
        </p:grpSp>
        <p:grpSp>
          <p:nvGrpSpPr>
            <p:cNvPr id="139" name="Google Shape;139;p29"/>
            <p:cNvGrpSpPr/>
            <p:nvPr/>
          </p:nvGrpSpPr>
          <p:grpSpPr>
            <a:xfrm>
              <a:off x="4441392" y="1494212"/>
              <a:ext cx="1835400" cy="1989200"/>
              <a:chOff x="4634175" y="1494212"/>
              <a:chExt cx="1835400" cy="1989200"/>
            </a:xfrm>
          </p:grpSpPr>
          <p:pic>
            <p:nvPicPr>
              <p:cNvPr id="140" name="Google Shape;140;p29"/>
              <p:cNvPicPr preferRelativeResize="0"/>
              <p:nvPr/>
            </p:nvPicPr>
            <p:blipFill rotWithShape="1">
              <a:blip r:embed="rId7">
                <a:alphaModFix/>
              </a:blip>
              <a:srcRect t="16458" b="9037"/>
              <a:stretch/>
            </p:blipFill>
            <p:spPr>
              <a:xfrm>
                <a:off x="4744541" y="1494212"/>
                <a:ext cx="1222425" cy="1371527"/>
              </a:xfrm>
              <a:prstGeom prst="rect">
                <a:avLst/>
              </a:prstGeom>
              <a:noFill/>
              <a:ln>
                <a:noFill/>
              </a:ln>
            </p:spPr>
          </p:pic>
          <p:sp>
            <p:nvSpPr>
              <p:cNvPr id="141" name="Google Shape;141;p29"/>
              <p:cNvSpPr txBox="1"/>
              <p:nvPr/>
            </p:nvSpPr>
            <p:spPr>
              <a:xfrm>
                <a:off x="4634175" y="2790712"/>
                <a:ext cx="18354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Source Sans Pro"/>
                    <a:ea typeface="Source Sans Pro"/>
                    <a:cs typeface="Source Sans Pro"/>
                    <a:sym typeface="Source Sans Pro"/>
                  </a:rPr>
                  <a:t>Marco Turchi,</a:t>
                </a:r>
                <a:endParaRPr sz="1100">
                  <a:latin typeface="Source Sans Pro"/>
                  <a:ea typeface="Source Sans Pro"/>
                  <a:cs typeface="Source Sans Pro"/>
                  <a:sym typeface="Source Sans Pro"/>
                </a:endParaRPr>
              </a:p>
              <a:p>
                <a:pPr marL="0" lvl="0" indent="0" algn="l" rtl="0">
                  <a:spcBef>
                    <a:spcPts val="0"/>
                  </a:spcBef>
                  <a:spcAft>
                    <a:spcPts val="0"/>
                  </a:spcAft>
                  <a:buNone/>
                </a:pPr>
                <a:r>
                  <a:rPr lang="en" sz="1100" i="1">
                    <a:latin typeface="Source Sans Pro"/>
                    <a:ea typeface="Source Sans Pro"/>
                    <a:cs typeface="Source Sans Pro"/>
                    <a:sym typeface="Source Sans Pro"/>
                  </a:rPr>
                  <a:t>Fondazione Bruno Kessler</a:t>
                </a:r>
                <a:endParaRPr sz="1100" i="1">
                  <a:latin typeface="Source Sans Pro"/>
                  <a:ea typeface="Source Sans Pro"/>
                  <a:cs typeface="Source Sans Pro"/>
                  <a:sym typeface="Source Sans Pro"/>
                </a:endParaRPr>
              </a:p>
              <a:p>
                <a:pPr marL="0" lvl="0" indent="0" algn="l" rtl="0">
                  <a:spcBef>
                    <a:spcPts val="0"/>
                  </a:spcBef>
                  <a:spcAft>
                    <a:spcPts val="0"/>
                  </a:spcAft>
                  <a:buNone/>
                </a:pPr>
                <a:r>
                  <a:rPr lang="en" sz="1100" u="sng">
                    <a:solidFill>
                      <a:schemeClr val="hlink"/>
                    </a:solidFill>
                    <a:latin typeface="Source Sans Pro"/>
                    <a:ea typeface="Source Sans Pro"/>
                    <a:cs typeface="Source Sans Pro"/>
                    <a:sym typeface="Source Sans Pro"/>
                    <a:hlinkClick r:id="rId8"/>
                  </a:rPr>
                  <a:t>turchi@fbk.eu</a:t>
                </a:r>
                <a:endParaRPr sz="1100">
                  <a:latin typeface="Source Sans Pro"/>
                  <a:ea typeface="Source Sans Pro"/>
                  <a:cs typeface="Source Sans Pro"/>
                  <a:sym typeface="Source Sans Pro"/>
                </a:endParaRPr>
              </a:p>
            </p:txBody>
          </p:sp>
        </p:grpSp>
        <p:grpSp>
          <p:nvGrpSpPr>
            <p:cNvPr id="142" name="Google Shape;142;p29"/>
            <p:cNvGrpSpPr/>
            <p:nvPr/>
          </p:nvGrpSpPr>
          <p:grpSpPr>
            <a:xfrm>
              <a:off x="6504575" y="1492959"/>
              <a:ext cx="1672800" cy="1990441"/>
              <a:chOff x="6504575" y="1492959"/>
              <a:chExt cx="1672800" cy="1990441"/>
            </a:xfrm>
          </p:grpSpPr>
          <p:sp>
            <p:nvSpPr>
              <p:cNvPr id="143" name="Google Shape;143;p29"/>
              <p:cNvSpPr txBox="1"/>
              <p:nvPr/>
            </p:nvSpPr>
            <p:spPr>
              <a:xfrm>
                <a:off x="6504575" y="2790700"/>
                <a:ext cx="16728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Source Sans Pro"/>
                    <a:ea typeface="Source Sans Pro"/>
                    <a:cs typeface="Source Sans Pro"/>
                    <a:sym typeface="Source Sans Pro"/>
                  </a:rPr>
                  <a:t>Matteo Negri,</a:t>
                </a:r>
                <a:endParaRPr sz="1100">
                  <a:latin typeface="Source Sans Pro"/>
                  <a:ea typeface="Source Sans Pro"/>
                  <a:cs typeface="Source Sans Pro"/>
                  <a:sym typeface="Source Sans Pro"/>
                </a:endParaRPr>
              </a:p>
              <a:p>
                <a:pPr marL="0" lvl="0" indent="0" algn="l" rtl="0">
                  <a:spcBef>
                    <a:spcPts val="0"/>
                  </a:spcBef>
                  <a:spcAft>
                    <a:spcPts val="0"/>
                  </a:spcAft>
                  <a:buNone/>
                </a:pPr>
                <a:r>
                  <a:rPr lang="en" sz="1100" i="1">
                    <a:latin typeface="Source Sans Pro"/>
                    <a:ea typeface="Source Sans Pro"/>
                    <a:cs typeface="Source Sans Pro"/>
                    <a:sym typeface="Source Sans Pro"/>
                  </a:rPr>
                  <a:t>Fondazione Bruno Kessler</a:t>
                </a:r>
                <a:endParaRPr sz="1100" i="1">
                  <a:latin typeface="Source Sans Pro"/>
                  <a:ea typeface="Source Sans Pro"/>
                  <a:cs typeface="Source Sans Pro"/>
                  <a:sym typeface="Source Sans Pro"/>
                </a:endParaRPr>
              </a:p>
              <a:p>
                <a:pPr marL="0" lvl="0" indent="0" algn="l" rtl="0">
                  <a:spcBef>
                    <a:spcPts val="0"/>
                  </a:spcBef>
                  <a:spcAft>
                    <a:spcPts val="0"/>
                  </a:spcAft>
                  <a:buNone/>
                </a:pPr>
                <a:r>
                  <a:rPr lang="en" sz="1100" u="sng">
                    <a:solidFill>
                      <a:schemeClr val="hlink"/>
                    </a:solidFill>
                    <a:latin typeface="Source Sans Pro"/>
                    <a:ea typeface="Source Sans Pro"/>
                    <a:cs typeface="Source Sans Pro"/>
                    <a:sym typeface="Source Sans Pro"/>
                    <a:hlinkClick r:id="rId9"/>
                  </a:rPr>
                  <a:t>negri@fbk.eu</a:t>
                </a:r>
                <a:endParaRPr sz="1100">
                  <a:latin typeface="Source Sans Pro"/>
                  <a:ea typeface="Source Sans Pro"/>
                  <a:cs typeface="Source Sans Pro"/>
                  <a:sym typeface="Source Sans Pro"/>
                </a:endParaRPr>
              </a:p>
            </p:txBody>
          </p:sp>
          <p:pic>
            <p:nvPicPr>
              <p:cNvPr id="144" name="Google Shape;144;p29"/>
              <p:cNvPicPr preferRelativeResize="0"/>
              <p:nvPr/>
            </p:nvPicPr>
            <p:blipFill rotWithShape="1">
              <a:blip r:embed="rId10">
                <a:alphaModFix/>
              </a:blip>
              <a:srcRect l="10594" t="12010"/>
              <a:stretch/>
            </p:blipFill>
            <p:spPr>
              <a:xfrm>
                <a:off x="6504575" y="1492959"/>
                <a:ext cx="1385051" cy="1377816"/>
              </a:xfrm>
              <a:prstGeom prst="rect">
                <a:avLst/>
              </a:prstGeom>
              <a:noFill/>
              <a:ln>
                <a:noFill/>
              </a:ln>
            </p:spPr>
          </p:pic>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7"/>
          <p:cNvSpPr txBox="1">
            <a:spLocks noGrp="1"/>
          </p:cNvSpPr>
          <p:nvPr>
            <p:ph type="title"/>
          </p:nvPr>
        </p:nvSpPr>
        <p:spPr>
          <a:xfrm>
            <a:off x="359999" y="310695"/>
            <a:ext cx="8326799" cy="567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2"/>
              </a:buClr>
              <a:buSzPts val="1100"/>
              <a:buFont typeface="Arial"/>
              <a:buNone/>
            </a:pPr>
            <a:r>
              <a:rPr lang="en"/>
              <a:t>Challenges in translation of speech</a:t>
            </a:r>
            <a:endParaRPr/>
          </a:p>
          <a:p>
            <a:pPr marL="0" lvl="0" indent="0" algn="l" rtl="0">
              <a:lnSpc>
                <a:spcPct val="100000"/>
              </a:lnSpc>
              <a:spcBef>
                <a:spcPts val="0"/>
              </a:spcBef>
              <a:spcAft>
                <a:spcPts val="0"/>
              </a:spcAft>
              <a:buClr>
                <a:schemeClr val="dk2"/>
              </a:buClr>
              <a:buSzPts val="3600"/>
              <a:buFont typeface="Calibri"/>
              <a:buNone/>
            </a:pPr>
            <a:endParaRPr/>
          </a:p>
        </p:txBody>
      </p:sp>
      <p:sp>
        <p:nvSpPr>
          <p:cNvPr id="507" name="Google Shape;507;p47"/>
          <p:cNvSpPr txBox="1">
            <a:spLocks noGrp="1"/>
          </p:cNvSpPr>
          <p:nvPr>
            <p:ph type="body" idx="1"/>
          </p:nvPr>
        </p:nvSpPr>
        <p:spPr>
          <a:xfrm>
            <a:off x="359999" y="972000"/>
            <a:ext cx="8326799" cy="2720310"/>
          </a:xfrm>
          <a:prstGeom prst="rect">
            <a:avLst/>
          </a:prstGeom>
          <a:noFill/>
          <a:ln>
            <a:noFill/>
          </a:ln>
        </p:spPr>
        <p:txBody>
          <a:bodyPr spcFirstLastPara="1" wrap="square" lIns="0" tIns="0" rIns="0" bIns="0" anchor="t" anchorCtr="0">
            <a:noAutofit/>
          </a:bodyPr>
          <a:lstStyle/>
          <a:p>
            <a:pPr marL="342900" lvl="0" indent="-342900" algn="l" rtl="0">
              <a:lnSpc>
                <a:spcPct val="100000"/>
              </a:lnSpc>
              <a:spcBef>
                <a:spcPts val="0"/>
              </a:spcBef>
              <a:spcAft>
                <a:spcPts val="0"/>
              </a:spcAft>
              <a:buClr>
                <a:schemeClr val="dk1"/>
              </a:buClr>
              <a:buSzPts val="2400"/>
              <a:buChar char="•"/>
            </a:pPr>
            <a:r>
              <a:rPr lang="en"/>
              <a:t>Audio challenges</a:t>
            </a:r>
            <a:endParaRPr/>
          </a:p>
          <a:p>
            <a:pPr marL="717550" lvl="1" indent="-384175" algn="l" rtl="0">
              <a:lnSpc>
                <a:spcPct val="100000"/>
              </a:lnSpc>
              <a:spcBef>
                <a:spcPts val="0"/>
              </a:spcBef>
              <a:spcAft>
                <a:spcPts val="0"/>
              </a:spcAft>
              <a:buClr>
                <a:schemeClr val="dk1"/>
              </a:buClr>
              <a:buSzPts val="2400"/>
              <a:buChar char="-"/>
            </a:pPr>
            <a:r>
              <a:rPr lang="en" sz="1800"/>
              <a:t>Multiple speaker</a:t>
            </a:r>
            <a:endParaRPr sz="1800"/>
          </a:p>
          <a:p>
            <a:pPr marL="1073150" lvl="2" indent="-382588" algn="l" rtl="0">
              <a:lnSpc>
                <a:spcPct val="100000"/>
              </a:lnSpc>
              <a:spcBef>
                <a:spcPts val="0"/>
              </a:spcBef>
              <a:spcAft>
                <a:spcPts val="0"/>
              </a:spcAft>
              <a:buClr>
                <a:schemeClr val="dk1"/>
              </a:buClr>
              <a:buSzPts val="2400"/>
              <a:buChar char="-"/>
            </a:pPr>
            <a:r>
              <a:rPr lang="en" sz="1800"/>
              <a:t>e.g. Meetings</a:t>
            </a:r>
            <a:endParaRPr sz="1800"/>
          </a:p>
          <a:p>
            <a:pPr marL="1073150" lvl="2" indent="-382588" algn="l" rtl="0">
              <a:lnSpc>
                <a:spcPct val="100000"/>
              </a:lnSpc>
              <a:spcBef>
                <a:spcPts val="0"/>
              </a:spcBef>
              <a:spcAft>
                <a:spcPts val="0"/>
              </a:spcAft>
              <a:buClr>
                <a:schemeClr val="dk1"/>
              </a:buClr>
              <a:buSzPts val="2400"/>
              <a:buChar char="-"/>
            </a:pPr>
            <a:r>
              <a:rPr lang="en" sz="1800"/>
              <a:t>Challenges:</a:t>
            </a:r>
            <a:endParaRPr sz="1800"/>
          </a:p>
          <a:p>
            <a:pPr marL="1430338" lvl="3" indent="-381000" algn="l" rtl="0">
              <a:lnSpc>
                <a:spcPct val="100000"/>
              </a:lnSpc>
              <a:spcBef>
                <a:spcPts val="0"/>
              </a:spcBef>
              <a:spcAft>
                <a:spcPts val="0"/>
              </a:spcAft>
              <a:buClr>
                <a:schemeClr val="dk1"/>
              </a:buClr>
              <a:buSzPts val="2400"/>
              <a:buChar char="-"/>
            </a:pPr>
            <a:r>
              <a:rPr lang="en" sz="1800"/>
              <a:t>Overlapping voice</a:t>
            </a:r>
            <a:endParaRPr sz="1800"/>
          </a:p>
          <a:p>
            <a:pPr marL="717550" lvl="1" indent="-384175" algn="l" rtl="0">
              <a:lnSpc>
                <a:spcPct val="100000"/>
              </a:lnSpc>
              <a:spcBef>
                <a:spcPts val="0"/>
              </a:spcBef>
              <a:spcAft>
                <a:spcPts val="0"/>
              </a:spcAft>
              <a:buClr>
                <a:schemeClr val="dk1"/>
              </a:buClr>
              <a:buSzPts val="2400"/>
              <a:buChar char="-"/>
            </a:pPr>
            <a:r>
              <a:rPr lang="en" sz="1800"/>
              <a:t>Background noise</a:t>
            </a:r>
            <a:endParaRPr sz="1800"/>
          </a:p>
          <a:p>
            <a:pPr marL="717550" lvl="1" indent="-371475" algn="l" rtl="0">
              <a:lnSpc>
                <a:spcPct val="100000"/>
              </a:lnSpc>
              <a:spcBef>
                <a:spcPts val="0"/>
              </a:spcBef>
              <a:spcAft>
                <a:spcPts val="0"/>
              </a:spcAft>
              <a:buSzPts val="2200"/>
              <a:buChar char="-"/>
            </a:pPr>
            <a:r>
              <a:rPr lang="en" sz="1800"/>
              <a:t>Audio segmentation</a:t>
            </a:r>
            <a:endParaRPr sz="1800"/>
          </a:p>
          <a:p>
            <a:pPr marL="342900" lvl="0" indent="-190500" algn="l" rtl="0">
              <a:lnSpc>
                <a:spcPct val="100000"/>
              </a:lnSpc>
              <a:spcBef>
                <a:spcPts val="0"/>
              </a:spcBef>
              <a:spcAft>
                <a:spcPts val="0"/>
              </a:spcAft>
              <a:buClr>
                <a:schemeClr val="dk1"/>
              </a:buClr>
              <a:buSzPts val="2400"/>
              <a:buNone/>
            </a:pPr>
            <a:endParaRPr/>
          </a:p>
        </p:txBody>
      </p:sp>
      <p:pic>
        <p:nvPicPr>
          <p:cNvPr id="508" name="Google Shape;508;p47"/>
          <p:cNvPicPr preferRelativeResize="0"/>
          <p:nvPr/>
        </p:nvPicPr>
        <p:blipFill rotWithShape="1">
          <a:blip r:embed="rId3">
            <a:alphaModFix/>
          </a:blip>
          <a:srcRect/>
          <a:stretch/>
        </p:blipFill>
        <p:spPr>
          <a:xfrm>
            <a:off x="5275383" y="1481669"/>
            <a:ext cx="2558561" cy="1136694"/>
          </a:xfrm>
          <a:prstGeom prst="rect">
            <a:avLst/>
          </a:prstGeom>
          <a:noFill/>
          <a:ln>
            <a:noFill/>
          </a:ln>
        </p:spPr>
      </p:pic>
      <p:sp>
        <p:nvSpPr>
          <p:cNvPr id="509" name="Google Shape;509;p47"/>
          <p:cNvSpPr txBox="1">
            <a:spLocks noGrp="1"/>
          </p:cNvSpPr>
          <p:nvPr>
            <p:ph type="sldNum" idx="12"/>
          </p:nvPr>
        </p:nvSpPr>
        <p:spPr>
          <a:xfrm>
            <a:off x="8316141" y="4738799"/>
            <a:ext cx="370800" cy="2739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20</a:t>
            </a:fld>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4240"/>
        <p:cNvGrpSpPr/>
        <p:nvPr/>
      </p:nvGrpSpPr>
      <p:grpSpPr>
        <a:xfrm>
          <a:off x="0" y="0"/>
          <a:ext cx="0" cy="0"/>
          <a:chOff x="0" y="0"/>
          <a:chExt cx="0" cy="0"/>
        </a:xfrm>
      </p:grpSpPr>
      <p:sp>
        <p:nvSpPr>
          <p:cNvPr id="4241" name="Google Shape;4241;p23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BLEU</a:t>
            </a:r>
            <a:endParaRPr/>
          </a:p>
        </p:txBody>
      </p:sp>
      <p:sp>
        <p:nvSpPr>
          <p:cNvPr id="4242" name="Google Shape;4242;p2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Compare Hypothesis to reference translation</a:t>
            </a:r>
            <a:endParaRPr/>
          </a:p>
          <a:p>
            <a:pPr marL="914400" lvl="1" indent="-317500" algn="l" rtl="0">
              <a:spcBef>
                <a:spcPts val="0"/>
              </a:spcBef>
              <a:spcAft>
                <a:spcPts val="0"/>
              </a:spcAft>
              <a:buSzPts val="1400"/>
              <a:buChar char="○"/>
            </a:pPr>
            <a:r>
              <a:rPr lang="en"/>
              <a:t>Geometric mean of n-gram precision (1 to 4-grams)</a:t>
            </a:r>
            <a:endParaRPr/>
          </a:p>
          <a:p>
            <a:pPr marL="914400" lvl="1" indent="-317500" algn="l" rtl="0">
              <a:spcBef>
                <a:spcPts val="0"/>
              </a:spcBef>
              <a:spcAft>
                <a:spcPts val="0"/>
              </a:spcAft>
              <a:buSzPts val="1400"/>
              <a:buChar char="○"/>
            </a:pPr>
            <a:r>
              <a:rPr lang="en"/>
              <a:t>Using case- and punctuation information</a:t>
            </a:r>
            <a:endParaRPr/>
          </a:p>
          <a:p>
            <a:pPr marL="457200" lvl="0" indent="0" algn="l" rtl="0">
              <a:spcBef>
                <a:spcPts val="1600"/>
              </a:spcBef>
              <a:spcAft>
                <a:spcPts val="0"/>
              </a:spcAft>
              <a:buNone/>
            </a:pPr>
            <a:endParaRPr/>
          </a:p>
          <a:p>
            <a:pPr marL="457200" lvl="0" indent="-342900" algn="l" rtl="0">
              <a:spcBef>
                <a:spcPts val="1600"/>
              </a:spcBef>
              <a:spcAft>
                <a:spcPts val="0"/>
              </a:spcAft>
              <a:buSzPts val="1800"/>
              <a:buChar char="●"/>
            </a:pPr>
            <a:r>
              <a:rPr lang="en"/>
              <a:t>Aggregated scores over large dataset</a:t>
            </a:r>
            <a:endParaRPr/>
          </a:p>
          <a:p>
            <a:pPr marL="457200" lvl="0" indent="0" algn="l" rtl="0">
              <a:spcBef>
                <a:spcPts val="1600"/>
              </a:spcBef>
              <a:spcAft>
                <a:spcPts val="0"/>
              </a:spcAft>
              <a:buNone/>
            </a:pPr>
            <a:endParaRPr/>
          </a:p>
          <a:p>
            <a:pPr marL="457200" lvl="0" indent="-342900" algn="l" rtl="0">
              <a:spcBef>
                <a:spcPts val="1600"/>
              </a:spcBef>
              <a:spcAft>
                <a:spcPts val="0"/>
              </a:spcAft>
              <a:buSzPts val="1800"/>
              <a:buChar char="●"/>
            </a:pPr>
            <a:r>
              <a:rPr lang="en"/>
              <a:t>“</a:t>
            </a:r>
            <a:r>
              <a:rPr lang="en">
                <a:solidFill>
                  <a:srgbClr val="9900FF"/>
                </a:solidFill>
                <a:latin typeface="Caveat"/>
                <a:ea typeface="Caveat"/>
                <a:cs typeface="Caveat"/>
                <a:sym typeface="Caveat"/>
              </a:rPr>
              <a:t>Brevity penalty</a:t>
            </a:r>
            <a:r>
              <a:rPr lang="en"/>
              <a:t>” to account for  recall</a:t>
            </a:r>
            <a:endParaRPr/>
          </a:p>
          <a:p>
            <a:pPr marL="914400" lvl="0" indent="0" algn="l" rtl="0">
              <a:spcBef>
                <a:spcPts val="1600"/>
              </a:spcBef>
              <a:spcAft>
                <a:spcPts val="1600"/>
              </a:spcAft>
              <a:buNone/>
            </a:pPr>
            <a:endParaRPr/>
          </a:p>
        </p:txBody>
      </p:sp>
      <p:sp>
        <p:nvSpPr>
          <p:cNvPr id="4243" name="Google Shape;4243;p23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200</a:t>
            </a:fld>
            <a:endParaRPr/>
          </a:p>
        </p:txBody>
      </p:sp>
      <p:sp>
        <p:nvSpPr>
          <p:cNvPr id="4244" name="Google Shape;4244;p235"/>
          <p:cNvSpPr txBox="1"/>
          <p:nvPr/>
        </p:nvSpPr>
        <p:spPr>
          <a:xfrm>
            <a:off x="5986625" y="1746100"/>
            <a:ext cx="287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Reference: </a:t>
            </a:r>
            <a:r>
              <a:rPr lang="en">
                <a:solidFill>
                  <a:srgbClr val="9900FF"/>
                </a:solidFill>
                <a:latin typeface="Source Sans Pro"/>
                <a:ea typeface="Source Sans Pro"/>
                <a:cs typeface="Source Sans Pro"/>
                <a:sym typeface="Source Sans Pro"/>
              </a:rPr>
              <a:t>BLEU is </a:t>
            </a:r>
            <a:r>
              <a:rPr lang="en">
                <a:latin typeface="Source Sans Pro"/>
                <a:ea typeface="Source Sans Pro"/>
                <a:cs typeface="Source Sans Pro"/>
                <a:sym typeface="Source Sans Pro"/>
              </a:rPr>
              <a:t>a MT </a:t>
            </a:r>
            <a:r>
              <a:rPr lang="en">
                <a:solidFill>
                  <a:srgbClr val="9900FF"/>
                </a:solidFill>
                <a:latin typeface="Source Sans Pro"/>
                <a:ea typeface="Source Sans Pro"/>
                <a:cs typeface="Source Sans Pro"/>
                <a:sym typeface="Source Sans Pro"/>
              </a:rPr>
              <a:t>metric</a:t>
            </a:r>
            <a:endParaRPr>
              <a:solidFill>
                <a:srgbClr val="9900FF"/>
              </a:solidFill>
              <a:latin typeface="Source Sans Pro"/>
              <a:ea typeface="Source Sans Pro"/>
              <a:cs typeface="Source Sans Pro"/>
              <a:sym typeface="Source Sans Pro"/>
            </a:endParaRPr>
          </a:p>
        </p:txBody>
      </p:sp>
      <p:sp>
        <p:nvSpPr>
          <p:cNvPr id="4245" name="Google Shape;4245;p235"/>
          <p:cNvSpPr txBox="1"/>
          <p:nvPr/>
        </p:nvSpPr>
        <p:spPr>
          <a:xfrm>
            <a:off x="5986625" y="2146300"/>
            <a:ext cx="287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Hypothesis: </a:t>
            </a:r>
            <a:r>
              <a:rPr lang="en">
                <a:solidFill>
                  <a:srgbClr val="9900FF"/>
                </a:solidFill>
                <a:latin typeface="Source Sans Pro"/>
                <a:ea typeface="Source Sans Pro"/>
                <a:cs typeface="Source Sans Pro"/>
                <a:sym typeface="Source Sans Pro"/>
              </a:rPr>
              <a:t>BLEU is </a:t>
            </a:r>
            <a:r>
              <a:rPr lang="en">
                <a:latin typeface="Source Sans Pro"/>
                <a:ea typeface="Source Sans Pro"/>
                <a:cs typeface="Source Sans Pro"/>
                <a:sym typeface="Source Sans Pro"/>
              </a:rPr>
              <a:t>my</a:t>
            </a:r>
            <a:r>
              <a:rPr lang="en">
                <a:solidFill>
                  <a:srgbClr val="9900FF"/>
                </a:solidFill>
                <a:latin typeface="Source Sans Pro"/>
                <a:ea typeface="Source Sans Pro"/>
                <a:cs typeface="Source Sans Pro"/>
                <a:sym typeface="Source Sans Pro"/>
              </a:rPr>
              <a:t> metric</a:t>
            </a:r>
            <a:endParaRPr>
              <a:solidFill>
                <a:srgbClr val="9900FF"/>
              </a:solidFill>
              <a:latin typeface="Source Sans Pro"/>
              <a:ea typeface="Source Sans Pro"/>
              <a:cs typeface="Source Sans Pro"/>
              <a:sym typeface="Source Sans Pro"/>
            </a:endParaRPr>
          </a:p>
        </p:txBody>
      </p:sp>
      <p:sp>
        <p:nvSpPr>
          <p:cNvPr id="4246" name="Google Shape;4246;p235"/>
          <p:cNvSpPr txBox="1"/>
          <p:nvPr/>
        </p:nvSpPr>
        <p:spPr>
          <a:xfrm>
            <a:off x="5986625" y="2604875"/>
            <a:ext cx="28737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1-gram: 3/4</a:t>
            </a:r>
            <a:endParaRPr>
              <a:latin typeface="Source Sans Pro"/>
              <a:ea typeface="Source Sans Pro"/>
              <a:cs typeface="Source Sans Pro"/>
              <a:sym typeface="Source Sans Pro"/>
            </a:endParaRPr>
          </a:p>
          <a:p>
            <a:pPr marL="0" lvl="0" indent="0" algn="l" rtl="0">
              <a:spcBef>
                <a:spcPts val="0"/>
              </a:spcBef>
              <a:spcAft>
                <a:spcPts val="0"/>
              </a:spcAft>
              <a:buNone/>
            </a:pPr>
            <a:r>
              <a:rPr lang="en">
                <a:latin typeface="Source Sans Pro"/>
                <a:ea typeface="Source Sans Pro"/>
                <a:cs typeface="Source Sans Pro"/>
                <a:sym typeface="Source Sans Pro"/>
              </a:rPr>
              <a:t>2-gram: 1/3</a:t>
            </a:r>
            <a:endParaRPr>
              <a:latin typeface="Source Sans Pro"/>
              <a:ea typeface="Source Sans Pro"/>
              <a:cs typeface="Source Sans Pro"/>
              <a:sym typeface="Source Sans Pro"/>
            </a:endParaRPr>
          </a:p>
          <a:p>
            <a:pPr marL="0" lvl="0" indent="0" algn="l" rtl="0">
              <a:spcBef>
                <a:spcPts val="0"/>
              </a:spcBef>
              <a:spcAft>
                <a:spcPts val="0"/>
              </a:spcAft>
              <a:buNone/>
            </a:pPr>
            <a:r>
              <a:rPr lang="en">
                <a:latin typeface="Source Sans Pro"/>
                <a:ea typeface="Source Sans Pro"/>
                <a:cs typeface="Source Sans Pro"/>
                <a:sym typeface="Source Sans Pro"/>
              </a:rPr>
              <a:t>3-gram: 0/2</a:t>
            </a:r>
            <a:endParaRPr>
              <a:latin typeface="Source Sans Pro"/>
              <a:ea typeface="Source Sans Pro"/>
              <a:cs typeface="Source Sans Pro"/>
              <a:sym typeface="Source Sans Pro"/>
            </a:endParaRPr>
          </a:p>
          <a:p>
            <a:pPr marL="0" lvl="0" indent="0" algn="l" rtl="0">
              <a:spcBef>
                <a:spcPts val="0"/>
              </a:spcBef>
              <a:spcAft>
                <a:spcPts val="0"/>
              </a:spcAft>
              <a:buNone/>
            </a:pPr>
            <a:r>
              <a:rPr lang="en">
                <a:latin typeface="Source Sans Pro"/>
                <a:ea typeface="Source Sans Pro"/>
                <a:cs typeface="Source Sans Pro"/>
                <a:sym typeface="Source Sans Pro"/>
              </a:rPr>
              <a:t>4-gram: 0/1</a:t>
            </a: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r>
              <a:rPr lang="en">
                <a:latin typeface="Source Sans Pro"/>
                <a:ea typeface="Source Sans Pro"/>
                <a:cs typeface="Source Sans Pro"/>
                <a:sym typeface="Source Sans Pro"/>
              </a:rPr>
              <a:t>BLEU = ∜3/4*1/3*0*0*BP</a:t>
            </a:r>
            <a:endParaRPr>
              <a:latin typeface="Source Sans Pro"/>
              <a:ea typeface="Source Sans Pro"/>
              <a:cs typeface="Source Sans Pro"/>
              <a:sym typeface="Source Sans Pro"/>
            </a:endParaRPr>
          </a:p>
        </p:txBody>
      </p:sp>
      <p:cxnSp>
        <p:nvCxnSpPr>
          <p:cNvPr id="4247" name="Google Shape;4247;p235"/>
          <p:cNvCxnSpPr/>
          <p:nvPr/>
        </p:nvCxnSpPr>
        <p:spPr>
          <a:xfrm>
            <a:off x="6759900" y="3771575"/>
            <a:ext cx="1067700" cy="99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4251"/>
        <p:cNvGrpSpPr/>
        <p:nvPr/>
      </p:nvGrpSpPr>
      <p:grpSpPr>
        <a:xfrm>
          <a:off x="0" y="0"/>
          <a:ext cx="0" cy="0"/>
          <a:chOff x="0" y="0"/>
          <a:chExt cx="0" cy="0"/>
        </a:xfrm>
      </p:grpSpPr>
      <p:sp>
        <p:nvSpPr>
          <p:cNvPr id="4252" name="Google Shape;4252;p23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Word error rate (WER)</a:t>
            </a:r>
            <a:endParaRPr/>
          </a:p>
        </p:txBody>
      </p:sp>
      <p:sp>
        <p:nvSpPr>
          <p:cNvPr id="4253" name="Google Shape;4253;p2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Align reference and hypothesis</a:t>
            </a:r>
            <a:endParaRPr/>
          </a:p>
          <a:p>
            <a:pPr marL="914400" lvl="1" indent="-317500" algn="l" rtl="0">
              <a:spcBef>
                <a:spcPts val="0"/>
              </a:spcBef>
              <a:spcAft>
                <a:spcPts val="0"/>
              </a:spcAft>
              <a:buSzPts val="1400"/>
              <a:buChar char="○"/>
            </a:pPr>
            <a:r>
              <a:rPr lang="en"/>
              <a:t>Calculate insertions, deletions and substitutions</a:t>
            </a:r>
            <a:endParaRPr/>
          </a:p>
          <a:p>
            <a:pPr marL="914400" lvl="1" indent="-317500" algn="l" rtl="0">
              <a:spcBef>
                <a:spcPts val="0"/>
              </a:spcBef>
              <a:spcAft>
                <a:spcPts val="0"/>
              </a:spcAft>
              <a:buSzPts val="1400"/>
              <a:buChar char="○"/>
            </a:pPr>
            <a:r>
              <a:rPr lang="en"/>
              <a:t>Divide by reference length</a:t>
            </a:r>
            <a:endParaRPr/>
          </a:p>
          <a:p>
            <a:pPr marL="914400" lvl="0" indent="0" algn="l" rtl="0">
              <a:spcBef>
                <a:spcPts val="1600"/>
              </a:spcBef>
              <a:spcAft>
                <a:spcPts val="0"/>
              </a:spcAft>
              <a:buNone/>
            </a:pPr>
            <a:endParaRPr/>
          </a:p>
          <a:p>
            <a:pPr marL="457200" lvl="0" indent="-342900" algn="l" rtl="0">
              <a:spcBef>
                <a:spcPts val="1600"/>
              </a:spcBef>
              <a:spcAft>
                <a:spcPts val="0"/>
              </a:spcAft>
              <a:buSzPts val="1800"/>
              <a:buChar char="●"/>
            </a:pPr>
            <a:r>
              <a:rPr lang="en"/>
              <a:t>Often ignoring case and punctuation</a:t>
            </a:r>
            <a:endParaRPr/>
          </a:p>
          <a:p>
            <a:pPr marL="0" lvl="0" indent="0" algn="l" rtl="0">
              <a:spcBef>
                <a:spcPts val="1600"/>
              </a:spcBef>
              <a:spcAft>
                <a:spcPts val="0"/>
              </a:spcAft>
              <a:buNone/>
            </a:pPr>
            <a:endParaRPr/>
          </a:p>
          <a:p>
            <a:pPr marL="914400" lvl="0" indent="0" algn="l" rtl="0">
              <a:spcBef>
                <a:spcPts val="1600"/>
              </a:spcBef>
              <a:spcAft>
                <a:spcPts val="1600"/>
              </a:spcAft>
              <a:buNone/>
            </a:pPr>
            <a:endParaRPr/>
          </a:p>
        </p:txBody>
      </p:sp>
      <p:sp>
        <p:nvSpPr>
          <p:cNvPr id="4254" name="Google Shape;4254;p23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201</a:t>
            </a:fld>
            <a:endParaRPr/>
          </a:p>
        </p:txBody>
      </p:sp>
      <p:sp>
        <p:nvSpPr>
          <p:cNvPr id="4255" name="Google Shape;4255;p236"/>
          <p:cNvSpPr txBox="1"/>
          <p:nvPr/>
        </p:nvSpPr>
        <p:spPr>
          <a:xfrm>
            <a:off x="5986625" y="1212700"/>
            <a:ext cx="287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Reference:   </a:t>
            </a:r>
            <a:r>
              <a:rPr lang="en">
                <a:solidFill>
                  <a:srgbClr val="9900FF"/>
                </a:solidFill>
                <a:latin typeface="Source Sans Pro"/>
                <a:ea typeface="Source Sans Pro"/>
                <a:cs typeface="Source Sans Pro"/>
                <a:sym typeface="Source Sans Pro"/>
              </a:rPr>
              <a:t>WER is </a:t>
            </a:r>
            <a:r>
              <a:rPr lang="en">
                <a:latin typeface="Source Sans Pro"/>
                <a:ea typeface="Source Sans Pro"/>
                <a:cs typeface="Source Sans Pro"/>
                <a:sym typeface="Source Sans Pro"/>
              </a:rPr>
              <a:t>an ASR </a:t>
            </a:r>
            <a:r>
              <a:rPr lang="en">
                <a:solidFill>
                  <a:srgbClr val="9900FF"/>
                </a:solidFill>
                <a:latin typeface="Source Sans Pro"/>
                <a:ea typeface="Source Sans Pro"/>
                <a:cs typeface="Source Sans Pro"/>
                <a:sym typeface="Source Sans Pro"/>
              </a:rPr>
              <a:t>metric</a:t>
            </a:r>
            <a:endParaRPr>
              <a:solidFill>
                <a:srgbClr val="9900FF"/>
              </a:solidFill>
              <a:latin typeface="Source Sans Pro"/>
              <a:ea typeface="Source Sans Pro"/>
              <a:cs typeface="Source Sans Pro"/>
              <a:sym typeface="Source Sans Pro"/>
            </a:endParaRPr>
          </a:p>
        </p:txBody>
      </p:sp>
      <p:sp>
        <p:nvSpPr>
          <p:cNvPr id="4256" name="Google Shape;4256;p236"/>
          <p:cNvSpPr txBox="1"/>
          <p:nvPr/>
        </p:nvSpPr>
        <p:spPr>
          <a:xfrm>
            <a:off x="5986625" y="1612900"/>
            <a:ext cx="287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Hypothesis: </a:t>
            </a:r>
            <a:r>
              <a:rPr lang="en">
                <a:solidFill>
                  <a:srgbClr val="9900FF"/>
                </a:solidFill>
                <a:latin typeface="Source Sans Pro"/>
                <a:ea typeface="Source Sans Pro"/>
                <a:cs typeface="Source Sans Pro"/>
                <a:sym typeface="Source Sans Pro"/>
              </a:rPr>
              <a:t>WER is </a:t>
            </a:r>
            <a:r>
              <a:rPr lang="en">
                <a:latin typeface="Source Sans Pro"/>
                <a:ea typeface="Source Sans Pro"/>
                <a:cs typeface="Source Sans Pro"/>
                <a:sym typeface="Source Sans Pro"/>
              </a:rPr>
              <a:t>my</a:t>
            </a:r>
            <a:r>
              <a:rPr lang="en">
                <a:solidFill>
                  <a:srgbClr val="9900FF"/>
                </a:solidFill>
                <a:latin typeface="Source Sans Pro"/>
                <a:ea typeface="Source Sans Pro"/>
                <a:cs typeface="Source Sans Pro"/>
                <a:sym typeface="Source Sans Pro"/>
              </a:rPr>
              <a:t> </a:t>
            </a:r>
            <a:r>
              <a:rPr lang="en">
                <a:latin typeface="Source Sans Pro"/>
                <a:ea typeface="Source Sans Pro"/>
                <a:cs typeface="Source Sans Pro"/>
                <a:sym typeface="Source Sans Pro"/>
              </a:rPr>
              <a:t> ***</a:t>
            </a:r>
            <a:r>
              <a:rPr lang="en">
                <a:solidFill>
                  <a:srgbClr val="9900FF"/>
                </a:solidFill>
                <a:latin typeface="Source Sans Pro"/>
                <a:ea typeface="Source Sans Pro"/>
                <a:cs typeface="Source Sans Pro"/>
                <a:sym typeface="Source Sans Pro"/>
              </a:rPr>
              <a:t> metric</a:t>
            </a:r>
            <a:endParaRPr>
              <a:solidFill>
                <a:srgbClr val="9900FF"/>
              </a:solidFill>
              <a:latin typeface="Source Sans Pro"/>
              <a:ea typeface="Source Sans Pro"/>
              <a:cs typeface="Source Sans Pro"/>
              <a:sym typeface="Source Sans Pro"/>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4260"/>
        <p:cNvGrpSpPr/>
        <p:nvPr/>
      </p:nvGrpSpPr>
      <p:grpSpPr>
        <a:xfrm>
          <a:off x="0" y="0"/>
          <a:ext cx="0" cy="0"/>
          <a:chOff x="0" y="0"/>
          <a:chExt cx="0" cy="0"/>
        </a:xfrm>
      </p:grpSpPr>
      <p:sp>
        <p:nvSpPr>
          <p:cNvPr id="4261" name="Google Shape;4261;p23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Word error rate (WER)</a:t>
            </a:r>
            <a:endParaRPr/>
          </a:p>
        </p:txBody>
      </p:sp>
      <p:sp>
        <p:nvSpPr>
          <p:cNvPr id="4262" name="Google Shape;4262;p2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Align reference and hypothesis</a:t>
            </a:r>
            <a:endParaRPr/>
          </a:p>
          <a:p>
            <a:pPr marL="914400" lvl="1" indent="-317500" algn="l" rtl="0">
              <a:spcBef>
                <a:spcPts val="0"/>
              </a:spcBef>
              <a:spcAft>
                <a:spcPts val="0"/>
              </a:spcAft>
              <a:buSzPts val="1400"/>
              <a:buChar char="○"/>
            </a:pPr>
            <a:r>
              <a:rPr lang="en"/>
              <a:t>Calculate insertions, deletions and substitutions</a:t>
            </a:r>
            <a:endParaRPr/>
          </a:p>
          <a:p>
            <a:pPr marL="914400" lvl="1" indent="-317500" algn="l" rtl="0">
              <a:spcBef>
                <a:spcPts val="0"/>
              </a:spcBef>
              <a:spcAft>
                <a:spcPts val="0"/>
              </a:spcAft>
              <a:buSzPts val="1400"/>
              <a:buChar char="○"/>
            </a:pPr>
            <a:r>
              <a:rPr lang="en"/>
              <a:t>Divide by reference length</a:t>
            </a:r>
            <a:endParaRPr/>
          </a:p>
          <a:p>
            <a:pPr marL="914400" lvl="0" indent="0" algn="l" rtl="0">
              <a:spcBef>
                <a:spcPts val="1600"/>
              </a:spcBef>
              <a:spcAft>
                <a:spcPts val="0"/>
              </a:spcAft>
              <a:buNone/>
            </a:pPr>
            <a:endParaRPr/>
          </a:p>
          <a:p>
            <a:pPr marL="457200" lvl="0" indent="-342900" algn="l" rtl="0">
              <a:spcBef>
                <a:spcPts val="1600"/>
              </a:spcBef>
              <a:spcAft>
                <a:spcPts val="0"/>
              </a:spcAft>
              <a:buSzPts val="1800"/>
              <a:buChar char="●"/>
            </a:pPr>
            <a:r>
              <a:rPr lang="en"/>
              <a:t>Often ignoring case and punctuation</a:t>
            </a:r>
            <a:endParaRPr/>
          </a:p>
          <a:p>
            <a:pPr marL="0" lvl="0" indent="0" algn="l" rtl="0">
              <a:spcBef>
                <a:spcPts val="1600"/>
              </a:spcBef>
              <a:spcAft>
                <a:spcPts val="0"/>
              </a:spcAft>
              <a:buNone/>
            </a:pPr>
            <a:endParaRPr/>
          </a:p>
          <a:p>
            <a:pPr marL="914400" lvl="0" indent="0" algn="l" rtl="0">
              <a:spcBef>
                <a:spcPts val="1600"/>
              </a:spcBef>
              <a:spcAft>
                <a:spcPts val="1600"/>
              </a:spcAft>
              <a:buNone/>
            </a:pPr>
            <a:endParaRPr/>
          </a:p>
        </p:txBody>
      </p:sp>
      <p:sp>
        <p:nvSpPr>
          <p:cNvPr id="4263" name="Google Shape;4263;p23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202</a:t>
            </a:fld>
            <a:endParaRPr/>
          </a:p>
        </p:txBody>
      </p:sp>
      <p:sp>
        <p:nvSpPr>
          <p:cNvPr id="4264" name="Google Shape;4264;p237"/>
          <p:cNvSpPr txBox="1"/>
          <p:nvPr/>
        </p:nvSpPr>
        <p:spPr>
          <a:xfrm>
            <a:off x="5986625" y="1212700"/>
            <a:ext cx="287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Reference:   </a:t>
            </a:r>
            <a:r>
              <a:rPr lang="en">
                <a:solidFill>
                  <a:srgbClr val="9900FF"/>
                </a:solidFill>
                <a:latin typeface="Source Sans Pro"/>
                <a:ea typeface="Source Sans Pro"/>
                <a:cs typeface="Source Sans Pro"/>
                <a:sym typeface="Source Sans Pro"/>
              </a:rPr>
              <a:t>WER is </a:t>
            </a:r>
            <a:r>
              <a:rPr lang="en">
                <a:latin typeface="Source Sans Pro"/>
                <a:ea typeface="Source Sans Pro"/>
                <a:cs typeface="Source Sans Pro"/>
                <a:sym typeface="Source Sans Pro"/>
              </a:rPr>
              <a:t>an ASR </a:t>
            </a:r>
            <a:r>
              <a:rPr lang="en">
                <a:solidFill>
                  <a:srgbClr val="9900FF"/>
                </a:solidFill>
                <a:latin typeface="Source Sans Pro"/>
                <a:ea typeface="Source Sans Pro"/>
                <a:cs typeface="Source Sans Pro"/>
                <a:sym typeface="Source Sans Pro"/>
              </a:rPr>
              <a:t>metric</a:t>
            </a:r>
            <a:endParaRPr>
              <a:solidFill>
                <a:srgbClr val="9900FF"/>
              </a:solidFill>
              <a:latin typeface="Source Sans Pro"/>
              <a:ea typeface="Source Sans Pro"/>
              <a:cs typeface="Source Sans Pro"/>
              <a:sym typeface="Source Sans Pro"/>
            </a:endParaRPr>
          </a:p>
        </p:txBody>
      </p:sp>
      <p:sp>
        <p:nvSpPr>
          <p:cNvPr id="4265" name="Google Shape;4265;p237"/>
          <p:cNvSpPr txBox="1"/>
          <p:nvPr/>
        </p:nvSpPr>
        <p:spPr>
          <a:xfrm>
            <a:off x="5986625" y="1612900"/>
            <a:ext cx="287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Hypothesis: </a:t>
            </a:r>
            <a:r>
              <a:rPr lang="en">
                <a:solidFill>
                  <a:srgbClr val="9900FF"/>
                </a:solidFill>
                <a:latin typeface="Source Sans Pro"/>
                <a:ea typeface="Source Sans Pro"/>
                <a:cs typeface="Source Sans Pro"/>
                <a:sym typeface="Source Sans Pro"/>
              </a:rPr>
              <a:t>WER is </a:t>
            </a:r>
            <a:r>
              <a:rPr lang="en">
                <a:latin typeface="Source Sans Pro"/>
                <a:ea typeface="Source Sans Pro"/>
                <a:cs typeface="Source Sans Pro"/>
                <a:sym typeface="Source Sans Pro"/>
              </a:rPr>
              <a:t>my</a:t>
            </a:r>
            <a:r>
              <a:rPr lang="en">
                <a:solidFill>
                  <a:srgbClr val="9900FF"/>
                </a:solidFill>
                <a:latin typeface="Source Sans Pro"/>
                <a:ea typeface="Source Sans Pro"/>
                <a:cs typeface="Source Sans Pro"/>
                <a:sym typeface="Source Sans Pro"/>
              </a:rPr>
              <a:t> </a:t>
            </a:r>
            <a:r>
              <a:rPr lang="en">
                <a:latin typeface="Source Sans Pro"/>
                <a:ea typeface="Source Sans Pro"/>
                <a:cs typeface="Source Sans Pro"/>
                <a:sym typeface="Source Sans Pro"/>
              </a:rPr>
              <a:t> ***</a:t>
            </a:r>
            <a:r>
              <a:rPr lang="en">
                <a:solidFill>
                  <a:srgbClr val="9900FF"/>
                </a:solidFill>
                <a:latin typeface="Source Sans Pro"/>
                <a:ea typeface="Source Sans Pro"/>
                <a:cs typeface="Source Sans Pro"/>
                <a:sym typeface="Source Sans Pro"/>
              </a:rPr>
              <a:t> metric</a:t>
            </a:r>
            <a:endParaRPr>
              <a:solidFill>
                <a:srgbClr val="9900FF"/>
              </a:solidFill>
              <a:latin typeface="Source Sans Pro"/>
              <a:ea typeface="Source Sans Pro"/>
              <a:cs typeface="Source Sans Pro"/>
              <a:sym typeface="Source Sans Pro"/>
            </a:endParaRPr>
          </a:p>
        </p:txBody>
      </p:sp>
      <p:sp>
        <p:nvSpPr>
          <p:cNvPr id="4266" name="Google Shape;4266;p237"/>
          <p:cNvSpPr txBox="1"/>
          <p:nvPr/>
        </p:nvSpPr>
        <p:spPr>
          <a:xfrm>
            <a:off x="6064200" y="2013100"/>
            <a:ext cx="287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Alignment:               </a:t>
            </a:r>
            <a:r>
              <a:rPr lang="en">
                <a:solidFill>
                  <a:srgbClr val="9900FF"/>
                </a:solidFill>
                <a:latin typeface="Source Sans Pro"/>
                <a:ea typeface="Source Sans Pro"/>
                <a:cs typeface="Source Sans Pro"/>
                <a:sym typeface="Source Sans Pro"/>
              </a:rPr>
              <a:t> </a:t>
            </a:r>
            <a:r>
              <a:rPr lang="en">
                <a:latin typeface="Source Sans Pro"/>
                <a:ea typeface="Source Sans Pro"/>
                <a:cs typeface="Source Sans Pro"/>
                <a:sym typeface="Source Sans Pro"/>
              </a:rPr>
              <a:t>S      D</a:t>
            </a:r>
            <a:r>
              <a:rPr lang="en">
                <a:solidFill>
                  <a:srgbClr val="9900FF"/>
                </a:solidFill>
                <a:latin typeface="Source Sans Pro"/>
                <a:ea typeface="Source Sans Pro"/>
                <a:cs typeface="Source Sans Pro"/>
                <a:sym typeface="Source Sans Pro"/>
              </a:rPr>
              <a:t>  </a:t>
            </a:r>
            <a:endParaRPr>
              <a:solidFill>
                <a:srgbClr val="9900FF"/>
              </a:solidFill>
              <a:latin typeface="Source Sans Pro"/>
              <a:ea typeface="Source Sans Pro"/>
              <a:cs typeface="Source Sans Pro"/>
              <a:sym typeface="Source Sans Pro"/>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4270"/>
        <p:cNvGrpSpPr/>
        <p:nvPr/>
      </p:nvGrpSpPr>
      <p:grpSpPr>
        <a:xfrm>
          <a:off x="0" y="0"/>
          <a:ext cx="0" cy="0"/>
          <a:chOff x="0" y="0"/>
          <a:chExt cx="0" cy="0"/>
        </a:xfrm>
      </p:grpSpPr>
      <p:sp>
        <p:nvSpPr>
          <p:cNvPr id="4271" name="Google Shape;4271;p23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Word error rate (WER)</a:t>
            </a:r>
            <a:endParaRPr/>
          </a:p>
        </p:txBody>
      </p:sp>
      <p:sp>
        <p:nvSpPr>
          <p:cNvPr id="4272" name="Google Shape;4272;p2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Align reference and hypothesis</a:t>
            </a:r>
            <a:endParaRPr/>
          </a:p>
          <a:p>
            <a:pPr marL="914400" lvl="1" indent="-317500" algn="l" rtl="0">
              <a:spcBef>
                <a:spcPts val="0"/>
              </a:spcBef>
              <a:spcAft>
                <a:spcPts val="0"/>
              </a:spcAft>
              <a:buSzPts val="1400"/>
              <a:buChar char="○"/>
            </a:pPr>
            <a:r>
              <a:rPr lang="en"/>
              <a:t>Calculate insertions, deletions and substitutions</a:t>
            </a:r>
            <a:endParaRPr/>
          </a:p>
          <a:p>
            <a:pPr marL="914400" lvl="1" indent="-317500" algn="l" rtl="0">
              <a:spcBef>
                <a:spcPts val="0"/>
              </a:spcBef>
              <a:spcAft>
                <a:spcPts val="0"/>
              </a:spcAft>
              <a:buSzPts val="1400"/>
              <a:buChar char="○"/>
            </a:pPr>
            <a:r>
              <a:rPr lang="en"/>
              <a:t>Divide by reference length</a:t>
            </a:r>
            <a:endParaRPr/>
          </a:p>
          <a:p>
            <a:pPr marL="914400" lvl="0" indent="0" algn="l" rtl="0">
              <a:spcBef>
                <a:spcPts val="1600"/>
              </a:spcBef>
              <a:spcAft>
                <a:spcPts val="0"/>
              </a:spcAft>
              <a:buNone/>
            </a:pPr>
            <a:endParaRPr/>
          </a:p>
          <a:p>
            <a:pPr marL="457200" lvl="0" indent="-342900" algn="l" rtl="0">
              <a:spcBef>
                <a:spcPts val="1600"/>
              </a:spcBef>
              <a:spcAft>
                <a:spcPts val="0"/>
              </a:spcAft>
              <a:buSzPts val="1800"/>
              <a:buChar char="●"/>
            </a:pPr>
            <a:r>
              <a:rPr lang="en"/>
              <a:t>Often ignoring case and punctuation</a:t>
            </a:r>
            <a:endParaRPr/>
          </a:p>
          <a:p>
            <a:pPr marL="0" lvl="0" indent="0" algn="l" rtl="0">
              <a:spcBef>
                <a:spcPts val="1600"/>
              </a:spcBef>
              <a:spcAft>
                <a:spcPts val="0"/>
              </a:spcAft>
              <a:buNone/>
            </a:pPr>
            <a:endParaRPr/>
          </a:p>
          <a:p>
            <a:pPr marL="914400" lvl="0" indent="0" algn="l" rtl="0">
              <a:spcBef>
                <a:spcPts val="1600"/>
              </a:spcBef>
              <a:spcAft>
                <a:spcPts val="1600"/>
              </a:spcAft>
              <a:buNone/>
            </a:pPr>
            <a:endParaRPr/>
          </a:p>
        </p:txBody>
      </p:sp>
      <p:sp>
        <p:nvSpPr>
          <p:cNvPr id="4273" name="Google Shape;4273;p23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203</a:t>
            </a:fld>
            <a:endParaRPr/>
          </a:p>
        </p:txBody>
      </p:sp>
      <p:sp>
        <p:nvSpPr>
          <p:cNvPr id="4274" name="Google Shape;4274;p238"/>
          <p:cNvSpPr txBox="1"/>
          <p:nvPr/>
        </p:nvSpPr>
        <p:spPr>
          <a:xfrm>
            <a:off x="5986625" y="1212700"/>
            <a:ext cx="287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Reference:   </a:t>
            </a:r>
            <a:r>
              <a:rPr lang="en">
                <a:solidFill>
                  <a:srgbClr val="9900FF"/>
                </a:solidFill>
                <a:latin typeface="Source Sans Pro"/>
                <a:ea typeface="Source Sans Pro"/>
                <a:cs typeface="Source Sans Pro"/>
                <a:sym typeface="Source Sans Pro"/>
              </a:rPr>
              <a:t>WER is </a:t>
            </a:r>
            <a:r>
              <a:rPr lang="en">
                <a:latin typeface="Source Sans Pro"/>
                <a:ea typeface="Source Sans Pro"/>
                <a:cs typeface="Source Sans Pro"/>
                <a:sym typeface="Source Sans Pro"/>
              </a:rPr>
              <a:t>an ASR </a:t>
            </a:r>
            <a:r>
              <a:rPr lang="en">
                <a:solidFill>
                  <a:srgbClr val="9900FF"/>
                </a:solidFill>
                <a:latin typeface="Source Sans Pro"/>
                <a:ea typeface="Source Sans Pro"/>
                <a:cs typeface="Source Sans Pro"/>
                <a:sym typeface="Source Sans Pro"/>
              </a:rPr>
              <a:t>metric</a:t>
            </a:r>
            <a:endParaRPr>
              <a:solidFill>
                <a:srgbClr val="9900FF"/>
              </a:solidFill>
              <a:latin typeface="Source Sans Pro"/>
              <a:ea typeface="Source Sans Pro"/>
              <a:cs typeface="Source Sans Pro"/>
              <a:sym typeface="Source Sans Pro"/>
            </a:endParaRPr>
          </a:p>
        </p:txBody>
      </p:sp>
      <p:sp>
        <p:nvSpPr>
          <p:cNvPr id="4275" name="Google Shape;4275;p238"/>
          <p:cNvSpPr txBox="1"/>
          <p:nvPr/>
        </p:nvSpPr>
        <p:spPr>
          <a:xfrm>
            <a:off x="5986625" y="1612900"/>
            <a:ext cx="287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Hypothesis: </a:t>
            </a:r>
            <a:r>
              <a:rPr lang="en">
                <a:solidFill>
                  <a:srgbClr val="9900FF"/>
                </a:solidFill>
                <a:latin typeface="Source Sans Pro"/>
                <a:ea typeface="Source Sans Pro"/>
                <a:cs typeface="Source Sans Pro"/>
                <a:sym typeface="Source Sans Pro"/>
              </a:rPr>
              <a:t>WER is </a:t>
            </a:r>
            <a:r>
              <a:rPr lang="en">
                <a:latin typeface="Source Sans Pro"/>
                <a:ea typeface="Source Sans Pro"/>
                <a:cs typeface="Source Sans Pro"/>
                <a:sym typeface="Source Sans Pro"/>
              </a:rPr>
              <a:t>my</a:t>
            </a:r>
            <a:r>
              <a:rPr lang="en">
                <a:solidFill>
                  <a:srgbClr val="9900FF"/>
                </a:solidFill>
                <a:latin typeface="Source Sans Pro"/>
                <a:ea typeface="Source Sans Pro"/>
                <a:cs typeface="Source Sans Pro"/>
                <a:sym typeface="Source Sans Pro"/>
              </a:rPr>
              <a:t> </a:t>
            </a:r>
            <a:r>
              <a:rPr lang="en">
                <a:latin typeface="Source Sans Pro"/>
                <a:ea typeface="Source Sans Pro"/>
                <a:cs typeface="Source Sans Pro"/>
                <a:sym typeface="Source Sans Pro"/>
              </a:rPr>
              <a:t> ***</a:t>
            </a:r>
            <a:r>
              <a:rPr lang="en">
                <a:solidFill>
                  <a:srgbClr val="9900FF"/>
                </a:solidFill>
                <a:latin typeface="Source Sans Pro"/>
                <a:ea typeface="Source Sans Pro"/>
                <a:cs typeface="Source Sans Pro"/>
                <a:sym typeface="Source Sans Pro"/>
              </a:rPr>
              <a:t> metric</a:t>
            </a:r>
            <a:endParaRPr>
              <a:solidFill>
                <a:srgbClr val="9900FF"/>
              </a:solidFill>
              <a:latin typeface="Source Sans Pro"/>
              <a:ea typeface="Source Sans Pro"/>
              <a:cs typeface="Source Sans Pro"/>
              <a:sym typeface="Source Sans Pro"/>
            </a:endParaRPr>
          </a:p>
        </p:txBody>
      </p:sp>
      <p:sp>
        <p:nvSpPr>
          <p:cNvPr id="4276" name="Google Shape;4276;p238"/>
          <p:cNvSpPr txBox="1"/>
          <p:nvPr/>
        </p:nvSpPr>
        <p:spPr>
          <a:xfrm>
            <a:off x="5986625" y="2604875"/>
            <a:ext cx="2873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WER =                      =   </a:t>
            </a: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p:txBody>
      </p:sp>
      <p:cxnSp>
        <p:nvCxnSpPr>
          <p:cNvPr id="4277" name="Google Shape;4277;p238"/>
          <p:cNvCxnSpPr/>
          <p:nvPr/>
        </p:nvCxnSpPr>
        <p:spPr>
          <a:xfrm>
            <a:off x="6590275" y="2813500"/>
            <a:ext cx="638700" cy="300"/>
          </a:xfrm>
          <a:prstGeom prst="straightConnector1">
            <a:avLst/>
          </a:prstGeom>
          <a:noFill/>
          <a:ln w="9525" cap="flat" cmpd="sng">
            <a:solidFill>
              <a:schemeClr val="dk2"/>
            </a:solidFill>
            <a:prstDash val="solid"/>
            <a:round/>
            <a:headEnd type="none" w="med" len="med"/>
            <a:tailEnd type="none" w="med" len="med"/>
          </a:ln>
        </p:spPr>
      </p:cxnSp>
      <p:sp>
        <p:nvSpPr>
          <p:cNvPr id="4278" name="Google Shape;4278;p238"/>
          <p:cNvSpPr txBox="1"/>
          <p:nvPr/>
        </p:nvSpPr>
        <p:spPr>
          <a:xfrm>
            <a:off x="6064200" y="2013100"/>
            <a:ext cx="287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Alignment:               </a:t>
            </a:r>
            <a:r>
              <a:rPr lang="en">
                <a:solidFill>
                  <a:srgbClr val="9900FF"/>
                </a:solidFill>
                <a:latin typeface="Source Sans Pro"/>
                <a:ea typeface="Source Sans Pro"/>
                <a:cs typeface="Source Sans Pro"/>
                <a:sym typeface="Source Sans Pro"/>
              </a:rPr>
              <a:t> </a:t>
            </a:r>
            <a:r>
              <a:rPr lang="en">
                <a:latin typeface="Source Sans Pro"/>
                <a:ea typeface="Source Sans Pro"/>
                <a:cs typeface="Source Sans Pro"/>
                <a:sym typeface="Source Sans Pro"/>
              </a:rPr>
              <a:t>S      D</a:t>
            </a:r>
            <a:r>
              <a:rPr lang="en">
                <a:solidFill>
                  <a:srgbClr val="9900FF"/>
                </a:solidFill>
                <a:latin typeface="Source Sans Pro"/>
                <a:ea typeface="Source Sans Pro"/>
                <a:cs typeface="Source Sans Pro"/>
                <a:sym typeface="Source Sans Pro"/>
              </a:rPr>
              <a:t>  </a:t>
            </a:r>
            <a:endParaRPr>
              <a:solidFill>
                <a:srgbClr val="9900FF"/>
              </a:solidFill>
              <a:latin typeface="Source Sans Pro"/>
              <a:ea typeface="Source Sans Pro"/>
              <a:cs typeface="Source Sans Pro"/>
              <a:sym typeface="Source Sans Pro"/>
            </a:endParaRPr>
          </a:p>
        </p:txBody>
      </p:sp>
      <p:sp>
        <p:nvSpPr>
          <p:cNvPr id="4279" name="Google Shape;4279;p238"/>
          <p:cNvSpPr txBox="1"/>
          <p:nvPr/>
        </p:nvSpPr>
        <p:spPr>
          <a:xfrm>
            <a:off x="6635175" y="2523025"/>
            <a:ext cx="134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S+D+I          2</a:t>
            </a:r>
            <a:endParaRPr>
              <a:latin typeface="Source Sans Pro"/>
              <a:ea typeface="Source Sans Pro"/>
              <a:cs typeface="Source Sans Pro"/>
              <a:sym typeface="Source Sans Pro"/>
            </a:endParaRPr>
          </a:p>
        </p:txBody>
      </p:sp>
      <p:sp>
        <p:nvSpPr>
          <p:cNvPr id="4280" name="Google Shape;4280;p238"/>
          <p:cNvSpPr txBox="1"/>
          <p:nvPr/>
        </p:nvSpPr>
        <p:spPr>
          <a:xfrm>
            <a:off x="6635175" y="2712575"/>
            <a:ext cx="134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      N             5</a:t>
            </a:r>
            <a:endParaRPr>
              <a:latin typeface="Source Sans Pro"/>
              <a:ea typeface="Source Sans Pro"/>
              <a:cs typeface="Source Sans Pro"/>
              <a:sym typeface="Source Sans Pro"/>
            </a:endParaRPr>
          </a:p>
        </p:txBody>
      </p:sp>
      <p:cxnSp>
        <p:nvCxnSpPr>
          <p:cNvPr id="4281" name="Google Shape;4281;p238"/>
          <p:cNvCxnSpPr/>
          <p:nvPr/>
        </p:nvCxnSpPr>
        <p:spPr>
          <a:xfrm>
            <a:off x="7458325" y="2813700"/>
            <a:ext cx="2046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4285"/>
        <p:cNvGrpSpPr/>
        <p:nvPr/>
      </p:nvGrpSpPr>
      <p:grpSpPr>
        <a:xfrm>
          <a:off x="0" y="0"/>
          <a:ext cx="0" cy="0"/>
          <a:chOff x="0" y="0"/>
          <a:chExt cx="0" cy="0"/>
        </a:xfrm>
      </p:grpSpPr>
      <p:sp>
        <p:nvSpPr>
          <p:cNvPr id="4286" name="Google Shape;4286;p239"/>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600" b="0">
                <a:solidFill>
                  <a:srgbClr val="CFE2F3"/>
                </a:solidFill>
                <a:latin typeface="Caveat"/>
                <a:ea typeface="Caveat"/>
                <a:cs typeface="Caveat"/>
                <a:sym typeface="Caveat"/>
              </a:rPr>
              <a:t>Sec 4.2</a:t>
            </a:r>
            <a:endParaRPr sz="3600" b="0">
              <a:solidFill>
                <a:srgbClr val="CFE2F3"/>
              </a:solidFill>
              <a:latin typeface="Source Sans Pro"/>
              <a:ea typeface="Source Sans Pro"/>
              <a:cs typeface="Source Sans Pro"/>
              <a:sym typeface="Source Sans Pro"/>
            </a:endParaRPr>
          </a:p>
          <a:p>
            <a:pPr marL="0" lvl="0" indent="0" algn="l" rtl="0">
              <a:spcBef>
                <a:spcPts val="0"/>
              </a:spcBef>
              <a:spcAft>
                <a:spcPts val="0"/>
              </a:spcAft>
              <a:buNone/>
            </a:pPr>
            <a:r>
              <a:rPr lang="en"/>
              <a:t>Utterance Segmentation</a:t>
            </a:r>
            <a:endParaRPr/>
          </a:p>
        </p:txBody>
      </p:sp>
      <p:sp>
        <p:nvSpPr>
          <p:cNvPr id="4287" name="Google Shape;4287;p23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204</a:t>
            </a:fld>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4298"/>
        <p:cNvGrpSpPr/>
        <p:nvPr/>
      </p:nvGrpSpPr>
      <p:grpSpPr>
        <a:xfrm>
          <a:off x="0" y="0"/>
          <a:ext cx="0" cy="0"/>
          <a:chOff x="0" y="0"/>
          <a:chExt cx="0" cy="0"/>
        </a:xfrm>
      </p:grpSpPr>
      <p:sp>
        <p:nvSpPr>
          <p:cNvPr id="4299" name="Google Shape;4299;p24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Utterance segmentation</a:t>
            </a:r>
            <a:endParaRPr/>
          </a:p>
        </p:txBody>
      </p:sp>
      <p:sp>
        <p:nvSpPr>
          <p:cNvPr id="4300" name="Google Shape;4300;p2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SLT evaluation has an additional level of complexity compared to machine translation.</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4301" name="Google Shape;4301;p24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205</a:t>
            </a:fld>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4305"/>
        <p:cNvGrpSpPr/>
        <p:nvPr/>
      </p:nvGrpSpPr>
      <p:grpSpPr>
        <a:xfrm>
          <a:off x="0" y="0"/>
          <a:ext cx="0" cy="0"/>
          <a:chOff x="0" y="0"/>
          <a:chExt cx="0" cy="0"/>
        </a:xfrm>
      </p:grpSpPr>
      <p:sp>
        <p:nvSpPr>
          <p:cNvPr id="4306" name="Google Shape;4306;p24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Utterance segmentation</a:t>
            </a:r>
            <a:endParaRPr/>
          </a:p>
        </p:txBody>
      </p:sp>
      <p:sp>
        <p:nvSpPr>
          <p:cNvPr id="4307" name="Google Shape;4307;p2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SLT evaluation has an additional level of complexity compared to machine translation.</a:t>
            </a:r>
            <a:endParaRPr/>
          </a:p>
          <a:p>
            <a:pPr marL="0" lvl="0" indent="0" algn="l" rtl="0">
              <a:spcBef>
                <a:spcPts val="1600"/>
              </a:spcBef>
              <a:spcAft>
                <a:spcPts val="0"/>
              </a:spcAft>
              <a:buNone/>
            </a:pPr>
            <a:r>
              <a:rPr lang="en"/>
              <a:t>Machine Translation:</a:t>
            </a:r>
            <a:endParaRPr/>
          </a:p>
          <a:p>
            <a:pPr marL="0" lvl="0" indent="0" algn="l" rtl="0">
              <a:spcBef>
                <a:spcPts val="1600"/>
              </a:spcBef>
              <a:spcAft>
                <a:spcPts val="1600"/>
              </a:spcAft>
              <a:buNone/>
            </a:pPr>
            <a:endParaRPr/>
          </a:p>
        </p:txBody>
      </p:sp>
      <p:sp>
        <p:nvSpPr>
          <p:cNvPr id="4308" name="Google Shape;4308;p242"/>
          <p:cNvSpPr txBox="1"/>
          <p:nvPr/>
        </p:nvSpPr>
        <p:spPr>
          <a:xfrm>
            <a:off x="493650" y="2171550"/>
            <a:ext cx="19779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Document:</a:t>
            </a: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just" rtl="0">
              <a:spcBef>
                <a:spcPts val="0"/>
              </a:spcBef>
              <a:spcAft>
                <a:spcPts val="0"/>
              </a:spcAft>
              <a:buNone/>
            </a:pPr>
            <a:r>
              <a:rPr lang="en">
                <a:latin typeface="Source Sans Pro"/>
                <a:ea typeface="Source Sans Pro"/>
                <a:cs typeface="Source Sans Pro"/>
                <a:sym typeface="Source Sans Pro"/>
              </a:rPr>
              <a:t>This is an audio signal. In the training data it was split using strong punctuation. Three sentences in total.</a:t>
            </a:r>
            <a:endParaRPr>
              <a:latin typeface="Source Sans Pro"/>
              <a:ea typeface="Source Sans Pro"/>
              <a:cs typeface="Source Sans Pro"/>
              <a:sym typeface="Source Sans Pro"/>
            </a:endParaRPr>
          </a:p>
        </p:txBody>
      </p:sp>
      <p:sp>
        <p:nvSpPr>
          <p:cNvPr id="4309" name="Google Shape;4309;p24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206</a:t>
            </a:fld>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4313"/>
        <p:cNvGrpSpPr/>
        <p:nvPr/>
      </p:nvGrpSpPr>
      <p:grpSpPr>
        <a:xfrm>
          <a:off x="0" y="0"/>
          <a:ext cx="0" cy="0"/>
          <a:chOff x="0" y="0"/>
          <a:chExt cx="0" cy="0"/>
        </a:xfrm>
      </p:grpSpPr>
      <p:sp>
        <p:nvSpPr>
          <p:cNvPr id="4314" name="Google Shape;4314;p24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Utterance segmentation</a:t>
            </a:r>
            <a:endParaRPr/>
          </a:p>
        </p:txBody>
      </p:sp>
      <p:sp>
        <p:nvSpPr>
          <p:cNvPr id="4315" name="Google Shape;4315;p2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SLT evaluation has an additional level of complexity compared to machine translation.</a:t>
            </a:r>
            <a:endParaRPr/>
          </a:p>
          <a:p>
            <a:pPr marL="0" lvl="0" indent="0" algn="l" rtl="0">
              <a:spcBef>
                <a:spcPts val="1600"/>
              </a:spcBef>
              <a:spcAft>
                <a:spcPts val="0"/>
              </a:spcAft>
              <a:buNone/>
            </a:pPr>
            <a:r>
              <a:rPr lang="en"/>
              <a:t>Machine Translation:</a:t>
            </a:r>
            <a:endParaRPr/>
          </a:p>
          <a:p>
            <a:pPr marL="0" lvl="0" indent="0" algn="l" rtl="0">
              <a:spcBef>
                <a:spcPts val="1600"/>
              </a:spcBef>
              <a:spcAft>
                <a:spcPts val="1600"/>
              </a:spcAft>
              <a:buNone/>
            </a:pPr>
            <a:endParaRPr/>
          </a:p>
        </p:txBody>
      </p:sp>
      <p:sp>
        <p:nvSpPr>
          <p:cNvPr id="4316" name="Google Shape;4316;p243"/>
          <p:cNvSpPr txBox="1"/>
          <p:nvPr/>
        </p:nvSpPr>
        <p:spPr>
          <a:xfrm>
            <a:off x="493650" y="2171550"/>
            <a:ext cx="19779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Document:</a:t>
            </a: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just" rtl="0">
              <a:spcBef>
                <a:spcPts val="0"/>
              </a:spcBef>
              <a:spcAft>
                <a:spcPts val="0"/>
              </a:spcAft>
              <a:buNone/>
            </a:pPr>
            <a:r>
              <a:rPr lang="en">
                <a:latin typeface="Source Sans Pro"/>
                <a:ea typeface="Source Sans Pro"/>
                <a:cs typeface="Source Sans Pro"/>
                <a:sym typeface="Source Sans Pro"/>
              </a:rPr>
              <a:t>This is an audio signal. In the training data it was split using strong punctuation. Three sentences in total.</a:t>
            </a:r>
            <a:endParaRPr>
              <a:latin typeface="Source Sans Pro"/>
              <a:ea typeface="Source Sans Pro"/>
              <a:cs typeface="Source Sans Pro"/>
              <a:sym typeface="Source Sans Pro"/>
            </a:endParaRPr>
          </a:p>
        </p:txBody>
      </p:sp>
      <p:sp>
        <p:nvSpPr>
          <p:cNvPr id="4317" name="Google Shape;4317;p243"/>
          <p:cNvSpPr txBox="1"/>
          <p:nvPr/>
        </p:nvSpPr>
        <p:spPr>
          <a:xfrm>
            <a:off x="3111749" y="3360050"/>
            <a:ext cx="2433900" cy="8313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In the training data it was split using strong punctuation.</a:t>
            </a:r>
            <a:endParaRPr>
              <a:latin typeface="Source Sans Pro"/>
              <a:ea typeface="Source Sans Pro"/>
              <a:cs typeface="Source Sans Pro"/>
              <a:sym typeface="Source Sans Pro"/>
            </a:endParaRPr>
          </a:p>
        </p:txBody>
      </p:sp>
      <p:sp>
        <p:nvSpPr>
          <p:cNvPr id="4318" name="Google Shape;4318;p243"/>
          <p:cNvSpPr txBox="1"/>
          <p:nvPr/>
        </p:nvSpPr>
        <p:spPr>
          <a:xfrm>
            <a:off x="3111750" y="4399625"/>
            <a:ext cx="20760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Three sentences in total!</a:t>
            </a:r>
            <a:endParaRPr>
              <a:latin typeface="Source Sans Pro"/>
              <a:ea typeface="Source Sans Pro"/>
              <a:cs typeface="Source Sans Pro"/>
              <a:sym typeface="Source Sans Pro"/>
            </a:endParaRPr>
          </a:p>
        </p:txBody>
      </p:sp>
      <p:sp>
        <p:nvSpPr>
          <p:cNvPr id="4319" name="Google Shape;4319;p243"/>
          <p:cNvSpPr txBox="1"/>
          <p:nvPr/>
        </p:nvSpPr>
        <p:spPr>
          <a:xfrm>
            <a:off x="3111756" y="2751575"/>
            <a:ext cx="19344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an audio signal.</a:t>
            </a:r>
            <a:endParaRPr>
              <a:latin typeface="Source Sans Pro"/>
              <a:ea typeface="Source Sans Pro"/>
              <a:cs typeface="Source Sans Pro"/>
              <a:sym typeface="Source Sans Pro"/>
            </a:endParaRPr>
          </a:p>
        </p:txBody>
      </p:sp>
      <p:sp>
        <p:nvSpPr>
          <p:cNvPr id="4320" name="Google Shape;4320;p243"/>
          <p:cNvSpPr txBox="1"/>
          <p:nvPr/>
        </p:nvSpPr>
        <p:spPr>
          <a:xfrm>
            <a:off x="3068250" y="2210650"/>
            <a:ext cx="1977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Source sentences:</a:t>
            </a:r>
            <a:endParaRPr>
              <a:latin typeface="Source Sans Pro"/>
              <a:ea typeface="Source Sans Pro"/>
              <a:cs typeface="Source Sans Pro"/>
              <a:sym typeface="Source Sans Pro"/>
            </a:endParaRPr>
          </a:p>
          <a:p>
            <a:pPr marL="0" lvl="0" indent="0" algn="just" rtl="0">
              <a:spcBef>
                <a:spcPts val="0"/>
              </a:spcBef>
              <a:spcAft>
                <a:spcPts val="0"/>
              </a:spcAft>
              <a:buNone/>
            </a:pPr>
            <a:endParaRPr>
              <a:latin typeface="Source Sans Pro"/>
              <a:ea typeface="Source Sans Pro"/>
              <a:cs typeface="Source Sans Pro"/>
              <a:sym typeface="Source Sans Pro"/>
            </a:endParaRPr>
          </a:p>
        </p:txBody>
      </p:sp>
      <p:sp>
        <p:nvSpPr>
          <p:cNvPr id="4321" name="Google Shape;4321;p24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207</a:t>
            </a:fld>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4325"/>
        <p:cNvGrpSpPr/>
        <p:nvPr/>
      </p:nvGrpSpPr>
      <p:grpSpPr>
        <a:xfrm>
          <a:off x="0" y="0"/>
          <a:ext cx="0" cy="0"/>
          <a:chOff x="0" y="0"/>
          <a:chExt cx="0" cy="0"/>
        </a:xfrm>
      </p:grpSpPr>
      <p:sp>
        <p:nvSpPr>
          <p:cNvPr id="4326" name="Google Shape;4326;p24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Utterance segmentation</a:t>
            </a:r>
            <a:endParaRPr/>
          </a:p>
        </p:txBody>
      </p:sp>
      <p:sp>
        <p:nvSpPr>
          <p:cNvPr id="4327" name="Google Shape;4327;p2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SLT evaluation has an additional level of complexity compared to machine translation.</a:t>
            </a:r>
            <a:endParaRPr/>
          </a:p>
          <a:p>
            <a:pPr marL="0" lvl="0" indent="0" algn="l" rtl="0">
              <a:spcBef>
                <a:spcPts val="1600"/>
              </a:spcBef>
              <a:spcAft>
                <a:spcPts val="0"/>
              </a:spcAft>
              <a:buNone/>
            </a:pPr>
            <a:r>
              <a:rPr lang="en"/>
              <a:t>Machine Translation:</a:t>
            </a:r>
            <a:endParaRPr/>
          </a:p>
          <a:p>
            <a:pPr marL="0" lvl="0" indent="0" algn="l" rtl="0">
              <a:spcBef>
                <a:spcPts val="1600"/>
              </a:spcBef>
              <a:spcAft>
                <a:spcPts val="1600"/>
              </a:spcAft>
              <a:buNone/>
            </a:pPr>
            <a:endParaRPr/>
          </a:p>
        </p:txBody>
      </p:sp>
      <p:sp>
        <p:nvSpPr>
          <p:cNvPr id="4328" name="Google Shape;4328;p244"/>
          <p:cNvSpPr txBox="1"/>
          <p:nvPr/>
        </p:nvSpPr>
        <p:spPr>
          <a:xfrm>
            <a:off x="493650" y="2171550"/>
            <a:ext cx="19779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Document:</a:t>
            </a: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just" rtl="0">
              <a:spcBef>
                <a:spcPts val="0"/>
              </a:spcBef>
              <a:spcAft>
                <a:spcPts val="0"/>
              </a:spcAft>
              <a:buNone/>
            </a:pPr>
            <a:r>
              <a:rPr lang="en">
                <a:latin typeface="Source Sans Pro"/>
                <a:ea typeface="Source Sans Pro"/>
                <a:cs typeface="Source Sans Pro"/>
                <a:sym typeface="Source Sans Pro"/>
              </a:rPr>
              <a:t>This is an audio signal. In the training data it was split using strong punctuation. Three sentences in total.</a:t>
            </a:r>
            <a:endParaRPr>
              <a:latin typeface="Source Sans Pro"/>
              <a:ea typeface="Source Sans Pro"/>
              <a:cs typeface="Source Sans Pro"/>
              <a:sym typeface="Source Sans Pro"/>
            </a:endParaRPr>
          </a:p>
        </p:txBody>
      </p:sp>
      <p:sp>
        <p:nvSpPr>
          <p:cNvPr id="4329" name="Google Shape;4329;p244"/>
          <p:cNvSpPr txBox="1"/>
          <p:nvPr/>
        </p:nvSpPr>
        <p:spPr>
          <a:xfrm>
            <a:off x="3111749" y="3360050"/>
            <a:ext cx="2433900" cy="8313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In the training data it was split using strong punctuation.</a:t>
            </a:r>
            <a:endParaRPr>
              <a:latin typeface="Source Sans Pro"/>
              <a:ea typeface="Source Sans Pro"/>
              <a:cs typeface="Source Sans Pro"/>
              <a:sym typeface="Source Sans Pro"/>
            </a:endParaRPr>
          </a:p>
        </p:txBody>
      </p:sp>
      <p:sp>
        <p:nvSpPr>
          <p:cNvPr id="4330" name="Google Shape;4330;p244"/>
          <p:cNvSpPr txBox="1"/>
          <p:nvPr/>
        </p:nvSpPr>
        <p:spPr>
          <a:xfrm>
            <a:off x="3111750" y="4399625"/>
            <a:ext cx="20760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Three sentences in total!</a:t>
            </a:r>
            <a:endParaRPr>
              <a:latin typeface="Source Sans Pro"/>
              <a:ea typeface="Source Sans Pro"/>
              <a:cs typeface="Source Sans Pro"/>
              <a:sym typeface="Source Sans Pro"/>
            </a:endParaRPr>
          </a:p>
        </p:txBody>
      </p:sp>
      <p:sp>
        <p:nvSpPr>
          <p:cNvPr id="4331" name="Google Shape;4331;p244"/>
          <p:cNvSpPr txBox="1"/>
          <p:nvPr/>
        </p:nvSpPr>
        <p:spPr>
          <a:xfrm>
            <a:off x="3111756" y="2751575"/>
            <a:ext cx="19344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an audio signal.</a:t>
            </a:r>
            <a:endParaRPr>
              <a:latin typeface="Source Sans Pro"/>
              <a:ea typeface="Source Sans Pro"/>
              <a:cs typeface="Source Sans Pro"/>
              <a:sym typeface="Source Sans Pro"/>
            </a:endParaRPr>
          </a:p>
        </p:txBody>
      </p:sp>
      <p:sp>
        <p:nvSpPr>
          <p:cNvPr id="4332" name="Google Shape;4332;p244"/>
          <p:cNvSpPr txBox="1"/>
          <p:nvPr/>
        </p:nvSpPr>
        <p:spPr>
          <a:xfrm>
            <a:off x="3068250" y="2210650"/>
            <a:ext cx="1977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Source sentences:</a:t>
            </a:r>
            <a:endParaRPr>
              <a:latin typeface="Source Sans Pro"/>
              <a:ea typeface="Source Sans Pro"/>
              <a:cs typeface="Source Sans Pro"/>
              <a:sym typeface="Source Sans Pro"/>
            </a:endParaRPr>
          </a:p>
          <a:p>
            <a:pPr marL="0" lvl="0" indent="0" algn="just" rtl="0">
              <a:spcBef>
                <a:spcPts val="0"/>
              </a:spcBef>
              <a:spcAft>
                <a:spcPts val="0"/>
              </a:spcAft>
              <a:buNone/>
            </a:pPr>
            <a:endParaRPr>
              <a:latin typeface="Source Sans Pro"/>
              <a:ea typeface="Source Sans Pro"/>
              <a:cs typeface="Source Sans Pro"/>
              <a:sym typeface="Source Sans Pro"/>
            </a:endParaRPr>
          </a:p>
        </p:txBody>
      </p:sp>
      <p:sp>
        <p:nvSpPr>
          <p:cNvPr id="4333" name="Google Shape;4333;p244"/>
          <p:cNvSpPr txBox="1"/>
          <p:nvPr/>
        </p:nvSpPr>
        <p:spPr>
          <a:xfrm>
            <a:off x="6388349" y="3360050"/>
            <a:ext cx="2433900" cy="8313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Nei dati di training e’ stato diviso usando la punteggiatura forte.</a:t>
            </a:r>
            <a:endParaRPr>
              <a:latin typeface="Source Sans Pro"/>
              <a:ea typeface="Source Sans Pro"/>
              <a:cs typeface="Source Sans Pro"/>
              <a:sym typeface="Source Sans Pro"/>
            </a:endParaRPr>
          </a:p>
        </p:txBody>
      </p:sp>
      <p:sp>
        <p:nvSpPr>
          <p:cNvPr id="4334" name="Google Shape;4334;p244"/>
          <p:cNvSpPr txBox="1"/>
          <p:nvPr/>
        </p:nvSpPr>
        <p:spPr>
          <a:xfrm>
            <a:off x="6388350" y="4399625"/>
            <a:ext cx="20760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Tre frasi in totale!</a:t>
            </a:r>
            <a:endParaRPr>
              <a:latin typeface="Source Sans Pro"/>
              <a:ea typeface="Source Sans Pro"/>
              <a:cs typeface="Source Sans Pro"/>
              <a:sym typeface="Source Sans Pro"/>
            </a:endParaRPr>
          </a:p>
        </p:txBody>
      </p:sp>
      <p:sp>
        <p:nvSpPr>
          <p:cNvPr id="4335" name="Google Shape;4335;p244"/>
          <p:cNvSpPr txBox="1"/>
          <p:nvPr/>
        </p:nvSpPr>
        <p:spPr>
          <a:xfrm>
            <a:off x="6388350" y="2751575"/>
            <a:ext cx="23697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Questo e’ un segnale audio.</a:t>
            </a:r>
            <a:endParaRPr>
              <a:latin typeface="Source Sans Pro"/>
              <a:ea typeface="Source Sans Pro"/>
              <a:cs typeface="Source Sans Pro"/>
              <a:sym typeface="Source Sans Pro"/>
            </a:endParaRPr>
          </a:p>
        </p:txBody>
      </p:sp>
      <p:sp>
        <p:nvSpPr>
          <p:cNvPr id="4336" name="Google Shape;4336;p244"/>
          <p:cNvSpPr txBox="1"/>
          <p:nvPr/>
        </p:nvSpPr>
        <p:spPr>
          <a:xfrm>
            <a:off x="6344850" y="2210650"/>
            <a:ext cx="1977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Reference sentence:</a:t>
            </a:r>
            <a:endParaRPr>
              <a:latin typeface="Source Sans Pro"/>
              <a:ea typeface="Source Sans Pro"/>
              <a:cs typeface="Source Sans Pro"/>
              <a:sym typeface="Source Sans Pro"/>
            </a:endParaRPr>
          </a:p>
          <a:p>
            <a:pPr marL="0" lvl="0" indent="0" algn="just" rtl="0">
              <a:spcBef>
                <a:spcPts val="0"/>
              </a:spcBef>
              <a:spcAft>
                <a:spcPts val="0"/>
              </a:spcAft>
              <a:buNone/>
            </a:pPr>
            <a:endParaRPr>
              <a:latin typeface="Source Sans Pro"/>
              <a:ea typeface="Source Sans Pro"/>
              <a:cs typeface="Source Sans Pro"/>
              <a:sym typeface="Source Sans Pro"/>
            </a:endParaRPr>
          </a:p>
        </p:txBody>
      </p:sp>
      <p:sp>
        <p:nvSpPr>
          <p:cNvPr id="4337" name="Google Shape;4337;p24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208</a:t>
            </a:fld>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4341"/>
        <p:cNvGrpSpPr/>
        <p:nvPr/>
      </p:nvGrpSpPr>
      <p:grpSpPr>
        <a:xfrm>
          <a:off x="0" y="0"/>
          <a:ext cx="0" cy="0"/>
          <a:chOff x="0" y="0"/>
          <a:chExt cx="0" cy="0"/>
        </a:xfrm>
      </p:grpSpPr>
      <p:sp>
        <p:nvSpPr>
          <p:cNvPr id="4342" name="Google Shape;4342;p24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Utterance segmentation</a:t>
            </a:r>
            <a:endParaRPr/>
          </a:p>
        </p:txBody>
      </p:sp>
      <p:sp>
        <p:nvSpPr>
          <p:cNvPr id="4343" name="Google Shape;4343;p2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SLT evaluation has an additional level of complexity compared to machine translation.</a:t>
            </a:r>
            <a:endParaRPr/>
          </a:p>
          <a:p>
            <a:pPr marL="0" lvl="0" indent="0" algn="l" rtl="0">
              <a:spcBef>
                <a:spcPts val="1600"/>
              </a:spcBef>
              <a:spcAft>
                <a:spcPts val="0"/>
              </a:spcAft>
              <a:buNone/>
            </a:pPr>
            <a:r>
              <a:rPr lang="en"/>
              <a:t>Machine Translation:</a:t>
            </a:r>
            <a:endParaRPr sz="2100">
              <a:solidFill>
                <a:srgbClr val="202124"/>
              </a:solidFill>
              <a:latin typeface="Arial"/>
              <a:ea typeface="Arial"/>
              <a:cs typeface="Arial"/>
              <a:sym typeface="Arial"/>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4344" name="Google Shape;4344;p245"/>
          <p:cNvSpPr txBox="1"/>
          <p:nvPr/>
        </p:nvSpPr>
        <p:spPr>
          <a:xfrm>
            <a:off x="3340349" y="3360050"/>
            <a:ext cx="2433900" cy="8313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Nei dati di allenamento è stato suddiviso utilizzando una forte punteggiatura.</a:t>
            </a:r>
            <a:endParaRPr>
              <a:latin typeface="Source Sans Pro"/>
              <a:ea typeface="Source Sans Pro"/>
              <a:cs typeface="Source Sans Pro"/>
              <a:sym typeface="Source Sans Pro"/>
            </a:endParaRPr>
          </a:p>
        </p:txBody>
      </p:sp>
      <p:sp>
        <p:nvSpPr>
          <p:cNvPr id="4345" name="Google Shape;4345;p245"/>
          <p:cNvSpPr txBox="1"/>
          <p:nvPr/>
        </p:nvSpPr>
        <p:spPr>
          <a:xfrm>
            <a:off x="3340350" y="4399625"/>
            <a:ext cx="20760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3 frasi in totale!</a:t>
            </a:r>
            <a:endParaRPr>
              <a:latin typeface="Source Sans Pro"/>
              <a:ea typeface="Source Sans Pro"/>
              <a:cs typeface="Source Sans Pro"/>
              <a:sym typeface="Source Sans Pro"/>
            </a:endParaRPr>
          </a:p>
        </p:txBody>
      </p:sp>
      <p:sp>
        <p:nvSpPr>
          <p:cNvPr id="4346" name="Google Shape;4346;p245"/>
          <p:cNvSpPr txBox="1"/>
          <p:nvPr/>
        </p:nvSpPr>
        <p:spPr>
          <a:xfrm>
            <a:off x="3340350" y="2751575"/>
            <a:ext cx="22743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Questo è un segnale audio.</a:t>
            </a:r>
            <a:endParaRPr>
              <a:latin typeface="Source Sans Pro"/>
              <a:ea typeface="Source Sans Pro"/>
              <a:cs typeface="Source Sans Pro"/>
              <a:sym typeface="Source Sans Pro"/>
            </a:endParaRPr>
          </a:p>
        </p:txBody>
      </p:sp>
      <p:sp>
        <p:nvSpPr>
          <p:cNvPr id="4347" name="Google Shape;4347;p245"/>
          <p:cNvSpPr txBox="1"/>
          <p:nvPr/>
        </p:nvSpPr>
        <p:spPr>
          <a:xfrm>
            <a:off x="3296850" y="2210650"/>
            <a:ext cx="1977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MT sentences:</a:t>
            </a:r>
            <a:endParaRPr>
              <a:latin typeface="Source Sans Pro"/>
              <a:ea typeface="Source Sans Pro"/>
              <a:cs typeface="Source Sans Pro"/>
              <a:sym typeface="Source Sans Pro"/>
            </a:endParaRPr>
          </a:p>
          <a:p>
            <a:pPr marL="0" lvl="0" indent="0" algn="just" rtl="0">
              <a:spcBef>
                <a:spcPts val="0"/>
              </a:spcBef>
              <a:spcAft>
                <a:spcPts val="0"/>
              </a:spcAft>
              <a:buNone/>
            </a:pPr>
            <a:endParaRPr>
              <a:latin typeface="Source Sans Pro"/>
              <a:ea typeface="Source Sans Pro"/>
              <a:cs typeface="Source Sans Pro"/>
              <a:sym typeface="Source Sans Pro"/>
            </a:endParaRPr>
          </a:p>
        </p:txBody>
      </p:sp>
      <p:sp>
        <p:nvSpPr>
          <p:cNvPr id="4348" name="Google Shape;4348;p245"/>
          <p:cNvSpPr txBox="1"/>
          <p:nvPr/>
        </p:nvSpPr>
        <p:spPr>
          <a:xfrm>
            <a:off x="6388349" y="3360050"/>
            <a:ext cx="2433900" cy="8313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Nei dati di training e’ stato diviso usando la punteggiatura forte.</a:t>
            </a:r>
            <a:endParaRPr>
              <a:latin typeface="Source Sans Pro"/>
              <a:ea typeface="Source Sans Pro"/>
              <a:cs typeface="Source Sans Pro"/>
              <a:sym typeface="Source Sans Pro"/>
            </a:endParaRPr>
          </a:p>
        </p:txBody>
      </p:sp>
      <p:sp>
        <p:nvSpPr>
          <p:cNvPr id="4349" name="Google Shape;4349;p245"/>
          <p:cNvSpPr txBox="1"/>
          <p:nvPr/>
        </p:nvSpPr>
        <p:spPr>
          <a:xfrm>
            <a:off x="6388350" y="4399625"/>
            <a:ext cx="20760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Tre frasi in totale!</a:t>
            </a:r>
            <a:endParaRPr>
              <a:latin typeface="Source Sans Pro"/>
              <a:ea typeface="Source Sans Pro"/>
              <a:cs typeface="Source Sans Pro"/>
              <a:sym typeface="Source Sans Pro"/>
            </a:endParaRPr>
          </a:p>
        </p:txBody>
      </p:sp>
      <p:sp>
        <p:nvSpPr>
          <p:cNvPr id="4350" name="Google Shape;4350;p245"/>
          <p:cNvSpPr txBox="1"/>
          <p:nvPr/>
        </p:nvSpPr>
        <p:spPr>
          <a:xfrm>
            <a:off x="6388350" y="2751575"/>
            <a:ext cx="23697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Questo e’ un segnale audio.</a:t>
            </a:r>
            <a:endParaRPr>
              <a:latin typeface="Source Sans Pro"/>
              <a:ea typeface="Source Sans Pro"/>
              <a:cs typeface="Source Sans Pro"/>
              <a:sym typeface="Source Sans Pro"/>
            </a:endParaRPr>
          </a:p>
        </p:txBody>
      </p:sp>
      <p:sp>
        <p:nvSpPr>
          <p:cNvPr id="4351" name="Google Shape;4351;p245"/>
          <p:cNvSpPr txBox="1"/>
          <p:nvPr/>
        </p:nvSpPr>
        <p:spPr>
          <a:xfrm>
            <a:off x="6344850" y="2210650"/>
            <a:ext cx="1977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Reference sentence:</a:t>
            </a:r>
            <a:endParaRPr>
              <a:latin typeface="Source Sans Pro"/>
              <a:ea typeface="Source Sans Pro"/>
              <a:cs typeface="Source Sans Pro"/>
              <a:sym typeface="Source Sans Pro"/>
            </a:endParaRPr>
          </a:p>
          <a:p>
            <a:pPr marL="0" lvl="0" indent="0" algn="just" rtl="0">
              <a:spcBef>
                <a:spcPts val="0"/>
              </a:spcBef>
              <a:spcAft>
                <a:spcPts val="0"/>
              </a:spcAft>
              <a:buNone/>
            </a:pPr>
            <a:endParaRPr>
              <a:latin typeface="Source Sans Pro"/>
              <a:ea typeface="Source Sans Pro"/>
              <a:cs typeface="Source Sans Pro"/>
              <a:sym typeface="Source Sans Pro"/>
            </a:endParaRPr>
          </a:p>
        </p:txBody>
      </p:sp>
      <p:sp>
        <p:nvSpPr>
          <p:cNvPr id="4352" name="Google Shape;4352;p245"/>
          <p:cNvSpPr txBox="1"/>
          <p:nvPr/>
        </p:nvSpPr>
        <p:spPr>
          <a:xfrm>
            <a:off x="216149" y="3360050"/>
            <a:ext cx="2433900" cy="8313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In the training data it was split using strong punctuation.</a:t>
            </a:r>
            <a:endParaRPr>
              <a:latin typeface="Source Sans Pro"/>
              <a:ea typeface="Source Sans Pro"/>
              <a:cs typeface="Source Sans Pro"/>
              <a:sym typeface="Source Sans Pro"/>
            </a:endParaRPr>
          </a:p>
        </p:txBody>
      </p:sp>
      <p:sp>
        <p:nvSpPr>
          <p:cNvPr id="4353" name="Google Shape;4353;p245"/>
          <p:cNvSpPr txBox="1"/>
          <p:nvPr/>
        </p:nvSpPr>
        <p:spPr>
          <a:xfrm>
            <a:off x="216150" y="4399625"/>
            <a:ext cx="20760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Three sentences in total!</a:t>
            </a:r>
            <a:endParaRPr>
              <a:latin typeface="Source Sans Pro"/>
              <a:ea typeface="Source Sans Pro"/>
              <a:cs typeface="Source Sans Pro"/>
              <a:sym typeface="Source Sans Pro"/>
            </a:endParaRPr>
          </a:p>
        </p:txBody>
      </p:sp>
      <p:sp>
        <p:nvSpPr>
          <p:cNvPr id="4354" name="Google Shape;4354;p245"/>
          <p:cNvSpPr txBox="1"/>
          <p:nvPr/>
        </p:nvSpPr>
        <p:spPr>
          <a:xfrm>
            <a:off x="216156" y="2751575"/>
            <a:ext cx="19344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an audio signal.</a:t>
            </a:r>
            <a:endParaRPr>
              <a:latin typeface="Source Sans Pro"/>
              <a:ea typeface="Source Sans Pro"/>
              <a:cs typeface="Source Sans Pro"/>
              <a:sym typeface="Source Sans Pro"/>
            </a:endParaRPr>
          </a:p>
        </p:txBody>
      </p:sp>
      <p:sp>
        <p:nvSpPr>
          <p:cNvPr id="4355" name="Google Shape;4355;p245"/>
          <p:cNvSpPr txBox="1"/>
          <p:nvPr/>
        </p:nvSpPr>
        <p:spPr>
          <a:xfrm>
            <a:off x="172650" y="2210650"/>
            <a:ext cx="1977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Source sentences:</a:t>
            </a:r>
            <a:endParaRPr>
              <a:latin typeface="Source Sans Pro"/>
              <a:ea typeface="Source Sans Pro"/>
              <a:cs typeface="Source Sans Pro"/>
              <a:sym typeface="Source Sans Pro"/>
            </a:endParaRPr>
          </a:p>
          <a:p>
            <a:pPr marL="0" lvl="0" indent="0" algn="just" rtl="0">
              <a:spcBef>
                <a:spcPts val="0"/>
              </a:spcBef>
              <a:spcAft>
                <a:spcPts val="0"/>
              </a:spcAft>
              <a:buNone/>
            </a:pPr>
            <a:endParaRPr>
              <a:latin typeface="Source Sans Pro"/>
              <a:ea typeface="Source Sans Pro"/>
              <a:cs typeface="Source Sans Pro"/>
              <a:sym typeface="Source Sans Pro"/>
            </a:endParaRPr>
          </a:p>
        </p:txBody>
      </p:sp>
      <p:sp>
        <p:nvSpPr>
          <p:cNvPr id="4356" name="Google Shape;4356;p24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209</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48"/>
          <p:cNvSpPr txBox="1">
            <a:spLocks noGrp="1"/>
          </p:cNvSpPr>
          <p:nvPr>
            <p:ph type="title"/>
          </p:nvPr>
        </p:nvSpPr>
        <p:spPr>
          <a:xfrm>
            <a:off x="359999" y="310695"/>
            <a:ext cx="8326800" cy="567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2"/>
              </a:buClr>
              <a:buSzPts val="1100"/>
              <a:buFont typeface="Arial"/>
              <a:buNone/>
            </a:pPr>
            <a:r>
              <a:rPr lang="en"/>
              <a:t>Challenges in translation of speech</a:t>
            </a:r>
            <a:endParaRPr/>
          </a:p>
          <a:p>
            <a:pPr marL="0" lvl="0" indent="0" algn="l" rtl="0">
              <a:lnSpc>
                <a:spcPct val="100000"/>
              </a:lnSpc>
              <a:spcBef>
                <a:spcPts val="0"/>
              </a:spcBef>
              <a:spcAft>
                <a:spcPts val="0"/>
              </a:spcAft>
              <a:buClr>
                <a:schemeClr val="dk2"/>
              </a:buClr>
              <a:buSzPts val="3600"/>
              <a:buFont typeface="Calibri"/>
              <a:buNone/>
            </a:pPr>
            <a:endParaRPr/>
          </a:p>
        </p:txBody>
      </p:sp>
      <p:sp>
        <p:nvSpPr>
          <p:cNvPr id="515" name="Google Shape;515;p48"/>
          <p:cNvSpPr txBox="1">
            <a:spLocks noGrp="1"/>
          </p:cNvSpPr>
          <p:nvPr>
            <p:ph type="body" idx="1"/>
          </p:nvPr>
        </p:nvSpPr>
        <p:spPr>
          <a:xfrm>
            <a:off x="359999" y="972000"/>
            <a:ext cx="8326800" cy="2720400"/>
          </a:xfrm>
          <a:prstGeom prst="rect">
            <a:avLst/>
          </a:prstGeom>
          <a:noFill/>
          <a:ln>
            <a:noFill/>
          </a:ln>
        </p:spPr>
        <p:txBody>
          <a:bodyPr spcFirstLastPara="1" wrap="square" lIns="0" tIns="0" rIns="0" bIns="0" anchor="t" anchorCtr="0">
            <a:noAutofit/>
          </a:bodyPr>
          <a:lstStyle/>
          <a:p>
            <a:pPr marL="342900" lvl="0" indent="-342900" algn="l" rtl="0">
              <a:lnSpc>
                <a:spcPct val="100000"/>
              </a:lnSpc>
              <a:spcBef>
                <a:spcPts val="0"/>
              </a:spcBef>
              <a:spcAft>
                <a:spcPts val="0"/>
              </a:spcAft>
              <a:buClr>
                <a:schemeClr val="dk1"/>
              </a:buClr>
              <a:buSzPts val="2400"/>
              <a:buChar char="•"/>
            </a:pPr>
            <a:r>
              <a:rPr lang="en"/>
              <a:t>Audio challenges</a:t>
            </a:r>
            <a:endParaRPr/>
          </a:p>
          <a:p>
            <a:pPr marL="342900" lvl="0" indent="-342900" algn="l" rtl="0">
              <a:lnSpc>
                <a:spcPct val="100000"/>
              </a:lnSpc>
              <a:spcBef>
                <a:spcPts val="0"/>
              </a:spcBef>
              <a:spcAft>
                <a:spcPts val="0"/>
              </a:spcAft>
              <a:buClr>
                <a:schemeClr val="dk1"/>
              </a:buClr>
              <a:buSzPts val="2400"/>
              <a:buChar char="•"/>
            </a:pPr>
            <a:r>
              <a:rPr lang="en"/>
              <a:t>Text-Speech mismatch</a:t>
            </a:r>
            <a:endParaRPr/>
          </a:p>
          <a:p>
            <a:pPr marL="914400" lvl="1" indent="-368300" algn="l" rtl="0">
              <a:lnSpc>
                <a:spcPct val="100000"/>
              </a:lnSpc>
              <a:spcBef>
                <a:spcPts val="0"/>
              </a:spcBef>
              <a:spcAft>
                <a:spcPts val="0"/>
              </a:spcAft>
              <a:buSzPts val="2200"/>
              <a:buChar char="-"/>
            </a:pPr>
            <a:r>
              <a:rPr lang="en" sz="1800"/>
              <a:t>Disfluencies</a:t>
            </a:r>
            <a:endParaRPr sz="1800"/>
          </a:p>
          <a:p>
            <a:pPr marL="1371600" lvl="2" indent="-368300" algn="l" rtl="0">
              <a:lnSpc>
                <a:spcPct val="100000"/>
              </a:lnSpc>
              <a:spcBef>
                <a:spcPts val="0"/>
              </a:spcBef>
              <a:spcAft>
                <a:spcPts val="0"/>
              </a:spcAft>
              <a:buSzPts val="2200"/>
              <a:buChar char="-"/>
            </a:pPr>
            <a:r>
              <a:rPr lang="en" sz="1800"/>
              <a:t>Hesitations: “uh”, “uhm”, “hmm”,  </a:t>
            </a:r>
            <a:endParaRPr sz="1800"/>
          </a:p>
          <a:p>
            <a:pPr marL="1371600" lvl="2" indent="-368300" algn="l" rtl="0">
              <a:lnSpc>
                <a:spcPct val="100000"/>
              </a:lnSpc>
              <a:spcBef>
                <a:spcPts val="0"/>
              </a:spcBef>
              <a:spcAft>
                <a:spcPts val="0"/>
              </a:spcAft>
              <a:buSzPts val="2200"/>
              <a:buChar char="-"/>
            </a:pPr>
            <a:r>
              <a:rPr lang="en" sz="1800"/>
              <a:t>Discourse markers: “you know”, “I mean”,… </a:t>
            </a:r>
            <a:endParaRPr sz="1800"/>
          </a:p>
          <a:p>
            <a:pPr marL="1371600" lvl="2" indent="-368300" algn="l" rtl="0">
              <a:lnSpc>
                <a:spcPct val="100000"/>
              </a:lnSpc>
              <a:spcBef>
                <a:spcPts val="0"/>
              </a:spcBef>
              <a:spcAft>
                <a:spcPts val="0"/>
              </a:spcAft>
              <a:buSzPts val="2200"/>
              <a:buChar char="-"/>
            </a:pPr>
            <a:r>
              <a:rPr lang="en" sz="1800"/>
              <a:t>Repetitions: “It had, it had been a good day”</a:t>
            </a:r>
            <a:endParaRPr sz="1800"/>
          </a:p>
          <a:p>
            <a:pPr marL="1371600" lvl="2" indent="-368300" algn="l" rtl="0">
              <a:lnSpc>
                <a:spcPct val="100000"/>
              </a:lnSpc>
              <a:spcBef>
                <a:spcPts val="0"/>
              </a:spcBef>
              <a:spcAft>
                <a:spcPts val="0"/>
              </a:spcAft>
              <a:buSzPts val="2200"/>
              <a:buChar char="-"/>
            </a:pPr>
            <a:r>
              <a:rPr lang="en" sz="1800"/>
              <a:t>Corrections: “no, it cannot, I cannot go there”</a:t>
            </a:r>
            <a:endParaRPr sz="1800"/>
          </a:p>
          <a:p>
            <a:pPr marL="1371600" lvl="0" indent="0" algn="l" rtl="0">
              <a:lnSpc>
                <a:spcPct val="100000"/>
              </a:lnSpc>
              <a:spcBef>
                <a:spcPts val="0"/>
              </a:spcBef>
              <a:spcAft>
                <a:spcPts val="0"/>
              </a:spcAft>
              <a:buNone/>
            </a:pPr>
            <a:endParaRPr sz="2200"/>
          </a:p>
          <a:p>
            <a:pPr marL="914400" lvl="1" indent="-368300" algn="l" rtl="0">
              <a:lnSpc>
                <a:spcPct val="100000"/>
              </a:lnSpc>
              <a:spcBef>
                <a:spcPts val="0"/>
              </a:spcBef>
              <a:spcAft>
                <a:spcPts val="0"/>
              </a:spcAft>
              <a:buSzPts val="2200"/>
              <a:buChar char="-"/>
            </a:pPr>
            <a:r>
              <a:rPr lang="en" sz="1800"/>
              <a:t>No punctuation</a:t>
            </a:r>
            <a:endParaRPr sz="1800"/>
          </a:p>
          <a:p>
            <a:pPr marL="1371600" lvl="2" indent="-368300" algn="l" rtl="0">
              <a:lnSpc>
                <a:spcPct val="100000"/>
              </a:lnSpc>
              <a:spcBef>
                <a:spcPts val="0"/>
              </a:spcBef>
              <a:spcAft>
                <a:spcPts val="0"/>
              </a:spcAft>
              <a:buSzPts val="2200"/>
              <a:buChar char="-"/>
            </a:pPr>
            <a:r>
              <a:rPr lang="en" sz="1800"/>
              <a:t>Let’s eat Grandpa !</a:t>
            </a:r>
            <a:endParaRPr sz="1800"/>
          </a:p>
          <a:p>
            <a:pPr marL="1371600" lvl="2" indent="-368300" algn="l" rtl="0">
              <a:lnSpc>
                <a:spcPct val="100000"/>
              </a:lnSpc>
              <a:spcBef>
                <a:spcPts val="0"/>
              </a:spcBef>
              <a:spcAft>
                <a:spcPts val="0"/>
              </a:spcAft>
              <a:buSzPts val="2200"/>
              <a:buChar char="-"/>
            </a:pPr>
            <a:r>
              <a:rPr lang="en" sz="1800"/>
              <a:t>Let’s eat, Grandpa !</a:t>
            </a:r>
            <a:endParaRPr sz="1800"/>
          </a:p>
          <a:p>
            <a:pPr marL="137160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a:p>
            <a:pPr marL="717550" lvl="1" indent="-346075" algn="l" rtl="0">
              <a:lnSpc>
                <a:spcPct val="100000"/>
              </a:lnSpc>
              <a:spcBef>
                <a:spcPts val="0"/>
              </a:spcBef>
              <a:spcAft>
                <a:spcPts val="0"/>
              </a:spcAft>
              <a:buSzPts val="1800"/>
              <a:buChar char="-"/>
            </a:pPr>
            <a:endParaRPr/>
          </a:p>
          <a:p>
            <a:pPr marL="342900" lvl="0" indent="-190500" algn="l" rtl="0">
              <a:lnSpc>
                <a:spcPct val="100000"/>
              </a:lnSpc>
              <a:spcBef>
                <a:spcPts val="0"/>
              </a:spcBef>
              <a:spcAft>
                <a:spcPts val="0"/>
              </a:spcAft>
              <a:buClr>
                <a:schemeClr val="dk1"/>
              </a:buClr>
              <a:buSzPts val="2400"/>
              <a:buNone/>
            </a:pPr>
            <a:endParaRPr/>
          </a:p>
        </p:txBody>
      </p:sp>
      <p:pic>
        <p:nvPicPr>
          <p:cNvPr id="516" name="Google Shape;516;p48"/>
          <p:cNvPicPr preferRelativeResize="0"/>
          <p:nvPr/>
        </p:nvPicPr>
        <p:blipFill rotWithShape="1">
          <a:blip r:embed="rId3">
            <a:alphaModFix/>
          </a:blip>
          <a:srcRect/>
          <a:stretch/>
        </p:blipFill>
        <p:spPr>
          <a:xfrm flipH="1">
            <a:off x="7029783" y="3524216"/>
            <a:ext cx="648875" cy="1297725"/>
          </a:xfrm>
          <a:prstGeom prst="rect">
            <a:avLst/>
          </a:prstGeom>
          <a:noFill/>
          <a:ln>
            <a:noFill/>
          </a:ln>
        </p:spPr>
      </p:pic>
      <p:sp>
        <p:nvSpPr>
          <p:cNvPr id="517" name="Google Shape;517;p48"/>
          <p:cNvSpPr txBox="1">
            <a:spLocks noGrp="1"/>
          </p:cNvSpPr>
          <p:nvPr>
            <p:ph type="sldNum" idx="12"/>
          </p:nvPr>
        </p:nvSpPr>
        <p:spPr>
          <a:xfrm>
            <a:off x="8316141" y="4738799"/>
            <a:ext cx="370800" cy="2739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21</a:t>
            </a:fld>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4360"/>
        <p:cNvGrpSpPr/>
        <p:nvPr/>
      </p:nvGrpSpPr>
      <p:grpSpPr>
        <a:xfrm>
          <a:off x="0" y="0"/>
          <a:ext cx="0" cy="0"/>
          <a:chOff x="0" y="0"/>
          <a:chExt cx="0" cy="0"/>
        </a:xfrm>
      </p:grpSpPr>
      <p:sp>
        <p:nvSpPr>
          <p:cNvPr id="4361" name="Google Shape;4361;p24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Utterance segmentation</a:t>
            </a:r>
            <a:endParaRPr/>
          </a:p>
        </p:txBody>
      </p:sp>
      <p:sp>
        <p:nvSpPr>
          <p:cNvPr id="4362" name="Google Shape;4362;p2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SLT evaluation has an additional level of complexity compared to machine translation.</a:t>
            </a:r>
            <a:endParaRPr/>
          </a:p>
          <a:p>
            <a:pPr marL="0" lvl="0" indent="0" algn="l" rtl="0">
              <a:spcBef>
                <a:spcPts val="1600"/>
              </a:spcBef>
              <a:spcAft>
                <a:spcPts val="0"/>
              </a:spcAft>
              <a:buNone/>
            </a:pPr>
            <a:r>
              <a:rPr lang="en"/>
              <a:t>Machine Translation:</a:t>
            </a:r>
            <a:endParaRPr sz="2100">
              <a:solidFill>
                <a:srgbClr val="202124"/>
              </a:solidFill>
              <a:latin typeface="Arial"/>
              <a:ea typeface="Arial"/>
              <a:cs typeface="Arial"/>
              <a:sym typeface="Arial"/>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4363" name="Google Shape;4363;p246"/>
          <p:cNvSpPr txBox="1"/>
          <p:nvPr/>
        </p:nvSpPr>
        <p:spPr>
          <a:xfrm>
            <a:off x="3340349" y="3360050"/>
            <a:ext cx="2433900" cy="8313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Nei dati di allenamento è stato suddiviso utilizzando una forte punteggiatura.</a:t>
            </a:r>
            <a:endParaRPr>
              <a:latin typeface="Source Sans Pro"/>
              <a:ea typeface="Source Sans Pro"/>
              <a:cs typeface="Source Sans Pro"/>
              <a:sym typeface="Source Sans Pro"/>
            </a:endParaRPr>
          </a:p>
        </p:txBody>
      </p:sp>
      <p:sp>
        <p:nvSpPr>
          <p:cNvPr id="4364" name="Google Shape;4364;p246"/>
          <p:cNvSpPr txBox="1"/>
          <p:nvPr/>
        </p:nvSpPr>
        <p:spPr>
          <a:xfrm>
            <a:off x="3340350" y="4399625"/>
            <a:ext cx="20760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3 frasi in totale!</a:t>
            </a:r>
            <a:endParaRPr>
              <a:latin typeface="Source Sans Pro"/>
              <a:ea typeface="Source Sans Pro"/>
              <a:cs typeface="Source Sans Pro"/>
              <a:sym typeface="Source Sans Pro"/>
            </a:endParaRPr>
          </a:p>
        </p:txBody>
      </p:sp>
      <p:sp>
        <p:nvSpPr>
          <p:cNvPr id="4365" name="Google Shape;4365;p246"/>
          <p:cNvSpPr txBox="1"/>
          <p:nvPr/>
        </p:nvSpPr>
        <p:spPr>
          <a:xfrm>
            <a:off x="3340350" y="2751575"/>
            <a:ext cx="22743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Questo è un segnale audio.</a:t>
            </a:r>
            <a:endParaRPr>
              <a:latin typeface="Source Sans Pro"/>
              <a:ea typeface="Source Sans Pro"/>
              <a:cs typeface="Source Sans Pro"/>
              <a:sym typeface="Source Sans Pro"/>
            </a:endParaRPr>
          </a:p>
        </p:txBody>
      </p:sp>
      <p:sp>
        <p:nvSpPr>
          <p:cNvPr id="4366" name="Google Shape;4366;p246"/>
          <p:cNvSpPr txBox="1"/>
          <p:nvPr/>
        </p:nvSpPr>
        <p:spPr>
          <a:xfrm>
            <a:off x="3296850" y="2210650"/>
            <a:ext cx="1977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MT sentences:</a:t>
            </a:r>
            <a:endParaRPr>
              <a:latin typeface="Source Sans Pro"/>
              <a:ea typeface="Source Sans Pro"/>
              <a:cs typeface="Source Sans Pro"/>
              <a:sym typeface="Source Sans Pro"/>
            </a:endParaRPr>
          </a:p>
          <a:p>
            <a:pPr marL="0" lvl="0" indent="0" algn="just" rtl="0">
              <a:spcBef>
                <a:spcPts val="0"/>
              </a:spcBef>
              <a:spcAft>
                <a:spcPts val="0"/>
              </a:spcAft>
              <a:buNone/>
            </a:pPr>
            <a:endParaRPr>
              <a:latin typeface="Source Sans Pro"/>
              <a:ea typeface="Source Sans Pro"/>
              <a:cs typeface="Source Sans Pro"/>
              <a:sym typeface="Source Sans Pro"/>
            </a:endParaRPr>
          </a:p>
        </p:txBody>
      </p:sp>
      <p:sp>
        <p:nvSpPr>
          <p:cNvPr id="4367" name="Google Shape;4367;p246"/>
          <p:cNvSpPr txBox="1"/>
          <p:nvPr/>
        </p:nvSpPr>
        <p:spPr>
          <a:xfrm>
            <a:off x="6388349" y="3360050"/>
            <a:ext cx="2433900" cy="8313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Nei dati di training e’ stato diviso usando la punteggiatura forte.</a:t>
            </a:r>
            <a:endParaRPr>
              <a:latin typeface="Source Sans Pro"/>
              <a:ea typeface="Source Sans Pro"/>
              <a:cs typeface="Source Sans Pro"/>
              <a:sym typeface="Source Sans Pro"/>
            </a:endParaRPr>
          </a:p>
        </p:txBody>
      </p:sp>
      <p:sp>
        <p:nvSpPr>
          <p:cNvPr id="4368" name="Google Shape;4368;p246"/>
          <p:cNvSpPr txBox="1"/>
          <p:nvPr/>
        </p:nvSpPr>
        <p:spPr>
          <a:xfrm>
            <a:off x="6388350" y="4399625"/>
            <a:ext cx="20760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Tre frasi in totale!</a:t>
            </a:r>
            <a:endParaRPr>
              <a:latin typeface="Source Sans Pro"/>
              <a:ea typeface="Source Sans Pro"/>
              <a:cs typeface="Source Sans Pro"/>
              <a:sym typeface="Source Sans Pro"/>
            </a:endParaRPr>
          </a:p>
        </p:txBody>
      </p:sp>
      <p:sp>
        <p:nvSpPr>
          <p:cNvPr id="4369" name="Google Shape;4369;p246"/>
          <p:cNvSpPr txBox="1"/>
          <p:nvPr/>
        </p:nvSpPr>
        <p:spPr>
          <a:xfrm>
            <a:off x="6388350" y="2751575"/>
            <a:ext cx="23697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Questo e’ un segnale audio.</a:t>
            </a:r>
            <a:endParaRPr>
              <a:latin typeface="Source Sans Pro"/>
              <a:ea typeface="Source Sans Pro"/>
              <a:cs typeface="Source Sans Pro"/>
              <a:sym typeface="Source Sans Pro"/>
            </a:endParaRPr>
          </a:p>
        </p:txBody>
      </p:sp>
      <p:sp>
        <p:nvSpPr>
          <p:cNvPr id="4370" name="Google Shape;4370;p246"/>
          <p:cNvSpPr txBox="1"/>
          <p:nvPr/>
        </p:nvSpPr>
        <p:spPr>
          <a:xfrm>
            <a:off x="6344850" y="2210650"/>
            <a:ext cx="1977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Reference sentence:</a:t>
            </a:r>
            <a:endParaRPr>
              <a:latin typeface="Source Sans Pro"/>
              <a:ea typeface="Source Sans Pro"/>
              <a:cs typeface="Source Sans Pro"/>
              <a:sym typeface="Source Sans Pro"/>
            </a:endParaRPr>
          </a:p>
          <a:p>
            <a:pPr marL="0" lvl="0" indent="0" algn="just" rtl="0">
              <a:spcBef>
                <a:spcPts val="0"/>
              </a:spcBef>
              <a:spcAft>
                <a:spcPts val="0"/>
              </a:spcAft>
              <a:buNone/>
            </a:pPr>
            <a:endParaRPr>
              <a:latin typeface="Source Sans Pro"/>
              <a:ea typeface="Source Sans Pro"/>
              <a:cs typeface="Source Sans Pro"/>
              <a:sym typeface="Source Sans Pro"/>
            </a:endParaRPr>
          </a:p>
        </p:txBody>
      </p:sp>
      <p:sp>
        <p:nvSpPr>
          <p:cNvPr id="4371" name="Google Shape;4371;p246"/>
          <p:cNvSpPr txBox="1"/>
          <p:nvPr/>
        </p:nvSpPr>
        <p:spPr>
          <a:xfrm>
            <a:off x="216149" y="3360050"/>
            <a:ext cx="2433900" cy="8313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In the training data it was split using strong punctuation.</a:t>
            </a:r>
            <a:endParaRPr>
              <a:latin typeface="Source Sans Pro"/>
              <a:ea typeface="Source Sans Pro"/>
              <a:cs typeface="Source Sans Pro"/>
              <a:sym typeface="Source Sans Pro"/>
            </a:endParaRPr>
          </a:p>
        </p:txBody>
      </p:sp>
      <p:sp>
        <p:nvSpPr>
          <p:cNvPr id="4372" name="Google Shape;4372;p246"/>
          <p:cNvSpPr txBox="1"/>
          <p:nvPr/>
        </p:nvSpPr>
        <p:spPr>
          <a:xfrm>
            <a:off x="216150" y="4399625"/>
            <a:ext cx="20760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Three sentences in total!</a:t>
            </a:r>
            <a:endParaRPr>
              <a:latin typeface="Source Sans Pro"/>
              <a:ea typeface="Source Sans Pro"/>
              <a:cs typeface="Source Sans Pro"/>
              <a:sym typeface="Source Sans Pro"/>
            </a:endParaRPr>
          </a:p>
        </p:txBody>
      </p:sp>
      <p:sp>
        <p:nvSpPr>
          <p:cNvPr id="4373" name="Google Shape;4373;p246"/>
          <p:cNvSpPr txBox="1"/>
          <p:nvPr/>
        </p:nvSpPr>
        <p:spPr>
          <a:xfrm>
            <a:off x="216156" y="2751575"/>
            <a:ext cx="19344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an audio signal.</a:t>
            </a:r>
            <a:endParaRPr>
              <a:latin typeface="Source Sans Pro"/>
              <a:ea typeface="Source Sans Pro"/>
              <a:cs typeface="Source Sans Pro"/>
              <a:sym typeface="Source Sans Pro"/>
            </a:endParaRPr>
          </a:p>
        </p:txBody>
      </p:sp>
      <p:sp>
        <p:nvSpPr>
          <p:cNvPr id="4374" name="Google Shape;4374;p246"/>
          <p:cNvSpPr txBox="1"/>
          <p:nvPr/>
        </p:nvSpPr>
        <p:spPr>
          <a:xfrm>
            <a:off x="172650" y="2210650"/>
            <a:ext cx="1977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Source sentences:</a:t>
            </a:r>
            <a:endParaRPr>
              <a:latin typeface="Source Sans Pro"/>
              <a:ea typeface="Source Sans Pro"/>
              <a:cs typeface="Source Sans Pro"/>
              <a:sym typeface="Source Sans Pro"/>
            </a:endParaRPr>
          </a:p>
          <a:p>
            <a:pPr marL="0" lvl="0" indent="0" algn="just" rtl="0">
              <a:spcBef>
                <a:spcPts val="0"/>
              </a:spcBef>
              <a:spcAft>
                <a:spcPts val="0"/>
              </a:spcAft>
              <a:buNone/>
            </a:pPr>
            <a:endParaRPr>
              <a:latin typeface="Source Sans Pro"/>
              <a:ea typeface="Source Sans Pro"/>
              <a:cs typeface="Source Sans Pro"/>
              <a:sym typeface="Source Sans Pro"/>
            </a:endParaRPr>
          </a:p>
        </p:txBody>
      </p:sp>
      <p:sp>
        <p:nvSpPr>
          <p:cNvPr id="4375" name="Google Shape;4375;p246"/>
          <p:cNvSpPr/>
          <p:nvPr/>
        </p:nvSpPr>
        <p:spPr>
          <a:xfrm>
            <a:off x="3198925" y="2627425"/>
            <a:ext cx="5722500" cy="23082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24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210</a:t>
            </a:fld>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4380"/>
        <p:cNvGrpSpPr/>
        <p:nvPr/>
      </p:nvGrpSpPr>
      <p:grpSpPr>
        <a:xfrm>
          <a:off x="0" y="0"/>
          <a:ext cx="0" cy="0"/>
          <a:chOff x="0" y="0"/>
          <a:chExt cx="0" cy="0"/>
        </a:xfrm>
      </p:grpSpPr>
      <p:sp>
        <p:nvSpPr>
          <p:cNvPr id="4381" name="Google Shape;4381;p2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Spoken Language  Translation:</a:t>
            </a:r>
            <a:endParaRPr sz="2100">
              <a:solidFill>
                <a:srgbClr val="202124"/>
              </a:solidFill>
              <a:latin typeface="Arial"/>
              <a:ea typeface="Arial"/>
              <a:cs typeface="Arial"/>
              <a:sym typeface="Arial"/>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4382" name="Google Shape;4382;p24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Utterance segmentation</a:t>
            </a:r>
            <a:endParaRPr/>
          </a:p>
        </p:txBody>
      </p:sp>
      <p:pic>
        <p:nvPicPr>
          <p:cNvPr id="4383" name="Google Shape;4383;p247"/>
          <p:cNvPicPr preferRelativeResize="0"/>
          <p:nvPr/>
        </p:nvPicPr>
        <p:blipFill>
          <a:blip r:embed="rId3">
            <a:alphaModFix/>
          </a:blip>
          <a:stretch>
            <a:fillRect/>
          </a:stretch>
        </p:blipFill>
        <p:spPr>
          <a:xfrm>
            <a:off x="457725" y="1899021"/>
            <a:ext cx="7903199" cy="781405"/>
          </a:xfrm>
          <a:prstGeom prst="rect">
            <a:avLst/>
          </a:prstGeom>
          <a:noFill/>
          <a:ln>
            <a:noFill/>
          </a:ln>
        </p:spPr>
      </p:pic>
      <p:sp>
        <p:nvSpPr>
          <p:cNvPr id="4384" name="Google Shape;4384;p247"/>
          <p:cNvSpPr txBox="1"/>
          <p:nvPr/>
        </p:nvSpPr>
        <p:spPr>
          <a:xfrm>
            <a:off x="44575" y="2716600"/>
            <a:ext cx="9012300" cy="369300"/>
          </a:xfrm>
          <a:prstGeom prst="rect">
            <a:avLst/>
          </a:prstGeom>
          <a:solidFill>
            <a:srgbClr val="EA99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2"/>
                </a:solidFill>
                <a:latin typeface="Source Sans Pro"/>
                <a:ea typeface="Source Sans Pro"/>
                <a:cs typeface="Source Sans Pro"/>
                <a:sym typeface="Source Sans Pro"/>
              </a:rPr>
              <a:t>t h i s i s a n a u d i o s i g n a l i n t h e t r a i n i n g d a t a i t w a s s p l i t u s i n g s t r o n g p u n c t u a t i o n t h r e e s e n t e n c e s i n t o t a l</a:t>
            </a:r>
            <a:endParaRPr sz="1200">
              <a:solidFill>
                <a:schemeClr val="dk2"/>
              </a:solidFill>
              <a:latin typeface="Source Sans Pro"/>
              <a:ea typeface="Source Sans Pro"/>
              <a:cs typeface="Source Sans Pro"/>
              <a:sym typeface="Source Sans Pro"/>
            </a:endParaRPr>
          </a:p>
        </p:txBody>
      </p:sp>
      <p:sp>
        <p:nvSpPr>
          <p:cNvPr id="4385" name="Google Shape;4385;p247"/>
          <p:cNvSpPr txBox="1"/>
          <p:nvPr/>
        </p:nvSpPr>
        <p:spPr>
          <a:xfrm>
            <a:off x="311700" y="1630775"/>
            <a:ext cx="1977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Source input:</a:t>
            </a:r>
            <a:endParaRPr>
              <a:latin typeface="Source Sans Pro"/>
              <a:ea typeface="Source Sans Pro"/>
              <a:cs typeface="Source Sans Pro"/>
              <a:sym typeface="Source Sans Pro"/>
            </a:endParaRPr>
          </a:p>
          <a:p>
            <a:pPr marL="0" lvl="0" indent="0" algn="just" rtl="0">
              <a:spcBef>
                <a:spcPts val="0"/>
              </a:spcBef>
              <a:spcAft>
                <a:spcPts val="0"/>
              </a:spcAft>
              <a:buNone/>
            </a:pPr>
            <a:endParaRPr>
              <a:latin typeface="Source Sans Pro"/>
              <a:ea typeface="Source Sans Pro"/>
              <a:cs typeface="Source Sans Pro"/>
              <a:sym typeface="Source Sans Pro"/>
            </a:endParaRPr>
          </a:p>
        </p:txBody>
      </p:sp>
      <p:sp>
        <p:nvSpPr>
          <p:cNvPr id="4386" name="Google Shape;4386;p24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211</a:t>
            </a:fld>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4390"/>
        <p:cNvGrpSpPr/>
        <p:nvPr/>
      </p:nvGrpSpPr>
      <p:grpSpPr>
        <a:xfrm>
          <a:off x="0" y="0"/>
          <a:ext cx="0" cy="0"/>
          <a:chOff x="0" y="0"/>
          <a:chExt cx="0" cy="0"/>
        </a:xfrm>
      </p:grpSpPr>
      <p:sp>
        <p:nvSpPr>
          <p:cNvPr id="4391" name="Google Shape;4391;p2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Spoken Language  Translation:</a:t>
            </a:r>
            <a:endParaRPr sz="2100">
              <a:solidFill>
                <a:srgbClr val="202124"/>
              </a:solidFill>
              <a:latin typeface="Arial"/>
              <a:ea typeface="Arial"/>
              <a:cs typeface="Arial"/>
              <a:sym typeface="Arial"/>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4392" name="Google Shape;4392;p24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Utterance segmentation</a:t>
            </a:r>
            <a:endParaRPr/>
          </a:p>
        </p:txBody>
      </p:sp>
      <p:pic>
        <p:nvPicPr>
          <p:cNvPr id="4393" name="Google Shape;4393;p248"/>
          <p:cNvPicPr preferRelativeResize="0"/>
          <p:nvPr/>
        </p:nvPicPr>
        <p:blipFill>
          <a:blip r:embed="rId3">
            <a:alphaModFix/>
          </a:blip>
          <a:stretch>
            <a:fillRect/>
          </a:stretch>
        </p:blipFill>
        <p:spPr>
          <a:xfrm>
            <a:off x="457725" y="1899021"/>
            <a:ext cx="7903199" cy="781405"/>
          </a:xfrm>
          <a:prstGeom prst="rect">
            <a:avLst/>
          </a:prstGeom>
          <a:noFill/>
          <a:ln>
            <a:noFill/>
          </a:ln>
        </p:spPr>
      </p:pic>
      <p:sp>
        <p:nvSpPr>
          <p:cNvPr id="4394" name="Google Shape;4394;p248"/>
          <p:cNvSpPr txBox="1"/>
          <p:nvPr/>
        </p:nvSpPr>
        <p:spPr>
          <a:xfrm>
            <a:off x="44575" y="2716600"/>
            <a:ext cx="9012300" cy="369300"/>
          </a:xfrm>
          <a:prstGeom prst="rect">
            <a:avLst/>
          </a:prstGeom>
          <a:solidFill>
            <a:srgbClr val="EA99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2"/>
                </a:solidFill>
                <a:latin typeface="Source Sans Pro"/>
                <a:ea typeface="Source Sans Pro"/>
                <a:cs typeface="Source Sans Pro"/>
                <a:sym typeface="Source Sans Pro"/>
              </a:rPr>
              <a:t>t h i s i s a n a u d i o s i g n a l i n t h e t r a i n i n g d a t a i t w a s s p l i t u s i n g s t r o n g p u n c t u a t i o n t h r e e s e n t e n c e s i n t o t a l</a:t>
            </a:r>
            <a:endParaRPr sz="1200">
              <a:solidFill>
                <a:schemeClr val="dk2"/>
              </a:solidFill>
              <a:latin typeface="Source Sans Pro"/>
              <a:ea typeface="Source Sans Pro"/>
              <a:cs typeface="Source Sans Pro"/>
              <a:sym typeface="Source Sans Pro"/>
            </a:endParaRPr>
          </a:p>
        </p:txBody>
      </p:sp>
      <p:sp>
        <p:nvSpPr>
          <p:cNvPr id="4395" name="Google Shape;4395;p248"/>
          <p:cNvSpPr txBox="1"/>
          <p:nvPr/>
        </p:nvSpPr>
        <p:spPr>
          <a:xfrm>
            <a:off x="137406" y="3925100"/>
            <a:ext cx="19344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an audio signal.</a:t>
            </a:r>
            <a:endParaRPr>
              <a:latin typeface="Source Sans Pro"/>
              <a:ea typeface="Source Sans Pro"/>
              <a:cs typeface="Source Sans Pro"/>
              <a:sym typeface="Source Sans Pro"/>
            </a:endParaRPr>
          </a:p>
        </p:txBody>
      </p:sp>
      <p:sp>
        <p:nvSpPr>
          <p:cNvPr id="4396" name="Google Shape;4396;p248"/>
          <p:cNvSpPr txBox="1"/>
          <p:nvPr/>
        </p:nvSpPr>
        <p:spPr>
          <a:xfrm>
            <a:off x="2260200" y="3925100"/>
            <a:ext cx="4538400" cy="4002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In the training data it was split using strong punctuation.</a:t>
            </a:r>
            <a:endParaRPr>
              <a:latin typeface="Source Sans Pro"/>
              <a:ea typeface="Source Sans Pro"/>
              <a:cs typeface="Source Sans Pro"/>
              <a:sym typeface="Source Sans Pro"/>
            </a:endParaRPr>
          </a:p>
        </p:txBody>
      </p:sp>
      <p:sp>
        <p:nvSpPr>
          <p:cNvPr id="4397" name="Google Shape;4397;p248"/>
          <p:cNvSpPr txBox="1"/>
          <p:nvPr/>
        </p:nvSpPr>
        <p:spPr>
          <a:xfrm>
            <a:off x="6896675" y="3925100"/>
            <a:ext cx="20760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Three sentences in total!</a:t>
            </a:r>
            <a:endParaRPr>
              <a:latin typeface="Source Sans Pro"/>
              <a:ea typeface="Source Sans Pro"/>
              <a:cs typeface="Source Sans Pro"/>
              <a:sym typeface="Source Sans Pro"/>
            </a:endParaRPr>
          </a:p>
        </p:txBody>
      </p:sp>
      <p:pic>
        <p:nvPicPr>
          <p:cNvPr id="4398" name="Google Shape;4398;p248"/>
          <p:cNvPicPr preferRelativeResize="0"/>
          <p:nvPr/>
        </p:nvPicPr>
        <p:blipFill rotWithShape="1">
          <a:blip r:embed="rId3">
            <a:alphaModFix amt="30000"/>
          </a:blip>
          <a:srcRect r="85094"/>
          <a:stretch/>
        </p:blipFill>
        <p:spPr>
          <a:xfrm>
            <a:off x="515619" y="4352875"/>
            <a:ext cx="1177974" cy="781399"/>
          </a:xfrm>
          <a:prstGeom prst="rect">
            <a:avLst/>
          </a:prstGeom>
          <a:noFill/>
          <a:ln>
            <a:noFill/>
          </a:ln>
        </p:spPr>
      </p:pic>
      <p:pic>
        <p:nvPicPr>
          <p:cNvPr id="4399" name="Google Shape;4399;p248"/>
          <p:cNvPicPr preferRelativeResize="0"/>
          <p:nvPr/>
        </p:nvPicPr>
        <p:blipFill rotWithShape="1">
          <a:blip r:embed="rId3">
            <a:alphaModFix amt="30000"/>
          </a:blip>
          <a:srcRect l="15590" r="25755"/>
          <a:stretch/>
        </p:blipFill>
        <p:spPr>
          <a:xfrm>
            <a:off x="2260200" y="4352875"/>
            <a:ext cx="4448097" cy="781399"/>
          </a:xfrm>
          <a:prstGeom prst="rect">
            <a:avLst/>
          </a:prstGeom>
          <a:noFill/>
          <a:ln>
            <a:noFill/>
          </a:ln>
        </p:spPr>
      </p:pic>
      <p:pic>
        <p:nvPicPr>
          <p:cNvPr id="4400" name="Google Shape;4400;p248"/>
          <p:cNvPicPr preferRelativeResize="0"/>
          <p:nvPr/>
        </p:nvPicPr>
        <p:blipFill rotWithShape="1">
          <a:blip r:embed="rId3">
            <a:alphaModFix amt="30000"/>
          </a:blip>
          <a:srcRect l="74487"/>
          <a:stretch/>
        </p:blipFill>
        <p:spPr>
          <a:xfrm>
            <a:off x="6896675" y="4352875"/>
            <a:ext cx="2046150" cy="781399"/>
          </a:xfrm>
          <a:prstGeom prst="rect">
            <a:avLst/>
          </a:prstGeom>
          <a:noFill/>
          <a:ln>
            <a:noFill/>
          </a:ln>
        </p:spPr>
      </p:pic>
      <p:sp>
        <p:nvSpPr>
          <p:cNvPr id="4401" name="Google Shape;4401;p248"/>
          <p:cNvSpPr txBox="1"/>
          <p:nvPr/>
        </p:nvSpPr>
        <p:spPr>
          <a:xfrm>
            <a:off x="311700" y="1630775"/>
            <a:ext cx="1977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Source input:</a:t>
            </a:r>
            <a:endParaRPr>
              <a:latin typeface="Source Sans Pro"/>
              <a:ea typeface="Source Sans Pro"/>
              <a:cs typeface="Source Sans Pro"/>
              <a:sym typeface="Source Sans Pro"/>
            </a:endParaRPr>
          </a:p>
          <a:p>
            <a:pPr marL="0" lvl="0" indent="0" algn="just" rtl="0">
              <a:spcBef>
                <a:spcPts val="0"/>
              </a:spcBef>
              <a:spcAft>
                <a:spcPts val="0"/>
              </a:spcAft>
              <a:buNone/>
            </a:pPr>
            <a:endParaRPr>
              <a:latin typeface="Source Sans Pro"/>
              <a:ea typeface="Source Sans Pro"/>
              <a:cs typeface="Source Sans Pro"/>
              <a:sym typeface="Source Sans Pro"/>
            </a:endParaRPr>
          </a:p>
        </p:txBody>
      </p:sp>
      <p:sp>
        <p:nvSpPr>
          <p:cNvPr id="4402" name="Google Shape;4402;p248"/>
          <p:cNvSpPr txBox="1"/>
          <p:nvPr/>
        </p:nvSpPr>
        <p:spPr>
          <a:xfrm>
            <a:off x="311700" y="3444250"/>
            <a:ext cx="1977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Reference sentences:</a:t>
            </a:r>
            <a:endParaRPr>
              <a:latin typeface="Source Sans Pro"/>
              <a:ea typeface="Source Sans Pro"/>
              <a:cs typeface="Source Sans Pro"/>
              <a:sym typeface="Source Sans Pro"/>
            </a:endParaRPr>
          </a:p>
          <a:p>
            <a:pPr marL="0" lvl="0" indent="0" algn="just" rtl="0">
              <a:spcBef>
                <a:spcPts val="0"/>
              </a:spcBef>
              <a:spcAft>
                <a:spcPts val="0"/>
              </a:spcAft>
              <a:buNone/>
            </a:pPr>
            <a:endParaRPr>
              <a:latin typeface="Source Sans Pro"/>
              <a:ea typeface="Source Sans Pro"/>
              <a:cs typeface="Source Sans Pro"/>
              <a:sym typeface="Source Sans Pro"/>
            </a:endParaRPr>
          </a:p>
        </p:txBody>
      </p:sp>
      <p:sp>
        <p:nvSpPr>
          <p:cNvPr id="4403" name="Google Shape;4403;p24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212</a:t>
            </a:fld>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4407"/>
        <p:cNvGrpSpPr/>
        <p:nvPr/>
      </p:nvGrpSpPr>
      <p:grpSpPr>
        <a:xfrm>
          <a:off x="0" y="0"/>
          <a:ext cx="0" cy="0"/>
          <a:chOff x="0" y="0"/>
          <a:chExt cx="0" cy="0"/>
        </a:xfrm>
      </p:grpSpPr>
      <p:sp>
        <p:nvSpPr>
          <p:cNvPr id="4408" name="Google Shape;4408;p2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SLT outputs depend on the segmentation of the audio input:</a:t>
            </a:r>
            <a:endParaRPr sz="2100">
              <a:solidFill>
                <a:srgbClr val="202124"/>
              </a:solidFill>
              <a:latin typeface="Arial"/>
              <a:ea typeface="Arial"/>
              <a:cs typeface="Arial"/>
              <a:sym typeface="Arial"/>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4409" name="Google Shape;4409;p24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Utterance segmentation</a:t>
            </a:r>
            <a:endParaRPr/>
          </a:p>
        </p:txBody>
      </p:sp>
      <p:sp>
        <p:nvSpPr>
          <p:cNvPr id="4410" name="Google Shape;4410;p249"/>
          <p:cNvSpPr txBox="1"/>
          <p:nvPr/>
        </p:nvSpPr>
        <p:spPr>
          <a:xfrm>
            <a:off x="252575" y="1733525"/>
            <a:ext cx="14040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an audio</a:t>
            </a:r>
            <a:endParaRPr>
              <a:latin typeface="Source Sans Pro"/>
              <a:ea typeface="Source Sans Pro"/>
              <a:cs typeface="Source Sans Pro"/>
              <a:sym typeface="Source Sans Pro"/>
            </a:endParaRPr>
          </a:p>
        </p:txBody>
      </p:sp>
      <p:sp>
        <p:nvSpPr>
          <p:cNvPr id="4411" name="Google Shape;4411;p249"/>
          <p:cNvSpPr txBox="1"/>
          <p:nvPr/>
        </p:nvSpPr>
        <p:spPr>
          <a:xfrm>
            <a:off x="1979550" y="1733525"/>
            <a:ext cx="2890500" cy="4002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Signal in the training data was split.</a:t>
            </a:r>
            <a:endParaRPr>
              <a:latin typeface="Source Sans Pro"/>
              <a:ea typeface="Source Sans Pro"/>
              <a:cs typeface="Source Sans Pro"/>
              <a:sym typeface="Source Sans Pro"/>
            </a:endParaRPr>
          </a:p>
        </p:txBody>
      </p:sp>
      <p:sp>
        <p:nvSpPr>
          <p:cNvPr id="4412" name="Google Shape;4412;p249"/>
          <p:cNvSpPr txBox="1"/>
          <p:nvPr/>
        </p:nvSpPr>
        <p:spPr>
          <a:xfrm>
            <a:off x="5247850" y="1733525"/>
            <a:ext cx="37437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Source Sans Pro"/>
                <a:ea typeface="Source Sans Pro"/>
                <a:cs typeface="Source Sans Pro"/>
                <a:sym typeface="Source Sans Pro"/>
              </a:rPr>
              <a:t>Using strong punctuation, </a:t>
            </a:r>
            <a:r>
              <a:rPr lang="en">
                <a:latin typeface="Source Sans Pro"/>
                <a:ea typeface="Source Sans Pro"/>
                <a:cs typeface="Source Sans Pro"/>
                <a:sym typeface="Source Sans Pro"/>
              </a:rPr>
              <a:t>3 sentences in total!</a:t>
            </a:r>
            <a:endParaRPr>
              <a:latin typeface="Source Sans Pro"/>
              <a:ea typeface="Source Sans Pro"/>
              <a:cs typeface="Source Sans Pro"/>
              <a:sym typeface="Source Sans Pro"/>
            </a:endParaRPr>
          </a:p>
        </p:txBody>
      </p:sp>
      <p:sp>
        <p:nvSpPr>
          <p:cNvPr id="4413" name="Google Shape;4413;p24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213</a:t>
            </a:fld>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4417"/>
        <p:cNvGrpSpPr/>
        <p:nvPr/>
      </p:nvGrpSpPr>
      <p:grpSpPr>
        <a:xfrm>
          <a:off x="0" y="0"/>
          <a:ext cx="0" cy="0"/>
          <a:chOff x="0" y="0"/>
          <a:chExt cx="0" cy="0"/>
        </a:xfrm>
      </p:grpSpPr>
      <p:sp>
        <p:nvSpPr>
          <p:cNvPr id="4418" name="Google Shape;4418;p25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SLT outputs depend on the segmentation of the audio input:</a:t>
            </a:r>
            <a:endParaRPr sz="2100">
              <a:solidFill>
                <a:srgbClr val="202124"/>
              </a:solidFill>
              <a:latin typeface="Arial"/>
              <a:ea typeface="Arial"/>
              <a:cs typeface="Arial"/>
              <a:sym typeface="Arial"/>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4419" name="Google Shape;4419;p25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Utterance segmentation</a:t>
            </a:r>
            <a:endParaRPr/>
          </a:p>
        </p:txBody>
      </p:sp>
      <p:sp>
        <p:nvSpPr>
          <p:cNvPr id="4420" name="Google Shape;4420;p250"/>
          <p:cNvSpPr txBox="1"/>
          <p:nvPr/>
        </p:nvSpPr>
        <p:spPr>
          <a:xfrm>
            <a:off x="252575" y="1733525"/>
            <a:ext cx="14040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an audio</a:t>
            </a:r>
            <a:endParaRPr>
              <a:latin typeface="Source Sans Pro"/>
              <a:ea typeface="Source Sans Pro"/>
              <a:cs typeface="Source Sans Pro"/>
              <a:sym typeface="Source Sans Pro"/>
            </a:endParaRPr>
          </a:p>
        </p:txBody>
      </p:sp>
      <p:sp>
        <p:nvSpPr>
          <p:cNvPr id="4421" name="Google Shape;4421;p250"/>
          <p:cNvSpPr txBox="1"/>
          <p:nvPr/>
        </p:nvSpPr>
        <p:spPr>
          <a:xfrm>
            <a:off x="1979550" y="1733525"/>
            <a:ext cx="2890500" cy="4002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Signal in the training data was split.</a:t>
            </a:r>
            <a:endParaRPr>
              <a:latin typeface="Source Sans Pro"/>
              <a:ea typeface="Source Sans Pro"/>
              <a:cs typeface="Source Sans Pro"/>
              <a:sym typeface="Source Sans Pro"/>
            </a:endParaRPr>
          </a:p>
        </p:txBody>
      </p:sp>
      <p:sp>
        <p:nvSpPr>
          <p:cNvPr id="4422" name="Google Shape;4422;p250"/>
          <p:cNvSpPr txBox="1"/>
          <p:nvPr/>
        </p:nvSpPr>
        <p:spPr>
          <a:xfrm>
            <a:off x="5247850" y="1733525"/>
            <a:ext cx="37437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Source Sans Pro"/>
                <a:ea typeface="Source Sans Pro"/>
                <a:cs typeface="Source Sans Pro"/>
                <a:sym typeface="Source Sans Pro"/>
              </a:rPr>
              <a:t>Using strong punctuation, </a:t>
            </a:r>
            <a:r>
              <a:rPr lang="en">
                <a:latin typeface="Source Sans Pro"/>
                <a:ea typeface="Source Sans Pro"/>
                <a:cs typeface="Source Sans Pro"/>
                <a:sym typeface="Source Sans Pro"/>
              </a:rPr>
              <a:t>3 sentences in total!</a:t>
            </a:r>
            <a:endParaRPr>
              <a:latin typeface="Source Sans Pro"/>
              <a:ea typeface="Source Sans Pro"/>
              <a:cs typeface="Source Sans Pro"/>
              <a:sym typeface="Source Sans Pro"/>
            </a:endParaRPr>
          </a:p>
        </p:txBody>
      </p:sp>
      <p:sp>
        <p:nvSpPr>
          <p:cNvPr id="4423" name="Google Shape;4423;p250"/>
          <p:cNvSpPr txBox="1"/>
          <p:nvPr/>
        </p:nvSpPr>
        <p:spPr>
          <a:xfrm>
            <a:off x="215250" y="2296675"/>
            <a:ext cx="33711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an audio signal in the training data.</a:t>
            </a:r>
            <a:endParaRPr>
              <a:latin typeface="Source Sans Pro"/>
              <a:ea typeface="Source Sans Pro"/>
              <a:cs typeface="Source Sans Pro"/>
              <a:sym typeface="Source Sans Pro"/>
            </a:endParaRPr>
          </a:p>
        </p:txBody>
      </p:sp>
      <p:sp>
        <p:nvSpPr>
          <p:cNvPr id="4424" name="Google Shape;4424;p250"/>
          <p:cNvSpPr txBox="1"/>
          <p:nvPr/>
        </p:nvSpPr>
        <p:spPr>
          <a:xfrm>
            <a:off x="3752025" y="2296675"/>
            <a:ext cx="3124500" cy="4002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It was split using strong punctuation.</a:t>
            </a:r>
            <a:endParaRPr>
              <a:latin typeface="Source Sans Pro"/>
              <a:ea typeface="Source Sans Pro"/>
              <a:cs typeface="Source Sans Pro"/>
              <a:sym typeface="Source Sans Pro"/>
            </a:endParaRPr>
          </a:p>
        </p:txBody>
      </p:sp>
      <p:sp>
        <p:nvSpPr>
          <p:cNvPr id="4425" name="Google Shape;4425;p250"/>
          <p:cNvSpPr txBox="1"/>
          <p:nvPr/>
        </p:nvSpPr>
        <p:spPr>
          <a:xfrm>
            <a:off x="6974525" y="2296663"/>
            <a:ext cx="20760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Three sentences in total!</a:t>
            </a:r>
            <a:endParaRPr>
              <a:latin typeface="Source Sans Pro"/>
              <a:ea typeface="Source Sans Pro"/>
              <a:cs typeface="Source Sans Pro"/>
              <a:sym typeface="Source Sans Pro"/>
            </a:endParaRPr>
          </a:p>
        </p:txBody>
      </p:sp>
      <p:sp>
        <p:nvSpPr>
          <p:cNvPr id="4426" name="Google Shape;4426;p25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214</a:t>
            </a:fld>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4430"/>
        <p:cNvGrpSpPr/>
        <p:nvPr/>
      </p:nvGrpSpPr>
      <p:grpSpPr>
        <a:xfrm>
          <a:off x="0" y="0"/>
          <a:ext cx="0" cy="0"/>
          <a:chOff x="0" y="0"/>
          <a:chExt cx="0" cy="0"/>
        </a:xfrm>
      </p:grpSpPr>
      <p:sp>
        <p:nvSpPr>
          <p:cNvPr id="4431" name="Google Shape;4431;p25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SLT outputs depend on the segmentation of the audio input:</a:t>
            </a:r>
            <a:endParaRPr sz="2100">
              <a:solidFill>
                <a:srgbClr val="202124"/>
              </a:solidFill>
              <a:latin typeface="Arial"/>
              <a:ea typeface="Arial"/>
              <a:cs typeface="Arial"/>
              <a:sym typeface="Arial"/>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4432" name="Google Shape;4432;p25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Utterance segmentation</a:t>
            </a:r>
            <a:endParaRPr/>
          </a:p>
        </p:txBody>
      </p:sp>
      <p:sp>
        <p:nvSpPr>
          <p:cNvPr id="4433" name="Google Shape;4433;p251"/>
          <p:cNvSpPr txBox="1"/>
          <p:nvPr/>
        </p:nvSpPr>
        <p:spPr>
          <a:xfrm>
            <a:off x="252575" y="1733525"/>
            <a:ext cx="14040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an audio</a:t>
            </a:r>
            <a:endParaRPr>
              <a:latin typeface="Source Sans Pro"/>
              <a:ea typeface="Source Sans Pro"/>
              <a:cs typeface="Source Sans Pro"/>
              <a:sym typeface="Source Sans Pro"/>
            </a:endParaRPr>
          </a:p>
        </p:txBody>
      </p:sp>
      <p:sp>
        <p:nvSpPr>
          <p:cNvPr id="4434" name="Google Shape;4434;p251"/>
          <p:cNvSpPr txBox="1"/>
          <p:nvPr/>
        </p:nvSpPr>
        <p:spPr>
          <a:xfrm>
            <a:off x="1979550" y="1733525"/>
            <a:ext cx="2890500" cy="4002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Signal in the training data was split.</a:t>
            </a:r>
            <a:endParaRPr>
              <a:latin typeface="Source Sans Pro"/>
              <a:ea typeface="Source Sans Pro"/>
              <a:cs typeface="Source Sans Pro"/>
              <a:sym typeface="Source Sans Pro"/>
            </a:endParaRPr>
          </a:p>
        </p:txBody>
      </p:sp>
      <p:sp>
        <p:nvSpPr>
          <p:cNvPr id="4435" name="Google Shape;4435;p251"/>
          <p:cNvSpPr txBox="1"/>
          <p:nvPr/>
        </p:nvSpPr>
        <p:spPr>
          <a:xfrm>
            <a:off x="5247850" y="1733525"/>
            <a:ext cx="37437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Source Sans Pro"/>
                <a:ea typeface="Source Sans Pro"/>
                <a:cs typeface="Source Sans Pro"/>
                <a:sym typeface="Source Sans Pro"/>
              </a:rPr>
              <a:t>Using strong punctuation, </a:t>
            </a:r>
            <a:r>
              <a:rPr lang="en">
                <a:latin typeface="Source Sans Pro"/>
                <a:ea typeface="Source Sans Pro"/>
                <a:cs typeface="Source Sans Pro"/>
                <a:sym typeface="Source Sans Pro"/>
              </a:rPr>
              <a:t>3 sentences in total!</a:t>
            </a:r>
            <a:endParaRPr>
              <a:latin typeface="Source Sans Pro"/>
              <a:ea typeface="Source Sans Pro"/>
              <a:cs typeface="Source Sans Pro"/>
              <a:sym typeface="Source Sans Pro"/>
            </a:endParaRPr>
          </a:p>
        </p:txBody>
      </p:sp>
      <p:sp>
        <p:nvSpPr>
          <p:cNvPr id="4436" name="Google Shape;4436;p251"/>
          <p:cNvSpPr txBox="1"/>
          <p:nvPr/>
        </p:nvSpPr>
        <p:spPr>
          <a:xfrm>
            <a:off x="215250" y="2296675"/>
            <a:ext cx="33711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an audio signal in the training data.</a:t>
            </a:r>
            <a:endParaRPr>
              <a:latin typeface="Source Sans Pro"/>
              <a:ea typeface="Source Sans Pro"/>
              <a:cs typeface="Source Sans Pro"/>
              <a:sym typeface="Source Sans Pro"/>
            </a:endParaRPr>
          </a:p>
        </p:txBody>
      </p:sp>
      <p:sp>
        <p:nvSpPr>
          <p:cNvPr id="4437" name="Google Shape;4437;p251"/>
          <p:cNvSpPr txBox="1"/>
          <p:nvPr/>
        </p:nvSpPr>
        <p:spPr>
          <a:xfrm>
            <a:off x="3752025" y="2296675"/>
            <a:ext cx="3124500" cy="4002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It was split using strong punctuation.</a:t>
            </a:r>
            <a:endParaRPr>
              <a:latin typeface="Source Sans Pro"/>
              <a:ea typeface="Source Sans Pro"/>
              <a:cs typeface="Source Sans Pro"/>
              <a:sym typeface="Source Sans Pro"/>
            </a:endParaRPr>
          </a:p>
        </p:txBody>
      </p:sp>
      <p:sp>
        <p:nvSpPr>
          <p:cNvPr id="4438" name="Google Shape;4438;p251"/>
          <p:cNvSpPr txBox="1"/>
          <p:nvPr/>
        </p:nvSpPr>
        <p:spPr>
          <a:xfrm>
            <a:off x="6974525" y="2296663"/>
            <a:ext cx="20760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Three sentences in total!</a:t>
            </a:r>
            <a:endParaRPr>
              <a:latin typeface="Source Sans Pro"/>
              <a:ea typeface="Source Sans Pro"/>
              <a:cs typeface="Source Sans Pro"/>
              <a:sym typeface="Source Sans Pro"/>
            </a:endParaRPr>
          </a:p>
        </p:txBody>
      </p:sp>
      <p:sp>
        <p:nvSpPr>
          <p:cNvPr id="4439" name="Google Shape;4439;p251"/>
          <p:cNvSpPr txBox="1"/>
          <p:nvPr/>
        </p:nvSpPr>
        <p:spPr>
          <a:xfrm>
            <a:off x="1663052" y="2962675"/>
            <a:ext cx="13170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 signal.</a:t>
            </a:r>
            <a:endParaRPr>
              <a:latin typeface="Source Sans Pro"/>
              <a:ea typeface="Source Sans Pro"/>
              <a:cs typeface="Source Sans Pro"/>
              <a:sym typeface="Source Sans Pro"/>
            </a:endParaRPr>
          </a:p>
        </p:txBody>
      </p:sp>
      <p:sp>
        <p:nvSpPr>
          <p:cNvPr id="4440" name="Google Shape;4440;p251"/>
          <p:cNvSpPr txBox="1"/>
          <p:nvPr/>
        </p:nvSpPr>
        <p:spPr>
          <a:xfrm>
            <a:off x="3133050" y="2962675"/>
            <a:ext cx="1737000" cy="4002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In the training data.</a:t>
            </a:r>
            <a:endParaRPr>
              <a:latin typeface="Source Sans Pro"/>
              <a:ea typeface="Source Sans Pro"/>
              <a:cs typeface="Source Sans Pro"/>
              <a:sym typeface="Source Sans Pro"/>
            </a:endParaRPr>
          </a:p>
        </p:txBody>
      </p:sp>
      <p:sp>
        <p:nvSpPr>
          <p:cNvPr id="4441" name="Google Shape;4441;p251"/>
          <p:cNvSpPr txBox="1"/>
          <p:nvPr/>
        </p:nvSpPr>
        <p:spPr>
          <a:xfrm>
            <a:off x="5011625" y="2962675"/>
            <a:ext cx="31245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Source Sans Pro"/>
                <a:ea typeface="Source Sans Pro"/>
                <a:cs typeface="Source Sans Pro"/>
                <a:sym typeface="Source Sans Pro"/>
              </a:rPr>
              <a:t> It was split in </a:t>
            </a:r>
            <a:r>
              <a:rPr lang="en">
                <a:latin typeface="Source Sans Pro"/>
                <a:ea typeface="Source Sans Pro"/>
                <a:cs typeface="Source Sans Pro"/>
                <a:sym typeface="Source Sans Pro"/>
              </a:rPr>
              <a:t>three sentences. </a:t>
            </a:r>
            <a:endParaRPr>
              <a:latin typeface="Source Sans Pro"/>
              <a:ea typeface="Source Sans Pro"/>
              <a:cs typeface="Source Sans Pro"/>
              <a:sym typeface="Source Sans Pro"/>
            </a:endParaRPr>
          </a:p>
        </p:txBody>
      </p:sp>
      <p:sp>
        <p:nvSpPr>
          <p:cNvPr id="4442" name="Google Shape;4442;p25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215</a:t>
            </a:fld>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4446"/>
        <p:cNvGrpSpPr/>
        <p:nvPr/>
      </p:nvGrpSpPr>
      <p:grpSpPr>
        <a:xfrm>
          <a:off x="0" y="0"/>
          <a:ext cx="0" cy="0"/>
          <a:chOff x="0" y="0"/>
          <a:chExt cx="0" cy="0"/>
        </a:xfrm>
      </p:grpSpPr>
      <p:sp>
        <p:nvSpPr>
          <p:cNvPr id="4447" name="Google Shape;4447;p2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SLT outputs depend on the segmentation of the audio input:</a:t>
            </a:r>
            <a:endParaRPr sz="2100">
              <a:solidFill>
                <a:srgbClr val="202124"/>
              </a:solidFill>
              <a:latin typeface="Arial"/>
              <a:ea typeface="Arial"/>
              <a:cs typeface="Arial"/>
              <a:sym typeface="Arial"/>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4448" name="Google Shape;4448;p25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Utterance segmentation</a:t>
            </a:r>
            <a:endParaRPr/>
          </a:p>
        </p:txBody>
      </p:sp>
      <p:sp>
        <p:nvSpPr>
          <p:cNvPr id="4449" name="Google Shape;4449;p252"/>
          <p:cNvSpPr txBox="1"/>
          <p:nvPr/>
        </p:nvSpPr>
        <p:spPr>
          <a:xfrm>
            <a:off x="252575" y="1733525"/>
            <a:ext cx="14040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an audio</a:t>
            </a:r>
            <a:endParaRPr>
              <a:latin typeface="Source Sans Pro"/>
              <a:ea typeface="Source Sans Pro"/>
              <a:cs typeface="Source Sans Pro"/>
              <a:sym typeface="Source Sans Pro"/>
            </a:endParaRPr>
          </a:p>
        </p:txBody>
      </p:sp>
      <p:sp>
        <p:nvSpPr>
          <p:cNvPr id="4450" name="Google Shape;4450;p252"/>
          <p:cNvSpPr txBox="1"/>
          <p:nvPr/>
        </p:nvSpPr>
        <p:spPr>
          <a:xfrm>
            <a:off x="1979550" y="1733525"/>
            <a:ext cx="2890500" cy="4002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Signal in the training data was split.</a:t>
            </a:r>
            <a:endParaRPr>
              <a:latin typeface="Source Sans Pro"/>
              <a:ea typeface="Source Sans Pro"/>
              <a:cs typeface="Source Sans Pro"/>
              <a:sym typeface="Source Sans Pro"/>
            </a:endParaRPr>
          </a:p>
        </p:txBody>
      </p:sp>
      <p:sp>
        <p:nvSpPr>
          <p:cNvPr id="4451" name="Google Shape;4451;p252"/>
          <p:cNvSpPr txBox="1"/>
          <p:nvPr/>
        </p:nvSpPr>
        <p:spPr>
          <a:xfrm>
            <a:off x="5247850" y="1733525"/>
            <a:ext cx="37437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Source Sans Pro"/>
                <a:ea typeface="Source Sans Pro"/>
                <a:cs typeface="Source Sans Pro"/>
                <a:sym typeface="Source Sans Pro"/>
              </a:rPr>
              <a:t>Using strong punctuation, </a:t>
            </a:r>
            <a:r>
              <a:rPr lang="en">
                <a:latin typeface="Source Sans Pro"/>
                <a:ea typeface="Source Sans Pro"/>
                <a:cs typeface="Source Sans Pro"/>
                <a:sym typeface="Source Sans Pro"/>
              </a:rPr>
              <a:t>3 sentences in total!</a:t>
            </a:r>
            <a:endParaRPr>
              <a:latin typeface="Source Sans Pro"/>
              <a:ea typeface="Source Sans Pro"/>
              <a:cs typeface="Source Sans Pro"/>
              <a:sym typeface="Source Sans Pro"/>
            </a:endParaRPr>
          </a:p>
        </p:txBody>
      </p:sp>
      <p:sp>
        <p:nvSpPr>
          <p:cNvPr id="4452" name="Google Shape;4452;p252"/>
          <p:cNvSpPr txBox="1"/>
          <p:nvPr/>
        </p:nvSpPr>
        <p:spPr>
          <a:xfrm>
            <a:off x="215250" y="2296675"/>
            <a:ext cx="33711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an audio signal in the training data.</a:t>
            </a:r>
            <a:endParaRPr>
              <a:latin typeface="Source Sans Pro"/>
              <a:ea typeface="Source Sans Pro"/>
              <a:cs typeface="Source Sans Pro"/>
              <a:sym typeface="Source Sans Pro"/>
            </a:endParaRPr>
          </a:p>
        </p:txBody>
      </p:sp>
      <p:sp>
        <p:nvSpPr>
          <p:cNvPr id="4453" name="Google Shape;4453;p252"/>
          <p:cNvSpPr txBox="1"/>
          <p:nvPr/>
        </p:nvSpPr>
        <p:spPr>
          <a:xfrm>
            <a:off x="3752025" y="2296675"/>
            <a:ext cx="3124500" cy="4002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It was split using strong punctuation.</a:t>
            </a:r>
            <a:endParaRPr>
              <a:latin typeface="Source Sans Pro"/>
              <a:ea typeface="Source Sans Pro"/>
              <a:cs typeface="Source Sans Pro"/>
              <a:sym typeface="Source Sans Pro"/>
            </a:endParaRPr>
          </a:p>
        </p:txBody>
      </p:sp>
      <p:sp>
        <p:nvSpPr>
          <p:cNvPr id="4454" name="Google Shape;4454;p252"/>
          <p:cNvSpPr txBox="1"/>
          <p:nvPr/>
        </p:nvSpPr>
        <p:spPr>
          <a:xfrm>
            <a:off x="6974525" y="2296663"/>
            <a:ext cx="20760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Three sentences in total!</a:t>
            </a:r>
            <a:endParaRPr>
              <a:latin typeface="Source Sans Pro"/>
              <a:ea typeface="Source Sans Pro"/>
              <a:cs typeface="Source Sans Pro"/>
              <a:sym typeface="Source Sans Pro"/>
            </a:endParaRPr>
          </a:p>
        </p:txBody>
      </p:sp>
      <p:sp>
        <p:nvSpPr>
          <p:cNvPr id="4455" name="Google Shape;4455;p252"/>
          <p:cNvSpPr txBox="1"/>
          <p:nvPr/>
        </p:nvSpPr>
        <p:spPr>
          <a:xfrm>
            <a:off x="1663052" y="2962675"/>
            <a:ext cx="13170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 signal.</a:t>
            </a:r>
            <a:endParaRPr>
              <a:latin typeface="Source Sans Pro"/>
              <a:ea typeface="Source Sans Pro"/>
              <a:cs typeface="Source Sans Pro"/>
              <a:sym typeface="Source Sans Pro"/>
            </a:endParaRPr>
          </a:p>
        </p:txBody>
      </p:sp>
      <p:sp>
        <p:nvSpPr>
          <p:cNvPr id="4456" name="Google Shape;4456;p252"/>
          <p:cNvSpPr txBox="1"/>
          <p:nvPr/>
        </p:nvSpPr>
        <p:spPr>
          <a:xfrm>
            <a:off x="3133050" y="2962675"/>
            <a:ext cx="1737000" cy="4002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In the training data.</a:t>
            </a:r>
            <a:endParaRPr>
              <a:latin typeface="Source Sans Pro"/>
              <a:ea typeface="Source Sans Pro"/>
              <a:cs typeface="Source Sans Pro"/>
              <a:sym typeface="Source Sans Pro"/>
            </a:endParaRPr>
          </a:p>
        </p:txBody>
      </p:sp>
      <p:sp>
        <p:nvSpPr>
          <p:cNvPr id="4457" name="Google Shape;4457;p252"/>
          <p:cNvSpPr txBox="1"/>
          <p:nvPr/>
        </p:nvSpPr>
        <p:spPr>
          <a:xfrm>
            <a:off x="5011625" y="2962675"/>
            <a:ext cx="31245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Source Sans Pro"/>
                <a:ea typeface="Source Sans Pro"/>
                <a:cs typeface="Source Sans Pro"/>
                <a:sym typeface="Source Sans Pro"/>
              </a:rPr>
              <a:t> It was split in </a:t>
            </a:r>
            <a:r>
              <a:rPr lang="en">
                <a:latin typeface="Source Sans Pro"/>
                <a:ea typeface="Source Sans Pro"/>
                <a:cs typeface="Source Sans Pro"/>
                <a:sym typeface="Source Sans Pro"/>
              </a:rPr>
              <a:t>three sentences. </a:t>
            </a:r>
            <a:endParaRPr>
              <a:latin typeface="Source Sans Pro"/>
              <a:ea typeface="Source Sans Pro"/>
              <a:cs typeface="Source Sans Pro"/>
              <a:sym typeface="Source Sans Pro"/>
            </a:endParaRPr>
          </a:p>
        </p:txBody>
      </p:sp>
      <p:sp>
        <p:nvSpPr>
          <p:cNvPr id="4458" name="Google Shape;4458;p252"/>
          <p:cNvSpPr txBox="1"/>
          <p:nvPr/>
        </p:nvSpPr>
        <p:spPr>
          <a:xfrm>
            <a:off x="213604" y="3620300"/>
            <a:ext cx="6993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a:t>
            </a:r>
            <a:endParaRPr>
              <a:latin typeface="Source Sans Pro"/>
              <a:ea typeface="Source Sans Pro"/>
              <a:cs typeface="Source Sans Pro"/>
              <a:sym typeface="Source Sans Pro"/>
            </a:endParaRPr>
          </a:p>
        </p:txBody>
      </p:sp>
      <p:sp>
        <p:nvSpPr>
          <p:cNvPr id="4459" name="Google Shape;4459;p252"/>
          <p:cNvSpPr txBox="1"/>
          <p:nvPr/>
        </p:nvSpPr>
        <p:spPr>
          <a:xfrm>
            <a:off x="3357750" y="3620300"/>
            <a:ext cx="3034800" cy="4002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it was split using strong punctuation.</a:t>
            </a:r>
            <a:endParaRPr>
              <a:latin typeface="Source Sans Pro"/>
              <a:ea typeface="Source Sans Pro"/>
              <a:cs typeface="Source Sans Pro"/>
              <a:sym typeface="Source Sans Pro"/>
            </a:endParaRPr>
          </a:p>
        </p:txBody>
      </p:sp>
      <p:sp>
        <p:nvSpPr>
          <p:cNvPr id="4460" name="Google Shape;4460;p252"/>
          <p:cNvSpPr txBox="1"/>
          <p:nvPr/>
        </p:nvSpPr>
        <p:spPr>
          <a:xfrm>
            <a:off x="8158375" y="3620300"/>
            <a:ext cx="8145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in total!</a:t>
            </a:r>
            <a:endParaRPr>
              <a:latin typeface="Source Sans Pro"/>
              <a:ea typeface="Source Sans Pro"/>
              <a:cs typeface="Source Sans Pro"/>
              <a:sym typeface="Source Sans Pro"/>
            </a:endParaRPr>
          </a:p>
        </p:txBody>
      </p:sp>
      <p:sp>
        <p:nvSpPr>
          <p:cNvPr id="4461" name="Google Shape;4461;p252"/>
          <p:cNvSpPr txBox="1"/>
          <p:nvPr/>
        </p:nvSpPr>
        <p:spPr>
          <a:xfrm>
            <a:off x="1029400" y="3628675"/>
            <a:ext cx="2192400" cy="400200"/>
          </a:xfrm>
          <a:prstGeom prst="rect">
            <a:avLst/>
          </a:prstGeom>
          <a:solidFill>
            <a:srgbClr val="F9CB9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Signal. In the training data</a:t>
            </a:r>
            <a:endParaRPr>
              <a:latin typeface="Source Sans Pro"/>
              <a:ea typeface="Source Sans Pro"/>
              <a:cs typeface="Source Sans Pro"/>
              <a:sym typeface="Source Sans Pro"/>
            </a:endParaRPr>
          </a:p>
        </p:txBody>
      </p:sp>
      <p:sp>
        <p:nvSpPr>
          <p:cNvPr id="4462" name="Google Shape;4462;p252"/>
          <p:cNvSpPr txBox="1"/>
          <p:nvPr/>
        </p:nvSpPr>
        <p:spPr>
          <a:xfrm>
            <a:off x="6555450" y="3628675"/>
            <a:ext cx="1478700" cy="400200"/>
          </a:xfrm>
          <a:prstGeom prst="rect">
            <a:avLst/>
          </a:prstGeom>
          <a:solidFill>
            <a:srgbClr val="CC4125"/>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Three sentences</a:t>
            </a:r>
            <a:endParaRPr>
              <a:latin typeface="Source Sans Pro"/>
              <a:ea typeface="Source Sans Pro"/>
              <a:cs typeface="Source Sans Pro"/>
              <a:sym typeface="Source Sans Pro"/>
            </a:endParaRPr>
          </a:p>
        </p:txBody>
      </p:sp>
      <p:sp>
        <p:nvSpPr>
          <p:cNvPr id="4463" name="Google Shape;4463;p25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216</a:t>
            </a:fld>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4467"/>
        <p:cNvGrpSpPr/>
        <p:nvPr/>
      </p:nvGrpSpPr>
      <p:grpSpPr>
        <a:xfrm>
          <a:off x="0" y="0"/>
          <a:ext cx="0" cy="0"/>
          <a:chOff x="0" y="0"/>
          <a:chExt cx="0" cy="0"/>
        </a:xfrm>
      </p:grpSpPr>
      <p:sp>
        <p:nvSpPr>
          <p:cNvPr id="4468" name="Google Shape;4468;p25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SLT outputs depend on the segmentation of the audio input:</a:t>
            </a:r>
            <a:endParaRPr sz="2100">
              <a:solidFill>
                <a:srgbClr val="202124"/>
              </a:solidFill>
              <a:latin typeface="Arial"/>
              <a:ea typeface="Arial"/>
              <a:cs typeface="Arial"/>
              <a:sym typeface="Arial"/>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4469" name="Google Shape;4469;p25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Utterance segmentation</a:t>
            </a:r>
            <a:endParaRPr/>
          </a:p>
        </p:txBody>
      </p:sp>
      <p:sp>
        <p:nvSpPr>
          <p:cNvPr id="4470" name="Google Shape;4470;p253"/>
          <p:cNvSpPr txBox="1"/>
          <p:nvPr/>
        </p:nvSpPr>
        <p:spPr>
          <a:xfrm>
            <a:off x="137406" y="4610900"/>
            <a:ext cx="19344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an audio signal.</a:t>
            </a:r>
            <a:endParaRPr>
              <a:latin typeface="Source Sans Pro"/>
              <a:ea typeface="Source Sans Pro"/>
              <a:cs typeface="Source Sans Pro"/>
              <a:sym typeface="Source Sans Pro"/>
            </a:endParaRPr>
          </a:p>
        </p:txBody>
      </p:sp>
      <p:sp>
        <p:nvSpPr>
          <p:cNvPr id="4471" name="Google Shape;4471;p253"/>
          <p:cNvSpPr txBox="1"/>
          <p:nvPr/>
        </p:nvSpPr>
        <p:spPr>
          <a:xfrm>
            <a:off x="2260200" y="4610900"/>
            <a:ext cx="4538400" cy="4002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In the training data it was split using strong punctuation.</a:t>
            </a:r>
            <a:endParaRPr>
              <a:latin typeface="Source Sans Pro"/>
              <a:ea typeface="Source Sans Pro"/>
              <a:cs typeface="Source Sans Pro"/>
              <a:sym typeface="Source Sans Pro"/>
            </a:endParaRPr>
          </a:p>
        </p:txBody>
      </p:sp>
      <p:sp>
        <p:nvSpPr>
          <p:cNvPr id="4472" name="Google Shape;4472;p253"/>
          <p:cNvSpPr txBox="1"/>
          <p:nvPr/>
        </p:nvSpPr>
        <p:spPr>
          <a:xfrm>
            <a:off x="6896675" y="4610900"/>
            <a:ext cx="20760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Three sentences in total!</a:t>
            </a:r>
            <a:endParaRPr>
              <a:latin typeface="Source Sans Pro"/>
              <a:ea typeface="Source Sans Pro"/>
              <a:cs typeface="Source Sans Pro"/>
              <a:sym typeface="Source Sans Pro"/>
            </a:endParaRPr>
          </a:p>
        </p:txBody>
      </p:sp>
      <p:sp>
        <p:nvSpPr>
          <p:cNvPr id="4473" name="Google Shape;4473;p253"/>
          <p:cNvSpPr txBox="1"/>
          <p:nvPr/>
        </p:nvSpPr>
        <p:spPr>
          <a:xfrm>
            <a:off x="311700" y="4130050"/>
            <a:ext cx="1977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Reference sentences:</a:t>
            </a:r>
            <a:endParaRPr>
              <a:latin typeface="Source Sans Pro"/>
              <a:ea typeface="Source Sans Pro"/>
              <a:cs typeface="Source Sans Pro"/>
              <a:sym typeface="Source Sans Pro"/>
            </a:endParaRPr>
          </a:p>
          <a:p>
            <a:pPr marL="0" lvl="0" indent="0" algn="just" rtl="0">
              <a:spcBef>
                <a:spcPts val="0"/>
              </a:spcBef>
              <a:spcAft>
                <a:spcPts val="0"/>
              </a:spcAft>
              <a:buNone/>
            </a:pPr>
            <a:endParaRPr>
              <a:latin typeface="Source Sans Pro"/>
              <a:ea typeface="Source Sans Pro"/>
              <a:cs typeface="Source Sans Pro"/>
              <a:sym typeface="Source Sans Pro"/>
            </a:endParaRPr>
          </a:p>
        </p:txBody>
      </p:sp>
      <p:sp>
        <p:nvSpPr>
          <p:cNvPr id="4474" name="Google Shape;4474;p253"/>
          <p:cNvSpPr txBox="1"/>
          <p:nvPr/>
        </p:nvSpPr>
        <p:spPr>
          <a:xfrm>
            <a:off x="252575" y="1733525"/>
            <a:ext cx="14040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an audio</a:t>
            </a:r>
            <a:endParaRPr>
              <a:latin typeface="Source Sans Pro"/>
              <a:ea typeface="Source Sans Pro"/>
              <a:cs typeface="Source Sans Pro"/>
              <a:sym typeface="Source Sans Pro"/>
            </a:endParaRPr>
          </a:p>
        </p:txBody>
      </p:sp>
      <p:sp>
        <p:nvSpPr>
          <p:cNvPr id="4475" name="Google Shape;4475;p253"/>
          <p:cNvSpPr txBox="1"/>
          <p:nvPr/>
        </p:nvSpPr>
        <p:spPr>
          <a:xfrm>
            <a:off x="1979550" y="1733525"/>
            <a:ext cx="2890500" cy="4002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Signal in the training data was split.</a:t>
            </a:r>
            <a:endParaRPr>
              <a:latin typeface="Source Sans Pro"/>
              <a:ea typeface="Source Sans Pro"/>
              <a:cs typeface="Source Sans Pro"/>
              <a:sym typeface="Source Sans Pro"/>
            </a:endParaRPr>
          </a:p>
        </p:txBody>
      </p:sp>
      <p:sp>
        <p:nvSpPr>
          <p:cNvPr id="4476" name="Google Shape;4476;p253"/>
          <p:cNvSpPr txBox="1"/>
          <p:nvPr/>
        </p:nvSpPr>
        <p:spPr>
          <a:xfrm>
            <a:off x="5247850" y="1733525"/>
            <a:ext cx="37437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Source Sans Pro"/>
                <a:ea typeface="Source Sans Pro"/>
                <a:cs typeface="Source Sans Pro"/>
                <a:sym typeface="Source Sans Pro"/>
              </a:rPr>
              <a:t>Using strong punctuation, </a:t>
            </a:r>
            <a:r>
              <a:rPr lang="en">
                <a:latin typeface="Source Sans Pro"/>
                <a:ea typeface="Source Sans Pro"/>
                <a:cs typeface="Source Sans Pro"/>
                <a:sym typeface="Source Sans Pro"/>
              </a:rPr>
              <a:t>3 sentences in total!</a:t>
            </a:r>
            <a:endParaRPr>
              <a:latin typeface="Source Sans Pro"/>
              <a:ea typeface="Source Sans Pro"/>
              <a:cs typeface="Source Sans Pro"/>
              <a:sym typeface="Source Sans Pro"/>
            </a:endParaRPr>
          </a:p>
        </p:txBody>
      </p:sp>
      <p:sp>
        <p:nvSpPr>
          <p:cNvPr id="4477" name="Google Shape;4477;p253"/>
          <p:cNvSpPr txBox="1"/>
          <p:nvPr/>
        </p:nvSpPr>
        <p:spPr>
          <a:xfrm>
            <a:off x="215250" y="2296675"/>
            <a:ext cx="33711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an audio signal in the training data.</a:t>
            </a:r>
            <a:endParaRPr>
              <a:latin typeface="Source Sans Pro"/>
              <a:ea typeface="Source Sans Pro"/>
              <a:cs typeface="Source Sans Pro"/>
              <a:sym typeface="Source Sans Pro"/>
            </a:endParaRPr>
          </a:p>
        </p:txBody>
      </p:sp>
      <p:sp>
        <p:nvSpPr>
          <p:cNvPr id="4478" name="Google Shape;4478;p253"/>
          <p:cNvSpPr txBox="1"/>
          <p:nvPr/>
        </p:nvSpPr>
        <p:spPr>
          <a:xfrm>
            <a:off x="3752025" y="2296675"/>
            <a:ext cx="3124500" cy="4002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It was split using strong punctuation.</a:t>
            </a:r>
            <a:endParaRPr>
              <a:latin typeface="Source Sans Pro"/>
              <a:ea typeface="Source Sans Pro"/>
              <a:cs typeface="Source Sans Pro"/>
              <a:sym typeface="Source Sans Pro"/>
            </a:endParaRPr>
          </a:p>
        </p:txBody>
      </p:sp>
      <p:sp>
        <p:nvSpPr>
          <p:cNvPr id="4479" name="Google Shape;4479;p253"/>
          <p:cNvSpPr txBox="1"/>
          <p:nvPr/>
        </p:nvSpPr>
        <p:spPr>
          <a:xfrm>
            <a:off x="6974525" y="2296663"/>
            <a:ext cx="20760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Three sentences in total!</a:t>
            </a:r>
            <a:endParaRPr>
              <a:latin typeface="Source Sans Pro"/>
              <a:ea typeface="Source Sans Pro"/>
              <a:cs typeface="Source Sans Pro"/>
              <a:sym typeface="Source Sans Pro"/>
            </a:endParaRPr>
          </a:p>
        </p:txBody>
      </p:sp>
      <p:sp>
        <p:nvSpPr>
          <p:cNvPr id="4480" name="Google Shape;4480;p253"/>
          <p:cNvSpPr txBox="1"/>
          <p:nvPr/>
        </p:nvSpPr>
        <p:spPr>
          <a:xfrm>
            <a:off x="1663052" y="2962675"/>
            <a:ext cx="13170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 signal.</a:t>
            </a:r>
            <a:endParaRPr>
              <a:latin typeface="Source Sans Pro"/>
              <a:ea typeface="Source Sans Pro"/>
              <a:cs typeface="Source Sans Pro"/>
              <a:sym typeface="Source Sans Pro"/>
            </a:endParaRPr>
          </a:p>
        </p:txBody>
      </p:sp>
      <p:sp>
        <p:nvSpPr>
          <p:cNvPr id="4481" name="Google Shape;4481;p253"/>
          <p:cNvSpPr txBox="1"/>
          <p:nvPr/>
        </p:nvSpPr>
        <p:spPr>
          <a:xfrm>
            <a:off x="3133050" y="2962675"/>
            <a:ext cx="1737000" cy="4002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In the training data.</a:t>
            </a:r>
            <a:endParaRPr>
              <a:latin typeface="Source Sans Pro"/>
              <a:ea typeface="Source Sans Pro"/>
              <a:cs typeface="Source Sans Pro"/>
              <a:sym typeface="Source Sans Pro"/>
            </a:endParaRPr>
          </a:p>
        </p:txBody>
      </p:sp>
      <p:sp>
        <p:nvSpPr>
          <p:cNvPr id="4482" name="Google Shape;4482;p253"/>
          <p:cNvSpPr txBox="1"/>
          <p:nvPr/>
        </p:nvSpPr>
        <p:spPr>
          <a:xfrm>
            <a:off x="5011625" y="2962675"/>
            <a:ext cx="31245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Source Sans Pro"/>
                <a:ea typeface="Source Sans Pro"/>
                <a:cs typeface="Source Sans Pro"/>
                <a:sym typeface="Source Sans Pro"/>
              </a:rPr>
              <a:t> It was split in </a:t>
            </a:r>
            <a:r>
              <a:rPr lang="en">
                <a:latin typeface="Source Sans Pro"/>
                <a:ea typeface="Source Sans Pro"/>
                <a:cs typeface="Source Sans Pro"/>
                <a:sym typeface="Source Sans Pro"/>
              </a:rPr>
              <a:t>three sentences. </a:t>
            </a:r>
            <a:endParaRPr>
              <a:latin typeface="Source Sans Pro"/>
              <a:ea typeface="Source Sans Pro"/>
              <a:cs typeface="Source Sans Pro"/>
              <a:sym typeface="Source Sans Pro"/>
            </a:endParaRPr>
          </a:p>
        </p:txBody>
      </p:sp>
      <p:sp>
        <p:nvSpPr>
          <p:cNvPr id="4483" name="Google Shape;4483;p253"/>
          <p:cNvSpPr txBox="1"/>
          <p:nvPr/>
        </p:nvSpPr>
        <p:spPr>
          <a:xfrm>
            <a:off x="213604" y="3620300"/>
            <a:ext cx="6993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a:t>
            </a:r>
            <a:endParaRPr>
              <a:latin typeface="Source Sans Pro"/>
              <a:ea typeface="Source Sans Pro"/>
              <a:cs typeface="Source Sans Pro"/>
              <a:sym typeface="Source Sans Pro"/>
            </a:endParaRPr>
          </a:p>
        </p:txBody>
      </p:sp>
      <p:sp>
        <p:nvSpPr>
          <p:cNvPr id="4484" name="Google Shape;4484;p253"/>
          <p:cNvSpPr txBox="1"/>
          <p:nvPr/>
        </p:nvSpPr>
        <p:spPr>
          <a:xfrm>
            <a:off x="3357750" y="3620300"/>
            <a:ext cx="3034800" cy="4002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it was split using strong punctuation.</a:t>
            </a:r>
            <a:endParaRPr>
              <a:latin typeface="Source Sans Pro"/>
              <a:ea typeface="Source Sans Pro"/>
              <a:cs typeface="Source Sans Pro"/>
              <a:sym typeface="Source Sans Pro"/>
            </a:endParaRPr>
          </a:p>
        </p:txBody>
      </p:sp>
      <p:sp>
        <p:nvSpPr>
          <p:cNvPr id="4485" name="Google Shape;4485;p253"/>
          <p:cNvSpPr txBox="1"/>
          <p:nvPr/>
        </p:nvSpPr>
        <p:spPr>
          <a:xfrm>
            <a:off x="8158375" y="3620300"/>
            <a:ext cx="8145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in total!</a:t>
            </a:r>
            <a:endParaRPr>
              <a:latin typeface="Source Sans Pro"/>
              <a:ea typeface="Source Sans Pro"/>
              <a:cs typeface="Source Sans Pro"/>
              <a:sym typeface="Source Sans Pro"/>
            </a:endParaRPr>
          </a:p>
        </p:txBody>
      </p:sp>
      <p:sp>
        <p:nvSpPr>
          <p:cNvPr id="4486" name="Google Shape;4486;p253"/>
          <p:cNvSpPr txBox="1"/>
          <p:nvPr/>
        </p:nvSpPr>
        <p:spPr>
          <a:xfrm>
            <a:off x="1029400" y="3628675"/>
            <a:ext cx="2192400" cy="400200"/>
          </a:xfrm>
          <a:prstGeom prst="rect">
            <a:avLst/>
          </a:prstGeom>
          <a:solidFill>
            <a:srgbClr val="F9CB9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Signal. In the training data</a:t>
            </a:r>
            <a:endParaRPr>
              <a:latin typeface="Source Sans Pro"/>
              <a:ea typeface="Source Sans Pro"/>
              <a:cs typeface="Source Sans Pro"/>
              <a:sym typeface="Source Sans Pro"/>
            </a:endParaRPr>
          </a:p>
        </p:txBody>
      </p:sp>
      <p:sp>
        <p:nvSpPr>
          <p:cNvPr id="4487" name="Google Shape;4487;p253"/>
          <p:cNvSpPr txBox="1"/>
          <p:nvPr/>
        </p:nvSpPr>
        <p:spPr>
          <a:xfrm>
            <a:off x="6555450" y="3628675"/>
            <a:ext cx="1478700" cy="400200"/>
          </a:xfrm>
          <a:prstGeom prst="rect">
            <a:avLst/>
          </a:prstGeom>
          <a:solidFill>
            <a:srgbClr val="CC4125"/>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Three sentences</a:t>
            </a:r>
            <a:endParaRPr>
              <a:latin typeface="Source Sans Pro"/>
              <a:ea typeface="Source Sans Pro"/>
              <a:cs typeface="Source Sans Pro"/>
              <a:sym typeface="Source Sans Pro"/>
            </a:endParaRPr>
          </a:p>
        </p:txBody>
      </p:sp>
      <p:sp>
        <p:nvSpPr>
          <p:cNvPr id="4488" name="Google Shape;4488;p25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217</a:t>
            </a:fld>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4492"/>
        <p:cNvGrpSpPr/>
        <p:nvPr/>
      </p:nvGrpSpPr>
      <p:grpSpPr>
        <a:xfrm>
          <a:off x="0" y="0"/>
          <a:ext cx="0" cy="0"/>
          <a:chOff x="0" y="0"/>
          <a:chExt cx="0" cy="0"/>
        </a:xfrm>
      </p:grpSpPr>
      <p:sp>
        <p:nvSpPr>
          <p:cNvPr id="4493" name="Google Shape;4493;p25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SLT output - reference alignment</a:t>
            </a:r>
            <a:endParaRPr/>
          </a:p>
        </p:txBody>
      </p:sp>
      <p:sp>
        <p:nvSpPr>
          <p:cNvPr id="4494" name="Google Shape;4494;p254"/>
          <p:cNvSpPr txBox="1">
            <a:spLocks noGrp="1"/>
          </p:cNvSpPr>
          <p:nvPr>
            <p:ph type="body" idx="1"/>
          </p:nvPr>
        </p:nvSpPr>
        <p:spPr>
          <a:xfrm>
            <a:off x="311700" y="1152475"/>
            <a:ext cx="8658300" cy="3593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a:t>How to compare the automatically split SLT outputs with the manually split references?</a:t>
            </a:r>
            <a:endParaRPr/>
          </a:p>
          <a:p>
            <a:pPr marL="457200" lvl="0" indent="-342900" algn="l" rtl="0">
              <a:spcBef>
                <a:spcPts val="0"/>
              </a:spcBef>
              <a:spcAft>
                <a:spcPts val="0"/>
              </a:spcAft>
              <a:buSzPts val="1800"/>
              <a:buAutoNum type="arabicPeriod"/>
            </a:pPr>
            <a:r>
              <a:rPr lang="en"/>
              <a:t>How to compare different systems splitting the SLT outputs in different ways?</a:t>
            </a:r>
            <a:endParaRPr/>
          </a:p>
          <a:p>
            <a:pPr marL="0" lvl="0" indent="0" algn="l" rtl="0">
              <a:spcBef>
                <a:spcPts val="1600"/>
              </a:spcBef>
              <a:spcAft>
                <a:spcPts val="0"/>
              </a:spcAft>
              <a:buNone/>
            </a:pPr>
            <a:endParaRPr/>
          </a:p>
          <a:p>
            <a:pPr marL="0" lvl="0" indent="0" algn="l" rtl="0">
              <a:spcBef>
                <a:spcPts val="1600"/>
              </a:spcBef>
              <a:spcAft>
                <a:spcPts val="0"/>
              </a:spcAft>
              <a:buNone/>
            </a:pPr>
            <a:r>
              <a:rPr lang="en">
                <a:solidFill>
                  <a:srgbClr val="FFFFFF"/>
                </a:solidFill>
              </a:rPr>
              <a:t>Issues:</a:t>
            </a:r>
            <a:endParaRPr>
              <a:solidFill>
                <a:srgbClr val="FFFFFF"/>
              </a:solidFill>
            </a:endParaRPr>
          </a:p>
          <a:p>
            <a:pPr marL="457200" lvl="0" indent="-342900" algn="l" rtl="0">
              <a:spcBef>
                <a:spcPts val="1600"/>
              </a:spcBef>
              <a:spcAft>
                <a:spcPts val="0"/>
              </a:spcAft>
              <a:buClr>
                <a:srgbClr val="FFFFFF"/>
              </a:buClr>
              <a:buSzPts val="1800"/>
              <a:buChar char="●"/>
            </a:pPr>
            <a:r>
              <a:rPr lang="en">
                <a:solidFill>
                  <a:srgbClr val="FFFFFF"/>
                </a:solidFill>
              </a:rPr>
              <a:t>Different number of sentences </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Truncated SLT sentences </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Missing large parts in the SLT outputs </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Insertion of additional text in the SLT outputs </a:t>
            </a:r>
            <a:endParaRPr>
              <a:solidFill>
                <a:srgbClr val="FFFFFF"/>
              </a:solidFill>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4495" name="Google Shape;4495;p25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218</a:t>
            </a:fld>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4499"/>
        <p:cNvGrpSpPr/>
        <p:nvPr/>
      </p:nvGrpSpPr>
      <p:grpSpPr>
        <a:xfrm>
          <a:off x="0" y="0"/>
          <a:ext cx="0" cy="0"/>
          <a:chOff x="0" y="0"/>
          <a:chExt cx="0" cy="0"/>
        </a:xfrm>
      </p:grpSpPr>
      <p:sp>
        <p:nvSpPr>
          <p:cNvPr id="4500" name="Google Shape;4500;p25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SLT output - reference alignment</a:t>
            </a:r>
            <a:endParaRPr/>
          </a:p>
        </p:txBody>
      </p:sp>
      <p:sp>
        <p:nvSpPr>
          <p:cNvPr id="4501" name="Google Shape;4501;p255"/>
          <p:cNvSpPr txBox="1">
            <a:spLocks noGrp="1"/>
          </p:cNvSpPr>
          <p:nvPr>
            <p:ph type="body" idx="1"/>
          </p:nvPr>
        </p:nvSpPr>
        <p:spPr>
          <a:xfrm>
            <a:off x="311700" y="1152475"/>
            <a:ext cx="8658300" cy="3593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a:t>How to compare the automatically split SLT outputs with the manually split references?</a:t>
            </a:r>
            <a:endParaRPr/>
          </a:p>
          <a:p>
            <a:pPr marL="457200" lvl="0" indent="-342900" algn="l" rtl="0">
              <a:spcBef>
                <a:spcPts val="0"/>
              </a:spcBef>
              <a:spcAft>
                <a:spcPts val="0"/>
              </a:spcAft>
              <a:buSzPts val="1800"/>
              <a:buAutoNum type="arabicPeriod"/>
            </a:pPr>
            <a:r>
              <a:rPr lang="en"/>
              <a:t>How to compare different systems splitting the SLT outputs in different ways?</a:t>
            </a:r>
            <a:endParaRPr/>
          </a:p>
          <a:p>
            <a:pPr marL="0" lvl="0" indent="0" algn="l" rtl="0">
              <a:spcBef>
                <a:spcPts val="1600"/>
              </a:spcBef>
              <a:spcAft>
                <a:spcPts val="0"/>
              </a:spcAft>
              <a:buNone/>
            </a:pPr>
            <a:endParaRPr/>
          </a:p>
          <a:p>
            <a:pPr marL="0" lvl="0" indent="0" algn="l" rtl="0">
              <a:spcBef>
                <a:spcPts val="1600"/>
              </a:spcBef>
              <a:spcAft>
                <a:spcPts val="0"/>
              </a:spcAft>
              <a:buNone/>
            </a:pPr>
            <a:r>
              <a:rPr lang="en"/>
              <a:t>Issues:</a:t>
            </a:r>
            <a:endParaRPr/>
          </a:p>
          <a:p>
            <a:pPr marL="457200" lvl="0" indent="-342900" algn="l" rtl="0">
              <a:spcBef>
                <a:spcPts val="1600"/>
              </a:spcBef>
              <a:spcAft>
                <a:spcPts val="0"/>
              </a:spcAft>
              <a:buSzPts val="1800"/>
              <a:buChar char="●"/>
            </a:pPr>
            <a:r>
              <a:rPr lang="en"/>
              <a:t>Different number of sentences </a:t>
            </a:r>
            <a:endParaRPr/>
          </a:p>
          <a:p>
            <a:pPr marL="457200" lvl="0" indent="-342900" algn="l" rtl="0">
              <a:spcBef>
                <a:spcPts val="0"/>
              </a:spcBef>
              <a:spcAft>
                <a:spcPts val="0"/>
              </a:spcAft>
              <a:buSzPts val="1800"/>
              <a:buChar char="●"/>
            </a:pPr>
            <a:r>
              <a:rPr lang="en"/>
              <a:t>Truncated SLT sentences </a:t>
            </a:r>
            <a:endParaRPr/>
          </a:p>
          <a:p>
            <a:pPr marL="457200" lvl="0" indent="-342900" algn="l" rtl="0">
              <a:spcBef>
                <a:spcPts val="0"/>
              </a:spcBef>
              <a:spcAft>
                <a:spcPts val="0"/>
              </a:spcAft>
              <a:buSzPts val="1800"/>
              <a:buChar char="●"/>
            </a:pPr>
            <a:r>
              <a:rPr lang="en"/>
              <a:t>Insertion of additional text in the SLT outputs </a:t>
            </a:r>
            <a:endParaRPr/>
          </a:p>
          <a:p>
            <a:pPr marL="457200" lvl="0" indent="-342900" algn="l" rtl="0">
              <a:spcBef>
                <a:spcPts val="0"/>
              </a:spcBef>
              <a:spcAft>
                <a:spcPts val="0"/>
              </a:spcAft>
              <a:buSzPts val="1800"/>
              <a:buChar char="●"/>
            </a:pPr>
            <a:r>
              <a:rPr lang="en"/>
              <a:t>Missing large parts in the SLT outputs </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4502" name="Google Shape;4502;p25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219</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49"/>
          <p:cNvSpPr txBox="1">
            <a:spLocks noGrp="1"/>
          </p:cNvSpPr>
          <p:nvPr>
            <p:ph type="title"/>
          </p:nvPr>
        </p:nvSpPr>
        <p:spPr>
          <a:xfrm>
            <a:off x="359999" y="310695"/>
            <a:ext cx="8326800" cy="567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2"/>
              </a:buClr>
              <a:buSzPts val="1100"/>
              <a:buFont typeface="Arial"/>
              <a:buNone/>
            </a:pPr>
            <a:r>
              <a:rPr lang="en"/>
              <a:t>Challenges in translation of speech</a:t>
            </a:r>
            <a:endParaRPr/>
          </a:p>
          <a:p>
            <a:pPr marL="0" lvl="0" indent="0" algn="l" rtl="0">
              <a:lnSpc>
                <a:spcPct val="100000"/>
              </a:lnSpc>
              <a:spcBef>
                <a:spcPts val="0"/>
              </a:spcBef>
              <a:spcAft>
                <a:spcPts val="0"/>
              </a:spcAft>
              <a:buClr>
                <a:schemeClr val="dk2"/>
              </a:buClr>
              <a:buSzPts val="3600"/>
              <a:buFont typeface="Calibri"/>
              <a:buNone/>
            </a:pPr>
            <a:endParaRPr/>
          </a:p>
        </p:txBody>
      </p:sp>
      <p:sp>
        <p:nvSpPr>
          <p:cNvPr id="523" name="Google Shape;523;p49"/>
          <p:cNvSpPr txBox="1">
            <a:spLocks noGrp="1"/>
          </p:cNvSpPr>
          <p:nvPr>
            <p:ph type="body" idx="1"/>
          </p:nvPr>
        </p:nvSpPr>
        <p:spPr>
          <a:xfrm>
            <a:off x="359999" y="972000"/>
            <a:ext cx="8326800" cy="2720400"/>
          </a:xfrm>
          <a:prstGeom prst="rect">
            <a:avLst/>
          </a:prstGeom>
          <a:noFill/>
          <a:ln>
            <a:noFill/>
          </a:ln>
        </p:spPr>
        <p:txBody>
          <a:bodyPr spcFirstLastPara="1" wrap="square" lIns="0" tIns="0" rIns="0" bIns="0" anchor="t" anchorCtr="0">
            <a:noAutofit/>
          </a:bodyPr>
          <a:lstStyle/>
          <a:p>
            <a:pPr marL="342900" lvl="0" indent="-342900" algn="l" rtl="0">
              <a:lnSpc>
                <a:spcPct val="100000"/>
              </a:lnSpc>
              <a:spcBef>
                <a:spcPts val="0"/>
              </a:spcBef>
              <a:spcAft>
                <a:spcPts val="0"/>
              </a:spcAft>
              <a:buClr>
                <a:schemeClr val="dk1"/>
              </a:buClr>
              <a:buSzPts val="2400"/>
              <a:buChar char="•"/>
            </a:pPr>
            <a:r>
              <a:rPr lang="en"/>
              <a:t>Audio challenges</a:t>
            </a:r>
            <a:endParaRPr/>
          </a:p>
          <a:p>
            <a:pPr marL="342900" lvl="0" indent="-342900" algn="l" rtl="0">
              <a:lnSpc>
                <a:spcPct val="100000"/>
              </a:lnSpc>
              <a:spcBef>
                <a:spcPts val="0"/>
              </a:spcBef>
              <a:spcAft>
                <a:spcPts val="0"/>
              </a:spcAft>
              <a:buClr>
                <a:schemeClr val="dk1"/>
              </a:buClr>
              <a:buSzPts val="2400"/>
              <a:buChar char="•"/>
            </a:pPr>
            <a:r>
              <a:rPr lang="en"/>
              <a:t>Text-Speech mismatch</a:t>
            </a:r>
            <a:endParaRPr/>
          </a:p>
          <a:p>
            <a:pPr marL="342900" lvl="0" indent="-342900" algn="l" rtl="0">
              <a:lnSpc>
                <a:spcPct val="100000"/>
              </a:lnSpc>
              <a:spcBef>
                <a:spcPts val="0"/>
              </a:spcBef>
              <a:spcAft>
                <a:spcPts val="0"/>
              </a:spcAft>
              <a:buClr>
                <a:schemeClr val="dk1"/>
              </a:buClr>
              <a:buSzPts val="2400"/>
              <a:buChar char="•"/>
            </a:pPr>
            <a:r>
              <a:rPr lang="en"/>
              <a:t>Error propagation</a:t>
            </a:r>
            <a:endParaRPr/>
          </a:p>
          <a:p>
            <a:pPr marL="914400" lvl="1" indent="-406400" algn="l" rtl="0">
              <a:spcBef>
                <a:spcPts val="0"/>
              </a:spcBef>
              <a:spcAft>
                <a:spcPts val="0"/>
              </a:spcAft>
              <a:buSzPts val="2800"/>
              <a:buChar char="-"/>
            </a:pPr>
            <a:r>
              <a:rPr lang="en" sz="1800"/>
              <a:t>ASR errors worse after translation</a:t>
            </a:r>
            <a:endParaRPr sz="1800"/>
          </a:p>
          <a:p>
            <a:pPr marL="1371600" lvl="2" indent="-406400" algn="l" rtl="0">
              <a:spcBef>
                <a:spcPts val="0"/>
              </a:spcBef>
              <a:spcAft>
                <a:spcPts val="0"/>
              </a:spcAft>
              <a:buSzPts val="2800"/>
              <a:buChar char="-"/>
            </a:pPr>
            <a:r>
              <a:rPr lang="en" sz="1800"/>
              <a:t>More difficult to compensate by human</a:t>
            </a:r>
            <a:endParaRPr sz="1800"/>
          </a:p>
          <a:p>
            <a:pPr marL="1371600" lvl="2" indent="-406400" algn="l" rtl="0">
              <a:spcBef>
                <a:spcPts val="0"/>
              </a:spcBef>
              <a:spcAft>
                <a:spcPts val="0"/>
              </a:spcAft>
              <a:buSzPts val="2800"/>
              <a:buChar char="-"/>
            </a:pPr>
            <a:r>
              <a:rPr lang="en" sz="1800"/>
              <a:t>MT adds additional errors</a:t>
            </a:r>
            <a:endParaRPr sz="1800"/>
          </a:p>
          <a:p>
            <a:pPr marL="91440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p:txBody>
      </p:sp>
      <p:pic>
        <p:nvPicPr>
          <p:cNvPr id="524" name="Google Shape;524;p49"/>
          <p:cNvPicPr preferRelativeResize="0"/>
          <p:nvPr/>
        </p:nvPicPr>
        <p:blipFill rotWithShape="1">
          <a:blip r:embed="rId3">
            <a:alphaModFix/>
          </a:blip>
          <a:srcRect/>
          <a:stretch/>
        </p:blipFill>
        <p:spPr>
          <a:xfrm>
            <a:off x="5702786" y="1199926"/>
            <a:ext cx="1639215" cy="1155647"/>
          </a:xfrm>
          <a:prstGeom prst="rect">
            <a:avLst/>
          </a:prstGeom>
          <a:noFill/>
          <a:ln>
            <a:noFill/>
          </a:ln>
        </p:spPr>
      </p:pic>
      <p:pic>
        <p:nvPicPr>
          <p:cNvPr id="525" name="Google Shape;525;p49"/>
          <p:cNvPicPr preferRelativeResize="0"/>
          <p:nvPr/>
        </p:nvPicPr>
        <p:blipFill rotWithShape="1">
          <a:blip r:embed="rId4">
            <a:alphaModFix/>
          </a:blip>
          <a:srcRect/>
          <a:stretch/>
        </p:blipFill>
        <p:spPr>
          <a:xfrm>
            <a:off x="5572170" y="2715063"/>
            <a:ext cx="389528" cy="607550"/>
          </a:xfrm>
          <a:prstGeom prst="rect">
            <a:avLst/>
          </a:prstGeom>
          <a:noFill/>
          <a:ln>
            <a:noFill/>
          </a:ln>
        </p:spPr>
      </p:pic>
      <p:sp>
        <p:nvSpPr>
          <p:cNvPr id="526" name="Google Shape;526;p49"/>
          <p:cNvSpPr txBox="1"/>
          <p:nvPr/>
        </p:nvSpPr>
        <p:spPr>
          <a:xfrm>
            <a:off x="6169113" y="2976366"/>
            <a:ext cx="2084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Re</a:t>
            </a:r>
            <a:r>
              <a:rPr lang="en" sz="1400" b="1" i="0" u="none" strike="noStrike" cap="none">
                <a:solidFill>
                  <a:srgbClr val="9900FF"/>
                </a:solidFill>
                <a:latin typeface="Arial"/>
                <a:ea typeface="Arial"/>
                <a:cs typeface="Arial"/>
                <a:sym typeface="Arial"/>
              </a:rPr>
              <a:t>d</a:t>
            </a:r>
            <a:r>
              <a:rPr lang="en" sz="1400" b="0" i="0" u="none" strike="noStrike" cap="none">
                <a:solidFill>
                  <a:srgbClr val="000000"/>
                </a:solidFill>
                <a:latin typeface="Arial"/>
                <a:ea typeface="Arial"/>
                <a:cs typeface="Arial"/>
                <a:sym typeface="Arial"/>
              </a:rPr>
              <a:t>en (engl. speeches)</a:t>
            </a:r>
            <a:endParaRPr/>
          </a:p>
        </p:txBody>
      </p:sp>
      <p:sp>
        <p:nvSpPr>
          <p:cNvPr id="527" name="Google Shape;527;p49"/>
          <p:cNvSpPr txBox="1"/>
          <p:nvPr/>
        </p:nvSpPr>
        <p:spPr>
          <a:xfrm>
            <a:off x="6343038" y="3597161"/>
            <a:ext cx="1736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Re</a:t>
            </a:r>
            <a:r>
              <a:rPr lang="en" sz="1400" b="1" i="0" u="none" strike="noStrike" cap="none">
                <a:solidFill>
                  <a:srgbClr val="9900FF"/>
                </a:solidFill>
                <a:latin typeface="Arial"/>
                <a:ea typeface="Arial"/>
                <a:cs typeface="Arial"/>
                <a:sym typeface="Arial"/>
              </a:rPr>
              <a:t>b</a:t>
            </a:r>
            <a:r>
              <a:rPr lang="en" sz="1400" b="0" i="0" u="none" strike="noStrike" cap="none">
                <a:solidFill>
                  <a:srgbClr val="000000"/>
                </a:solidFill>
                <a:latin typeface="Arial"/>
                <a:ea typeface="Arial"/>
                <a:cs typeface="Arial"/>
                <a:sym typeface="Arial"/>
              </a:rPr>
              <a:t>en (engl. vines)</a:t>
            </a:r>
            <a:endParaRPr/>
          </a:p>
        </p:txBody>
      </p:sp>
      <p:pic>
        <p:nvPicPr>
          <p:cNvPr id="528" name="Google Shape;528;p49"/>
          <p:cNvPicPr preferRelativeResize="0"/>
          <p:nvPr/>
        </p:nvPicPr>
        <p:blipFill rotWithShape="1">
          <a:blip r:embed="rId5">
            <a:alphaModFix/>
          </a:blip>
          <a:srcRect/>
          <a:stretch/>
        </p:blipFill>
        <p:spPr>
          <a:xfrm>
            <a:off x="5592587" y="3481581"/>
            <a:ext cx="432394" cy="461990"/>
          </a:xfrm>
          <a:prstGeom prst="rect">
            <a:avLst/>
          </a:prstGeom>
          <a:noFill/>
          <a:ln>
            <a:noFill/>
          </a:ln>
        </p:spPr>
      </p:pic>
      <p:sp>
        <p:nvSpPr>
          <p:cNvPr id="529" name="Google Shape;529;p49"/>
          <p:cNvSpPr txBox="1">
            <a:spLocks noGrp="1"/>
          </p:cNvSpPr>
          <p:nvPr>
            <p:ph type="sldNum" idx="12"/>
          </p:nvPr>
        </p:nvSpPr>
        <p:spPr>
          <a:xfrm>
            <a:off x="8316141" y="4738799"/>
            <a:ext cx="370800" cy="2739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22</a:t>
            </a:fld>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4506"/>
        <p:cNvGrpSpPr/>
        <p:nvPr/>
      </p:nvGrpSpPr>
      <p:grpSpPr>
        <a:xfrm>
          <a:off x="0" y="0"/>
          <a:ext cx="0" cy="0"/>
          <a:chOff x="0" y="0"/>
          <a:chExt cx="0" cy="0"/>
        </a:xfrm>
      </p:grpSpPr>
      <p:sp>
        <p:nvSpPr>
          <p:cNvPr id="4507" name="Google Shape;4507;p25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Concatenation</a:t>
            </a:r>
            <a:endParaRPr/>
          </a:p>
        </p:txBody>
      </p:sp>
      <p:sp>
        <p:nvSpPr>
          <p:cNvPr id="4508" name="Google Shape;4508;p256"/>
          <p:cNvSpPr txBox="1"/>
          <p:nvPr/>
        </p:nvSpPr>
        <p:spPr>
          <a:xfrm>
            <a:off x="137406" y="3230581"/>
            <a:ext cx="19344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an audio signal.</a:t>
            </a:r>
            <a:endParaRPr>
              <a:latin typeface="Source Sans Pro"/>
              <a:ea typeface="Source Sans Pro"/>
              <a:cs typeface="Source Sans Pro"/>
              <a:sym typeface="Source Sans Pro"/>
            </a:endParaRPr>
          </a:p>
        </p:txBody>
      </p:sp>
      <p:sp>
        <p:nvSpPr>
          <p:cNvPr id="4509" name="Google Shape;4509;p256"/>
          <p:cNvSpPr txBox="1"/>
          <p:nvPr/>
        </p:nvSpPr>
        <p:spPr>
          <a:xfrm>
            <a:off x="2260200" y="3230581"/>
            <a:ext cx="4538400" cy="4002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In the training data it was split using strong punctuation.</a:t>
            </a:r>
            <a:endParaRPr>
              <a:latin typeface="Source Sans Pro"/>
              <a:ea typeface="Source Sans Pro"/>
              <a:cs typeface="Source Sans Pro"/>
              <a:sym typeface="Source Sans Pro"/>
            </a:endParaRPr>
          </a:p>
        </p:txBody>
      </p:sp>
      <p:sp>
        <p:nvSpPr>
          <p:cNvPr id="4510" name="Google Shape;4510;p256"/>
          <p:cNvSpPr txBox="1"/>
          <p:nvPr/>
        </p:nvSpPr>
        <p:spPr>
          <a:xfrm>
            <a:off x="6896675" y="3230581"/>
            <a:ext cx="20760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Three sentences in total!</a:t>
            </a:r>
            <a:endParaRPr>
              <a:latin typeface="Source Sans Pro"/>
              <a:ea typeface="Source Sans Pro"/>
              <a:cs typeface="Source Sans Pro"/>
              <a:sym typeface="Source Sans Pro"/>
            </a:endParaRPr>
          </a:p>
        </p:txBody>
      </p:sp>
      <p:sp>
        <p:nvSpPr>
          <p:cNvPr id="4511" name="Google Shape;4511;p256"/>
          <p:cNvSpPr txBox="1"/>
          <p:nvPr/>
        </p:nvSpPr>
        <p:spPr>
          <a:xfrm>
            <a:off x="311700" y="2749731"/>
            <a:ext cx="1977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Reference sentences:</a:t>
            </a:r>
            <a:endParaRPr>
              <a:latin typeface="Source Sans Pro"/>
              <a:ea typeface="Source Sans Pro"/>
              <a:cs typeface="Source Sans Pro"/>
              <a:sym typeface="Source Sans Pro"/>
            </a:endParaRPr>
          </a:p>
          <a:p>
            <a:pPr marL="0" lvl="0" indent="0" algn="just" rtl="0">
              <a:spcBef>
                <a:spcPts val="0"/>
              </a:spcBef>
              <a:spcAft>
                <a:spcPts val="0"/>
              </a:spcAft>
              <a:buNone/>
            </a:pPr>
            <a:endParaRPr>
              <a:latin typeface="Source Sans Pro"/>
              <a:ea typeface="Source Sans Pro"/>
              <a:cs typeface="Source Sans Pro"/>
              <a:sym typeface="Source Sans Pro"/>
            </a:endParaRPr>
          </a:p>
        </p:txBody>
      </p:sp>
      <p:sp>
        <p:nvSpPr>
          <p:cNvPr id="4512" name="Google Shape;4512;p256"/>
          <p:cNvSpPr txBox="1"/>
          <p:nvPr/>
        </p:nvSpPr>
        <p:spPr>
          <a:xfrm>
            <a:off x="213604" y="1867700"/>
            <a:ext cx="6993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a:t>
            </a:r>
            <a:endParaRPr>
              <a:latin typeface="Source Sans Pro"/>
              <a:ea typeface="Source Sans Pro"/>
              <a:cs typeface="Source Sans Pro"/>
              <a:sym typeface="Source Sans Pro"/>
            </a:endParaRPr>
          </a:p>
        </p:txBody>
      </p:sp>
      <p:sp>
        <p:nvSpPr>
          <p:cNvPr id="4513" name="Google Shape;4513;p256"/>
          <p:cNvSpPr txBox="1"/>
          <p:nvPr/>
        </p:nvSpPr>
        <p:spPr>
          <a:xfrm>
            <a:off x="3357750" y="1867700"/>
            <a:ext cx="3034800" cy="4002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it was split using strong punctuation.</a:t>
            </a:r>
            <a:endParaRPr>
              <a:latin typeface="Source Sans Pro"/>
              <a:ea typeface="Source Sans Pro"/>
              <a:cs typeface="Source Sans Pro"/>
              <a:sym typeface="Source Sans Pro"/>
            </a:endParaRPr>
          </a:p>
        </p:txBody>
      </p:sp>
      <p:sp>
        <p:nvSpPr>
          <p:cNvPr id="4514" name="Google Shape;4514;p256"/>
          <p:cNvSpPr txBox="1"/>
          <p:nvPr/>
        </p:nvSpPr>
        <p:spPr>
          <a:xfrm>
            <a:off x="8158375" y="1867700"/>
            <a:ext cx="8145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in total!</a:t>
            </a:r>
            <a:endParaRPr>
              <a:latin typeface="Source Sans Pro"/>
              <a:ea typeface="Source Sans Pro"/>
              <a:cs typeface="Source Sans Pro"/>
              <a:sym typeface="Source Sans Pro"/>
            </a:endParaRPr>
          </a:p>
        </p:txBody>
      </p:sp>
      <p:sp>
        <p:nvSpPr>
          <p:cNvPr id="4515" name="Google Shape;4515;p256"/>
          <p:cNvSpPr txBox="1"/>
          <p:nvPr/>
        </p:nvSpPr>
        <p:spPr>
          <a:xfrm>
            <a:off x="1029400" y="1876075"/>
            <a:ext cx="2192400" cy="400200"/>
          </a:xfrm>
          <a:prstGeom prst="rect">
            <a:avLst/>
          </a:prstGeom>
          <a:solidFill>
            <a:srgbClr val="F9CB9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Signal. In the training data</a:t>
            </a:r>
            <a:endParaRPr>
              <a:latin typeface="Source Sans Pro"/>
              <a:ea typeface="Source Sans Pro"/>
              <a:cs typeface="Source Sans Pro"/>
              <a:sym typeface="Source Sans Pro"/>
            </a:endParaRPr>
          </a:p>
        </p:txBody>
      </p:sp>
      <p:sp>
        <p:nvSpPr>
          <p:cNvPr id="4516" name="Google Shape;4516;p256"/>
          <p:cNvSpPr txBox="1"/>
          <p:nvPr/>
        </p:nvSpPr>
        <p:spPr>
          <a:xfrm>
            <a:off x="6555450" y="1876075"/>
            <a:ext cx="1478700" cy="400200"/>
          </a:xfrm>
          <a:prstGeom prst="rect">
            <a:avLst/>
          </a:prstGeom>
          <a:solidFill>
            <a:srgbClr val="CC4125"/>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Three sentences</a:t>
            </a:r>
            <a:endParaRPr>
              <a:latin typeface="Source Sans Pro"/>
              <a:ea typeface="Source Sans Pro"/>
              <a:cs typeface="Source Sans Pro"/>
              <a:sym typeface="Source Sans Pro"/>
            </a:endParaRPr>
          </a:p>
        </p:txBody>
      </p:sp>
      <p:sp>
        <p:nvSpPr>
          <p:cNvPr id="4517" name="Google Shape;4517;p256"/>
          <p:cNvSpPr txBox="1"/>
          <p:nvPr/>
        </p:nvSpPr>
        <p:spPr>
          <a:xfrm>
            <a:off x="311700" y="1402175"/>
            <a:ext cx="1977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SLT output:</a:t>
            </a:r>
            <a:endParaRPr>
              <a:latin typeface="Source Sans Pro"/>
              <a:ea typeface="Source Sans Pro"/>
              <a:cs typeface="Source Sans Pro"/>
              <a:sym typeface="Source Sans Pro"/>
            </a:endParaRPr>
          </a:p>
          <a:p>
            <a:pPr marL="0" lvl="0" indent="0" algn="just" rtl="0">
              <a:spcBef>
                <a:spcPts val="0"/>
              </a:spcBef>
              <a:spcAft>
                <a:spcPts val="0"/>
              </a:spcAft>
              <a:buNone/>
            </a:pPr>
            <a:endParaRPr>
              <a:latin typeface="Source Sans Pro"/>
              <a:ea typeface="Source Sans Pro"/>
              <a:cs typeface="Source Sans Pro"/>
              <a:sym typeface="Source Sans Pro"/>
            </a:endParaRPr>
          </a:p>
        </p:txBody>
      </p:sp>
      <p:sp>
        <p:nvSpPr>
          <p:cNvPr id="4518" name="Google Shape;4518;p25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220</a:t>
            </a:fld>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4522"/>
        <p:cNvGrpSpPr/>
        <p:nvPr/>
      </p:nvGrpSpPr>
      <p:grpSpPr>
        <a:xfrm>
          <a:off x="0" y="0"/>
          <a:ext cx="0" cy="0"/>
          <a:chOff x="0" y="0"/>
          <a:chExt cx="0" cy="0"/>
        </a:xfrm>
      </p:grpSpPr>
      <p:sp>
        <p:nvSpPr>
          <p:cNvPr id="4523" name="Google Shape;4523;p25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Concatenation</a:t>
            </a:r>
            <a:endParaRPr/>
          </a:p>
        </p:txBody>
      </p:sp>
      <p:sp>
        <p:nvSpPr>
          <p:cNvPr id="4524" name="Google Shape;4524;p257"/>
          <p:cNvSpPr txBox="1">
            <a:spLocks noGrp="1"/>
          </p:cNvSpPr>
          <p:nvPr>
            <p:ph type="body" idx="1"/>
          </p:nvPr>
        </p:nvSpPr>
        <p:spPr>
          <a:xfrm>
            <a:off x="311700" y="3442075"/>
            <a:ext cx="8520600" cy="154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concatenated STL outputs (references) are considered as a single sentence.</a:t>
            </a:r>
            <a:endParaRPr/>
          </a:p>
          <a:p>
            <a:pPr marL="0" lvl="0" indent="0" algn="l" rtl="0">
              <a:spcBef>
                <a:spcPts val="1600"/>
              </a:spcBef>
              <a:spcAft>
                <a:spcPts val="0"/>
              </a:spcAft>
              <a:buNone/>
            </a:pPr>
            <a:r>
              <a:rPr lang="en"/>
              <a:t>Automatic metrics applied on two strings.</a:t>
            </a:r>
            <a:endParaRPr/>
          </a:p>
          <a:p>
            <a:pPr marL="0" lvl="0" indent="0" algn="l" rtl="0">
              <a:spcBef>
                <a:spcPts val="1600"/>
              </a:spcBef>
              <a:spcAft>
                <a:spcPts val="1600"/>
              </a:spcAft>
              <a:buNone/>
            </a:pPr>
            <a:r>
              <a:rPr lang="en"/>
              <a:t>Much less precise than working at segment level, but fast to implement</a:t>
            </a:r>
            <a:endParaRPr/>
          </a:p>
        </p:txBody>
      </p:sp>
      <p:sp>
        <p:nvSpPr>
          <p:cNvPr id="4525" name="Google Shape;4525;p257"/>
          <p:cNvSpPr txBox="1"/>
          <p:nvPr/>
        </p:nvSpPr>
        <p:spPr>
          <a:xfrm>
            <a:off x="311675" y="2925775"/>
            <a:ext cx="8520600" cy="4002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an audio signal . In the training data it was split using strong punctuation . Three sentences in total !</a:t>
            </a:r>
            <a:endParaRPr>
              <a:latin typeface="Source Sans Pro"/>
              <a:ea typeface="Source Sans Pro"/>
              <a:cs typeface="Source Sans Pro"/>
              <a:sym typeface="Source Sans Pro"/>
            </a:endParaRPr>
          </a:p>
        </p:txBody>
      </p:sp>
      <p:sp>
        <p:nvSpPr>
          <p:cNvPr id="4526" name="Google Shape;4526;p257"/>
          <p:cNvSpPr txBox="1"/>
          <p:nvPr/>
        </p:nvSpPr>
        <p:spPr>
          <a:xfrm>
            <a:off x="311700" y="2444931"/>
            <a:ext cx="1977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Reference sentences:</a:t>
            </a:r>
            <a:endParaRPr>
              <a:latin typeface="Source Sans Pro"/>
              <a:ea typeface="Source Sans Pro"/>
              <a:cs typeface="Source Sans Pro"/>
              <a:sym typeface="Source Sans Pro"/>
            </a:endParaRPr>
          </a:p>
          <a:p>
            <a:pPr marL="0" lvl="0" indent="0" algn="just" rtl="0">
              <a:spcBef>
                <a:spcPts val="0"/>
              </a:spcBef>
              <a:spcAft>
                <a:spcPts val="0"/>
              </a:spcAft>
              <a:buNone/>
            </a:pPr>
            <a:endParaRPr>
              <a:latin typeface="Source Sans Pro"/>
              <a:ea typeface="Source Sans Pro"/>
              <a:cs typeface="Source Sans Pro"/>
              <a:sym typeface="Source Sans Pro"/>
            </a:endParaRPr>
          </a:p>
        </p:txBody>
      </p:sp>
      <p:sp>
        <p:nvSpPr>
          <p:cNvPr id="4527" name="Google Shape;4527;p257"/>
          <p:cNvSpPr txBox="1"/>
          <p:nvPr/>
        </p:nvSpPr>
        <p:spPr>
          <a:xfrm>
            <a:off x="311650" y="1562900"/>
            <a:ext cx="8520600" cy="4002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Signal . In the training data it was split using strong punctuation . Three sentences in total !</a:t>
            </a:r>
            <a:endParaRPr>
              <a:latin typeface="Source Sans Pro"/>
              <a:ea typeface="Source Sans Pro"/>
              <a:cs typeface="Source Sans Pro"/>
              <a:sym typeface="Source Sans Pro"/>
            </a:endParaRPr>
          </a:p>
        </p:txBody>
      </p:sp>
      <p:sp>
        <p:nvSpPr>
          <p:cNvPr id="4528" name="Google Shape;4528;p257"/>
          <p:cNvSpPr txBox="1"/>
          <p:nvPr/>
        </p:nvSpPr>
        <p:spPr>
          <a:xfrm>
            <a:off x="311700" y="1097375"/>
            <a:ext cx="1977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SLT output:</a:t>
            </a:r>
            <a:endParaRPr>
              <a:latin typeface="Source Sans Pro"/>
              <a:ea typeface="Source Sans Pro"/>
              <a:cs typeface="Source Sans Pro"/>
              <a:sym typeface="Source Sans Pro"/>
            </a:endParaRPr>
          </a:p>
          <a:p>
            <a:pPr marL="0" lvl="0" indent="0" algn="just" rtl="0">
              <a:spcBef>
                <a:spcPts val="0"/>
              </a:spcBef>
              <a:spcAft>
                <a:spcPts val="0"/>
              </a:spcAft>
              <a:buNone/>
            </a:pPr>
            <a:endParaRPr>
              <a:latin typeface="Source Sans Pro"/>
              <a:ea typeface="Source Sans Pro"/>
              <a:cs typeface="Source Sans Pro"/>
              <a:sym typeface="Source Sans Pro"/>
            </a:endParaRPr>
          </a:p>
        </p:txBody>
      </p:sp>
      <p:sp>
        <p:nvSpPr>
          <p:cNvPr id="4529" name="Google Shape;4529;p25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221</a:t>
            </a:fld>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4533"/>
        <p:cNvGrpSpPr/>
        <p:nvPr/>
      </p:nvGrpSpPr>
      <p:grpSpPr>
        <a:xfrm>
          <a:off x="0" y="0"/>
          <a:ext cx="0" cy="0"/>
          <a:chOff x="0" y="0"/>
          <a:chExt cx="0" cy="0"/>
        </a:xfrm>
      </p:grpSpPr>
      <p:sp>
        <p:nvSpPr>
          <p:cNvPr id="4534" name="Google Shape;4534;p258"/>
          <p:cNvSpPr txBox="1">
            <a:spLocks noGrp="1"/>
          </p:cNvSpPr>
          <p:nvPr>
            <p:ph type="title"/>
          </p:nvPr>
        </p:nvSpPr>
        <p:spPr>
          <a:xfrm>
            <a:off x="311700" y="445025"/>
            <a:ext cx="89583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Automatic re-segmentation algorithm </a:t>
            </a:r>
            <a:endParaRPr/>
          </a:p>
        </p:txBody>
      </p:sp>
      <p:sp>
        <p:nvSpPr>
          <p:cNvPr id="4535" name="Google Shape;4535;p258"/>
          <p:cNvSpPr txBox="1"/>
          <p:nvPr/>
        </p:nvSpPr>
        <p:spPr>
          <a:xfrm>
            <a:off x="311650" y="2925775"/>
            <a:ext cx="8520600" cy="4002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an audio signal . In the training data it was split using strong punctuation . Three sentences in total!  </a:t>
            </a:r>
            <a:endParaRPr>
              <a:latin typeface="Source Sans Pro"/>
              <a:ea typeface="Source Sans Pro"/>
              <a:cs typeface="Source Sans Pro"/>
              <a:sym typeface="Source Sans Pro"/>
            </a:endParaRPr>
          </a:p>
        </p:txBody>
      </p:sp>
      <p:sp>
        <p:nvSpPr>
          <p:cNvPr id="4536" name="Google Shape;4536;p258"/>
          <p:cNvSpPr txBox="1"/>
          <p:nvPr/>
        </p:nvSpPr>
        <p:spPr>
          <a:xfrm>
            <a:off x="311700" y="2444931"/>
            <a:ext cx="1977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Reference sentences:</a:t>
            </a:r>
            <a:endParaRPr>
              <a:latin typeface="Source Sans Pro"/>
              <a:ea typeface="Source Sans Pro"/>
              <a:cs typeface="Source Sans Pro"/>
              <a:sym typeface="Source Sans Pro"/>
            </a:endParaRPr>
          </a:p>
          <a:p>
            <a:pPr marL="0" lvl="0" indent="0" algn="just" rtl="0">
              <a:spcBef>
                <a:spcPts val="0"/>
              </a:spcBef>
              <a:spcAft>
                <a:spcPts val="0"/>
              </a:spcAft>
              <a:buNone/>
            </a:pPr>
            <a:endParaRPr>
              <a:latin typeface="Source Sans Pro"/>
              <a:ea typeface="Source Sans Pro"/>
              <a:cs typeface="Source Sans Pro"/>
              <a:sym typeface="Source Sans Pro"/>
            </a:endParaRPr>
          </a:p>
        </p:txBody>
      </p:sp>
      <p:sp>
        <p:nvSpPr>
          <p:cNvPr id="4537" name="Google Shape;4537;p258"/>
          <p:cNvSpPr txBox="1"/>
          <p:nvPr/>
        </p:nvSpPr>
        <p:spPr>
          <a:xfrm>
            <a:off x="311650" y="1562900"/>
            <a:ext cx="8520600" cy="4002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Signal . In the training data it was split using strong punctuation . Three sentences in total !</a:t>
            </a:r>
            <a:endParaRPr>
              <a:latin typeface="Source Sans Pro"/>
              <a:ea typeface="Source Sans Pro"/>
              <a:cs typeface="Source Sans Pro"/>
              <a:sym typeface="Source Sans Pro"/>
            </a:endParaRPr>
          </a:p>
        </p:txBody>
      </p:sp>
      <p:sp>
        <p:nvSpPr>
          <p:cNvPr id="4538" name="Google Shape;4538;p258"/>
          <p:cNvSpPr txBox="1"/>
          <p:nvPr/>
        </p:nvSpPr>
        <p:spPr>
          <a:xfrm>
            <a:off x="311700" y="1097375"/>
            <a:ext cx="1977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SLT output:</a:t>
            </a:r>
            <a:endParaRPr>
              <a:latin typeface="Source Sans Pro"/>
              <a:ea typeface="Source Sans Pro"/>
              <a:cs typeface="Source Sans Pro"/>
              <a:sym typeface="Source Sans Pro"/>
            </a:endParaRPr>
          </a:p>
          <a:p>
            <a:pPr marL="0" lvl="0" indent="0" algn="just" rtl="0">
              <a:spcBef>
                <a:spcPts val="0"/>
              </a:spcBef>
              <a:spcAft>
                <a:spcPts val="0"/>
              </a:spcAft>
              <a:buNone/>
            </a:pPr>
            <a:endParaRPr>
              <a:latin typeface="Source Sans Pro"/>
              <a:ea typeface="Source Sans Pro"/>
              <a:cs typeface="Source Sans Pro"/>
              <a:sym typeface="Source Sans Pro"/>
            </a:endParaRPr>
          </a:p>
        </p:txBody>
      </p:sp>
      <p:sp>
        <p:nvSpPr>
          <p:cNvPr id="4539" name="Google Shape;4539;p25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222</a:t>
            </a:fld>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4543"/>
        <p:cNvGrpSpPr/>
        <p:nvPr/>
      </p:nvGrpSpPr>
      <p:grpSpPr>
        <a:xfrm>
          <a:off x="0" y="0"/>
          <a:ext cx="0" cy="0"/>
          <a:chOff x="0" y="0"/>
          <a:chExt cx="0" cy="0"/>
        </a:xfrm>
      </p:grpSpPr>
      <p:sp>
        <p:nvSpPr>
          <p:cNvPr id="4544" name="Google Shape;4544;p25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Automatic re-segmentation algorithm</a:t>
            </a:r>
            <a:endParaRPr/>
          </a:p>
        </p:txBody>
      </p:sp>
      <p:sp>
        <p:nvSpPr>
          <p:cNvPr id="4545" name="Google Shape;4545;p259"/>
          <p:cNvSpPr txBox="1"/>
          <p:nvPr/>
        </p:nvSpPr>
        <p:spPr>
          <a:xfrm>
            <a:off x="311650" y="2925775"/>
            <a:ext cx="8520600" cy="6156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an audio signal . </a:t>
            </a:r>
            <a:r>
              <a:rPr lang="en">
                <a:solidFill>
                  <a:srgbClr val="38761D"/>
                </a:solidFill>
                <a:latin typeface="Source Sans Pro"/>
                <a:ea typeface="Source Sans Pro"/>
                <a:cs typeface="Source Sans Pro"/>
                <a:sym typeface="Source Sans Pro"/>
              </a:rPr>
              <a:t>&lt;eos&gt;</a:t>
            </a:r>
            <a:r>
              <a:rPr lang="en">
                <a:latin typeface="Source Sans Pro"/>
                <a:ea typeface="Source Sans Pro"/>
                <a:cs typeface="Source Sans Pro"/>
                <a:sym typeface="Source Sans Pro"/>
              </a:rPr>
              <a:t> In the training data it was split using strong punctuation . </a:t>
            </a:r>
            <a:r>
              <a:rPr lang="en">
                <a:solidFill>
                  <a:srgbClr val="38761D"/>
                </a:solidFill>
                <a:latin typeface="Source Sans Pro"/>
                <a:ea typeface="Source Sans Pro"/>
                <a:cs typeface="Source Sans Pro"/>
                <a:sym typeface="Source Sans Pro"/>
              </a:rPr>
              <a:t>&lt;eos&gt;</a:t>
            </a:r>
            <a:r>
              <a:rPr lang="en">
                <a:latin typeface="Source Sans Pro"/>
                <a:ea typeface="Source Sans Pro"/>
                <a:cs typeface="Source Sans Pro"/>
                <a:sym typeface="Source Sans Pro"/>
              </a:rPr>
              <a:t> Three sentences in total ! </a:t>
            </a:r>
            <a:r>
              <a:rPr lang="en">
                <a:solidFill>
                  <a:srgbClr val="38761D"/>
                </a:solidFill>
                <a:latin typeface="Source Sans Pro"/>
                <a:ea typeface="Source Sans Pro"/>
                <a:cs typeface="Source Sans Pro"/>
                <a:sym typeface="Source Sans Pro"/>
              </a:rPr>
              <a:t>&lt;eos&gt;</a:t>
            </a:r>
            <a:endParaRPr>
              <a:solidFill>
                <a:srgbClr val="38761D"/>
              </a:solidFill>
              <a:latin typeface="Source Sans Pro"/>
              <a:ea typeface="Source Sans Pro"/>
              <a:cs typeface="Source Sans Pro"/>
              <a:sym typeface="Source Sans Pro"/>
            </a:endParaRPr>
          </a:p>
        </p:txBody>
      </p:sp>
      <p:sp>
        <p:nvSpPr>
          <p:cNvPr id="4546" name="Google Shape;4546;p259"/>
          <p:cNvSpPr txBox="1"/>
          <p:nvPr/>
        </p:nvSpPr>
        <p:spPr>
          <a:xfrm>
            <a:off x="311700" y="2444931"/>
            <a:ext cx="1977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Reference sentences:</a:t>
            </a:r>
            <a:endParaRPr>
              <a:latin typeface="Source Sans Pro"/>
              <a:ea typeface="Source Sans Pro"/>
              <a:cs typeface="Source Sans Pro"/>
              <a:sym typeface="Source Sans Pro"/>
            </a:endParaRPr>
          </a:p>
          <a:p>
            <a:pPr marL="0" lvl="0" indent="0" algn="just" rtl="0">
              <a:spcBef>
                <a:spcPts val="0"/>
              </a:spcBef>
              <a:spcAft>
                <a:spcPts val="0"/>
              </a:spcAft>
              <a:buNone/>
            </a:pPr>
            <a:endParaRPr>
              <a:latin typeface="Source Sans Pro"/>
              <a:ea typeface="Source Sans Pro"/>
              <a:cs typeface="Source Sans Pro"/>
              <a:sym typeface="Source Sans Pro"/>
            </a:endParaRPr>
          </a:p>
        </p:txBody>
      </p:sp>
      <p:sp>
        <p:nvSpPr>
          <p:cNvPr id="4547" name="Google Shape;4547;p259"/>
          <p:cNvSpPr txBox="1"/>
          <p:nvPr/>
        </p:nvSpPr>
        <p:spPr>
          <a:xfrm>
            <a:off x="311650" y="1562900"/>
            <a:ext cx="8520600" cy="4002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Signal . In the training data it was split using strong punctuation . Three sentences in total !</a:t>
            </a:r>
            <a:endParaRPr>
              <a:latin typeface="Source Sans Pro"/>
              <a:ea typeface="Source Sans Pro"/>
              <a:cs typeface="Source Sans Pro"/>
              <a:sym typeface="Source Sans Pro"/>
            </a:endParaRPr>
          </a:p>
        </p:txBody>
      </p:sp>
      <p:sp>
        <p:nvSpPr>
          <p:cNvPr id="4548" name="Google Shape;4548;p259"/>
          <p:cNvSpPr txBox="1"/>
          <p:nvPr/>
        </p:nvSpPr>
        <p:spPr>
          <a:xfrm>
            <a:off x="311700" y="1097375"/>
            <a:ext cx="1977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SLT output:</a:t>
            </a:r>
            <a:endParaRPr>
              <a:latin typeface="Source Sans Pro"/>
              <a:ea typeface="Source Sans Pro"/>
              <a:cs typeface="Source Sans Pro"/>
              <a:sym typeface="Source Sans Pro"/>
            </a:endParaRPr>
          </a:p>
          <a:p>
            <a:pPr marL="0" lvl="0" indent="0" algn="just" rtl="0">
              <a:spcBef>
                <a:spcPts val="0"/>
              </a:spcBef>
              <a:spcAft>
                <a:spcPts val="0"/>
              </a:spcAft>
              <a:buNone/>
            </a:pPr>
            <a:endParaRPr>
              <a:latin typeface="Source Sans Pro"/>
              <a:ea typeface="Source Sans Pro"/>
              <a:cs typeface="Source Sans Pro"/>
              <a:sym typeface="Source Sans Pro"/>
            </a:endParaRPr>
          </a:p>
        </p:txBody>
      </p:sp>
      <p:sp>
        <p:nvSpPr>
          <p:cNvPr id="4549" name="Google Shape;4549;p25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223</a:t>
            </a:fld>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4553"/>
        <p:cNvGrpSpPr/>
        <p:nvPr/>
      </p:nvGrpSpPr>
      <p:grpSpPr>
        <a:xfrm>
          <a:off x="0" y="0"/>
          <a:ext cx="0" cy="0"/>
          <a:chOff x="0" y="0"/>
          <a:chExt cx="0" cy="0"/>
        </a:xfrm>
      </p:grpSpPr>
      <p:sp>
        <p:nvSpPr>
          <p:cNvPr id="4554" name="Google Shape;4554;p26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Automatic re-segmentation algorithm</a:t>
            </a:r>
            <a:endParaRPr/>
          </a:p>
        </p:txBody>
      </p:sp>
      <p:sp>
        <p:nvSpPr>
          <p:cNvPr id="4555" name="Google Shape;4555;p260"/>
          <p:cNvSpPr txBox="1"/>
          <p:nvPr/>
        </p:nvSpPr>
        <p:spPr>
          <a:xfrm>
            <a:off x="311650" y="2925775"/>
            <a:ext cx="8520600" cy="6156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an audio signal . </a:t>
            </a:r>
            <a:r>
              <a:rPr lang="en">
                <a:solidFill>
                  <a:srgbClr val="38761D"/>
                </a:solidFill>
                <a:latin typeface="Source Sans Pro"/>
                <a:ea typeface="Source Sans Pro"/>
                <a:cs typeface="Source Sans Pro"/>
                <a:sym typeface="Source Sans Pro"/>
              </a:rPr>
              <a:t>&lt;eos&gt;</a:t>
            </a:r>
            <a:r>
              <a:rPr lang="en">
                <a:latin typeface="Source Sans Pro"/>
                <a:ea typeface="Source Sans Pro"/>
                <a:cs typeface="Source Sans Pro"/>
                <a:sym typeface="Source Sans Pro"/>
              </a:rPr>
              <a:t> In the training data it was split using strong punctuation . </a:t>
            </a:r>
            <a:r>
              <a:rPr lang="en">
                <a:solidFill>
                  <a:srgbClr val="38761D"/>
                </a:solidFill>
                <a:latin typeface="Source Sans Pro"/>
                <a:ea typeface="Source Sans Pro"/>
                <a:cs typeface="Source Sans Pro"/>
                <a:sym typeface="Source Sans Pro"/>
              </a:rPr>
              <a:t>&lt;eos&gt;</a:t>
            </a:r>
            <a:r>
              <a:rPr lang="en">
                <a:latin typeface="Source Sans Pro"/>
                <a:ea typeface="Source Sans Pro"/>
                <a:cs typeface="Source Sans Pro"/>
                <a:sym typeface="Source Sans Pro"/>
              </a:rPr>
              <a:t> Three sentences in total ! </a:t>
            </a:r>
            <a:r>
              <a:rPr lang="en">
                <a:solidFill>
                  <a:srgbClr val="38761D"/>
                </a:solidFill>
                <a:latin typeface="Source Sans Pro"/>
                <a:ea typeface="Source Sans Pro"/>
                <a:cs typeface="Source Sans Pro"/>
                <a:sym typeface="Source Sans Pro"/>
              </a:rPr>
              <a:t>&lt;eos&gt;</a:t>
            </a:r>
            <a:endParaRPr>
              <a:solidFill>
                <a:srgbClr val="38761D"/>
              </a:solidFill>
              <a:latin typeface="Source Sans Pro"/>
              <a:ea typeface="Source Sans Pro"/>
              <a:cs typeface="Source Sans Pro"/>
              <a:sym typeface="Source Sans Pro"/>
            </a:endParaRPr>
          </a:p>
        </p:txBody>
      </p:sp>
      <p:sp>
        <p:nvSpPr>
          <p:cNvPr id="4556" name="Google Shape;4556;p260"/>
          <p:cNvSpPr txBox="1"/>
          <p:nvPr/>
        </p:nvSpPr>
        <p:spPr>
          <a:xfrm>
            <a:off x="311650" y="1562900"/>
            <a:ext cx="8520600" cy="4002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Signal . In the training data it was split using strong punctuation . Three sentences in total !</a:t>
            </a:r>
            <a:endParaRPr>
              <a:latin typeface="Source Sans Pro"/>
              <a:ea typeface="Source Sans Pro"/>
              <a:cs typeface="Source Sans Pro"/>
              <a:sym typeface="Source Sans Pro"/>
            </a:endParaRPr>
          </a:p>
        </p:txBody>
      </p:sp>
      <p:cxnSp>
        <p:nvCxnSpPr>
          <p:cNvPr id="4557" name="Google Shape;4557;p260"/>
          <p:cNvCxnSpPr/>
          <p:nvPr/>
        </p:nvCxnSpPr>
        <p:spPr>
          <a:xfrm flipH="1">
            <a:off x="544000" y="1862275"/>
            <a:ext cx="10500" cy="1109100"/>
          </a:xfrm>
          <a:prstGeom prst="straightConnector1">
            <a:avLst/>
          </a:prstGeom>
          <a:noFill/>
          <a:ln w="19050" cap="flat" cmpd="sng">
            <a:solidFill>
              <a:schemeClr val="dk2"/>
            </a:solidFill>
            <a:prstDash val="solid"/>
            <a:round/>
            <a:headEnd type="none" w="med" len="med"/>
            <a:tailEnd type="none" w="med" len="med"/>
          </a:ln>
        </p:spPr>
      </p:cxnSp>
      <p:cxnSp>
        <p:nvCxnSpPr>
          <p:cNvPr id="4558" name="Google Shape;4558;p260"/>
          <p:cNvCxnSpPr/>
          <p:nvPr/>
        </p:nvCxnSpPr>
        <p:spPr>
          <a:xfrm flipH="1">
            <a:off x="772600" y="1862275"/>
            <a:ext cx="10500" cy="1109100"/>
          </a:xfrm>
          <a:prstGeom prst="straightConnector1">
            <a:avLst/>
          </a:prstGeom>
          <a:noFill/>
          <a:ln w="19050" cap="flat" cmpd="sng">
            <a:solidFill>
              <a:schemeClr val="dk2"/>
            </a:solidFill>
            <a:prstDash val="solid"/>
            <a:round/>
            <a:headEnd type="none" w="med" len="med"/>
            <a:tailEnd type="none" w="med" len="med"/>
          </a:ln>
        </p:spPr>
      </p:cxnSp>
      <p:cxnSp>
        <p:nvCxnSpPr>
          <p:cNvPr id="4559" name="Google Shape;4559;p260"/>
          <p:cNvCxnSpPr/>
          <p:nvPr/>
        </p:nvCxnSpPr>
        <p:spPr>
          <a:xfrm>
            <a:off x="1443800" y="1862275"/>
            <a:ext cx="627600" cy="1161300"/>
          </a:xfrm>
          <a:prstGeom prst="straightConnector1">
            <a:avLst/>
          </a:prstGeom>
          <a:noFill/>
          <a:ln w="19050" cap="flat" cmpd="sng">
            <a:solidFill>
              <a:schemeClr val="dk2"/>
            </a:solidFill>
            <a:prstDash val="solid"/>
            <a:round/>
            <a:headEnd type="none" w="med" len="med"/>
            <a:tailEnd type="none" w="med" len="med"/>
          </a:ln>
        </p:spPr>
      </p:cxnSp>
      <p:cxnSp>
        <p:nvCxnSpPr>
          <p:cNvPr id="4560" name="Google Shape;4560;p260"/>
          <p:cNvCxnSpPr/>
          <p:nvPr/>
        </p:nvCxnSpPr>
        <p:spPr>
          <a:xfrm>
            <a:off x="1606650" y="1910050"/>
            <a:ext cx="1134600" cy="1144800"/>
          </a:xfrm>
          <a:prstGeom prst="straightConnector1">
            <a:avLst/>
          </a:prstGeom>
          <a:noFill/>
          <a:ln w="19050" cap="flat" cmpd="sng">
            <a:solidFill>
              <a:schemeClr val="dk2"/>
            </a:solidFill>
            <a:prstDash val="solid"/>
            <a:round/>
            <a:headEnd type="none" w="med" len="med"/>
            <a:tailEnd type="none" w="med" len="med"/>
          </a:ln>
        </p:spPr>
      </p:cxnSp>
      <p:cxnSp>
        <p:nvCxnSpPr>
          <p:cNvPr id="4561" name="Google Shape;4561;p260"/>
          <p:cNvCxnSpPr/>
          <p:nvPr/>
        </p:nvCxnSpPr>
        <p:spPr>
          <a:xfrm>
            <a:off x="1821825" y="1910050"/>
            <a:ext cx="1134600" cy="1144800"/>
          </a:xfrm>
          <a:prstGeom prst="straightConnector1">
            <a:avLst/>
          </a:prstGeom>
          <a:noFill/>
          <a:ln w="19050" cap="flat" cmpd="sng">
            <a:solidFill>
              <a:schemeClr val="dk2"/>
            </a:solidFill>
            <a:prstDash val="solid"/>
            <a:round/>
            <a:headEnd type="none" w="med" len="med"/>
            <a:tailEnd type="none" w="med" len="med"/>
          </a:ln>
        </p:spPr>
      </p:cxnSp>
      <p:cxnSp>
        <p:nvCxnSpPr>
          <p:cNvPr id="4562" name="Google Shape;4562;p260"/>
          <p:cNvCxnSpPr/>
          <p:nvPr/>
        </p:nvCxnSpPr>
        <p:spPr>
          <a:xfrm>
            <a:off x="2267150" y="1910050"/>
            <a:ext cx="1134600" cy="1144800"/>
          </a:xfrm>
          <a:prstGeom prst="straightConnector1">
            <a:avLst/>
          </a:prstGeom>
          <a:noFill/>
          <a:ln w="19050" cap="flat" cmpd="sng">
            <a:solidFill>
              <a:schemeClr val="dk2"/>
            </a:solidFill>
            <a:prstDash val="solid"/>
            <a:round/>
            <a:headEnd type="none" w="med" len="med"/>
            <a:tailEnd type="none" w="med" len="med"/>
          </a:ln>
        </p:spPr>
      </p:cxnSp>
      <p:cxnSp>
        <p:nvCxnSpPr>
          <p:cNvPr id="4563" name="Google Shape;4563;p260"/>
          <p:cNvCxnSpPr/>
          <p:nvPr/>
        </p:nvCxnSpPr>
        <p:spPr>
          <a:xfrm>
            <a:off x="2732100" y="1910050"/>
            <a:ext cx="1134600" cy="1144800"/>
          </a:xfrm>
          <a:prstGeom prst="straightConnector1">
            <a:avLst/>
          </a:prstGeom>
          <a:noFill/>
          <a:ln w="19050" cap="flat" cmpd="sng">
            <a:solidFill>
              <a:schemeClr val="dk2"/>
            </a:solidFill>
            <a:prstDash val="solid"/>
            <a:round/>
            <a:headEnd type="none" w="med" len="med"/>
            <a:tailEnd type="none" w="med" len="med"/>
          </a:ln>
        </p:spPr>
      </p:cxnSp>
      <p:cxnSp>
        <p:nvCxnSpPr>
          <p:cNvPr id="4564" name="Google Shape;4564;p260"/>
          <p:cNvCxnSpPr/>
          <p:nvPr/>
        </p:nvCxnSpPr>
        <p:spPr>
          <a:xfrm>
            <a:off x="3062350" y="1910050"/>
            <a:ext cx="1134600" cy="1144800"/>
          </a:xfrm>
          <a:prstGeom prst="straightConnector1">
            <a:avLst/>
          </a:prstGeom>
          <a:noFill/>
          <a:ln w="19050" cap="flat" cmpd="sng">
            <a:solidFill>
              <a:schemeClr val="dk2"/>
            </a:solidFill>
            <a:prstDash val="solid"/>
            <a:round/>
            <a:headEnd type="none" w="med" len="med"/>
            <a:tailEnd type="none" w="med" len="med"/>
          </a:ln>
        </p:spPr>
      </p:cxnSp>
      <p:cxnSp>
        <p:nvCxnSpPr>
          <p:cNvPr id="4565" name="Google Shape;4565;p260"/>
          <p:cNvCxnSpPr/>
          <p:nvPr/>
        </p:nvCxnSpPr>
        <p:spPr>
          <a:xfrm>
            <a:off x="3288000" y="1910050"/>
            <a:ext cx="1134600" cy="1144800"/>
          </a:xfrm>
          <a:prstGeom prst="straightConnector1">
            <a:avLst/>
          </a:prstGeom>
          <a:noFill/>
          <a:ln w="19050" cap="flat" cmpd="sng">
            <a:solidFill>
              <a:schemeClr val="dk2"/>
            </a:solidFill>
            <a:prstDash val="solid"/>
            <a:round/>
            <a:headEnd type="none" w="med" len="med"/>
            <a:tailEnd type="none" w="med" len="med"/>
          </a:ln>
        </p:spPr>
      </p:cxnSp>
      <p:sp>
        <p:nvSpPr>
          <p:cNvPr id="4566" name="Google Shape;4566;p260"/>
          <p:cNvSpPr txBox="1"/>
          <p:nvPr/>
        </p:nvSpPr>
        <p:spPr>
          <a:xfrm>
            <a:off x="4634775" y="2098088"/>
            <a:ext cx="9312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300">
                <a:latin typeface="Source Sans Pro"/>
                <a:ea typeface="Source Sans Pro"/>
                <a:cs typeface="Source Sans Pro"/>
                <a:sym typeface="Source Sans Pro"/>
              </a:rPr>
              <a:t>...</a:t>
            </a:r>
            <a:endParaRPr sz="3300">
              <a:latin typeface="Source Sans Pro"/>
              <a:ea typeface="Source Sans Pro"/>
              <a:cs typeface="Source Sans Pro"/>
              <a:sym typeface="Source Sans Pro"/>
            </a:endParaRPr>
          </a:p>
        </p:txBody>
      </p:sp>
      <p:cxnSp>
        <p:nvCxnSpPr>
          <p:cNvPr id="4567" name="Google Shape;4567;p260"/>
          <p:cNvCxnSpPr/>
          <p:nvPr/>
        </p:nvCxnSpPr>
        <p:spPr>
          <a:xfrm>
            <a:off x="6029675" y="1863725"/>
            <a:ext cx="1489200" cy="1178400"/>
          </a:xfrm>
          <a:prstGeom prst="straightConnector1">
            <a:avLst/>
          </a:prstGeom>
          <a:noFill/>
          <a:ln w="19050" cap="flat" cmpd="sng">
            <a:solidFill>
              <a:schemeClr val="dk2"/>
            </a:solidFill>
            <a:prstDash val="solid"/>
            <a:round/>
            <a:headEnd type="none" w="med" len="med"/>
            <a:tailEnd type="none" w="med" len="med"/>
          </a:ln>
        </p:spPr>
      </p:cxnSp>
      <p:cxnSp>
        <p:nvCxnSpPr>
          <p:cNvPr id="4568" name="Google Shape;4568;p260"/>
          <p:cNvCxnSpPr/>
          <p:nvPr/>
        </p:nvCxnSpPr>
        <p:spPr>
          <a:xfrm>
            <a:off x="6492225" y="1910050"/>
            <a:ext cx="1502400" cy="1134600"/>
          </a:xfrm>
          <a:prstGeom prst="straightConnector1">
            <a:avLst/>
          </a:prstGeom>
          <a:noFill/>
          <a:ln w="19050" cap="flat" cmpd="sng">
            <a:solidFill>
              <a:schemeClr val="dk2"/>
            </a:solidFill>
            <a:prstDash val="solid"/>
            <a:round/>
            <a:headEnd type="none" w="med" len="med"/>
            <a:tailEnd type="none" w="med" len="med"/>
          </a:ln>
        </p:spPr>
      </p:cxnSp>
      <p:sp>
        <p:nvSpPr>
          <p:cNvPr id="4569" name="Google Shape;4569;p260"/>
          <p:cNvSpPr txBox="1"/>
          <p:nvPr/>
        </p:nvSpPr>
        <p:spPr>
          <a:xfrm>
            <a:off x="7779375" y="2098075"/>
            <a:ext cx="9312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300">
                <a:latin typeface="Source Sans Pro"/>
                <a:ea typeface="Source Sans Pro"/>
                <a:cs typeface="Source Sans Pro"/>
                <a:sym typeface="Source Sans Pro"/>
              </a:rPr>
              <a:t>...</a:t>
            </a:r>
            <a:endParaRPr sz="3300">
              <a:latin typeface="Source Sans Pro"/>
              <a:ea typeface="Source Sans Pro"/>
              <a:cs typeface="Source Sans Pro"/>
              <a:sym typeface="Source Sans Pro"/>
            </a:endParaRPr>
          </a:p>
        </p:txBody>
      </p:sp>
      <p:sp>
        <p:nvSpPr>
          <p:cNvPr id="4570" name="Google Shape;4570;p26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224</a:t>
            </a:fld>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4574"/>
        <p:cNvGrpSpPr/>
        <p:nvPr/>
      </p:nvGrpSpPr>
      <p:grpSpPr>
        <a:xfrm>
          <a:off x="0" y="0"/>
          <a:ext cx="0" cy="0"/>
          <a:chOff x="0" y="0"/>
          <a:chExt cx="0" cy="0"/>
        </a:xfrm>
      </p:grpSpPr>
      <p:sp>
        <p:nvSpPr>
          <p:cNvPr id="4575" name="Google Shape;4575;p26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Automatic re-segmentation algorithm</a:t>
            </a:r>
            <a:endParaRPr/>
          </a:p>
        </p:txBody>
      </p:sp>
      <p:sp>
        <p:nvSpPr>
          <p:cNvPr id="4576" name="Google Shape;4576;p261"/>
          <p:cNvSpPr txBox="1"/>
          <p:nvPr/>
        </p:nvSpPr>
        <p:spPr>
          <a:xfrm>
            <a:off x="311650" y="2925775"/>
            <a:ext cx="8520600" cy="6156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an audio signal . </a:t>
            </a:r>
            <a:r>
              <a:rPr lang="en">
                <a:solidFill>
                  <a:srgbClr val="38761D"/>
                </a:solidFill>
                <a:latin typeface="Source Sans Pro"/>
                <a:ea typeface="Source Sans Pro"/>
                <a:cs typeface="Source Sans Pro"/>
                <a:sym typeface="Source Sans Pro"/>
              </a:rPr>
              <a:t>&lt;eos&gt;</a:t>
            </a:r>
            <a:r>
              <a:rPr lang="en">
                <a:latin typeface="Source Sans Pro"/>
                <a:ea typeface="Source Sans Pro"/>
                <a:cs typeface="Source Sans Pro"/>
                <a:sym typeface="Source Sans Pro"/>
              </a:rPr>
              <a:t> In the training data it was split using strong punctuation . </a:t>
            </a:r>
            <a:r>
              <a:rPr lang="en">
                <a:solidFill>
                  <a:srgbClr val="38761D"/>
                </a:solidFill>
                <a:latin typeface="Source Sans Pro"/>
                <a:ea typeface="Source Sans Pro"/>
                <a:cs typeface="Source Sans Pro"/>
                <a:sym typeface="Source Sans Pro"/>
              </a:rPr>
              <a:t>&lt;eos&gt;</a:t>
            </a:r>
            <a:r>
              <a:rPr lang="en">
                <a:latin typeface="Source Sans Pro"/>
                <a:ea typeface="Source Sans Pro"/>
                <a:cs typeface="Source Sans Pro"/>
                <a:sym typeface="Source Sans Pro"/>
              </a:rPr>
              <a:t> Three sentences in total ! </a:t>
            </a:r>
            <a:r>
              <a:rPr lang="en">
                <a:solidFill>
                  <a:srgbClr val="38761D"/>
                </a:solidFill>
                <a:latin typeface="Source Sans Pro"/>
                <a:ea typeface="Source Sans Pro"/>
                <a:cs typeface="Source Sans Pro"/>
                <a:sym typeface="Source Sans Pro"/>
              </a:rPr>
              <a:t>&lt;eos&gt;</a:t>
            </a:r>
            <a:endParaRPr>
              <a:solidFill>
                <a:srgbClr val="38761D"/>
              </a:solidFill>
              <a:latin typeface="Source Sans Pro"/>
              <a:ea typeface="Source Sans Pro"/>
              <a:cs typeface="Source Sans Pro"/>
              <a:sym typeface="Source Sans Pro"/>
            </a:endParaRPr>
          </a:p>
        </p:txBody>
      </p:sp>
      <p:sp>
        <p:nvSpPr>
          <p:cNvPr id="4577" name="Google Shape;4577;p261"/>
          <p:cNvSpPr txBox="1"/>
          <p:nvPr/>
        </p:nvSpPr>
        <p:spPr>
          <a:xfrm>
            <a:off x="311650" y="1562900"/>
            <a:ext cx="8520600" cy="4002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Signal . In the training data it was split using strong punctuation . Three sentences in total !</a:t>
            </a:r>
            <a:endParaRPr>
              <a:latin typeface="Source Sans Pro"/>
              <a:ea typeface="Source Sans Pro"/>
              <a:cs typeface="Source Sans Pro"/>
              <a:sym typeface="Source Sans Pro"/>
            </a:endParaRPr>
          </a:p>
        </p:txBody>
      </p:sp>
      <p:cxnSp>
        <p:nvCxnSpPr>
          <p:cNvPr id="4578" name="Google Shape;4578;p261"/>
          <p:cNvCxnSpPr/>
          <p:nvPr/>
        </p:nvCxnSpPr>
        <p:spPr>
          <a:xfrm flipH="1">
            <a:off x="544000" y="1862275"/>
            <a:ext cx="10500" cy="1109100"/>
          </a:xfrm>
          <a:prstGeom prst="straightConnector1">
            <a:avLst/>
          </a:prstGeom>
          <a:noFill/>
          <a:ln w="19050" cap="flat" cmpd="sng">
            <a:solidFill>
              <a:schemeClr val="dk2"/>
            </a:solidFill>
            <a:prstDash val="solid"/>
            <a:round/>
            <a:headEnd type="none" w="med" len="med"/>
            <a:tailEnd type="none" w="med" len="med"/>
          </a:ln>
        </p:spPr>
      </p:cxnSp>
      <p:cxnSp>
        <p:nvCxnSpPr>
          <p:cNvPr id="4579" name="Google Shape;4579;p261"/>
          <p:cNvCxnSpPr/>
          <p:nvPr/>
        </p:nvCxnSpPr>
        <p:spPr>
          <a:xfrm flipH="1">
            <a:off x="772600" y="1862275"/>
            <a:ext cx="10500" cy="1109100"/>
          </a:xfrm>
          <a:prstGeom prst="straightConnector1">
            <a:avLst/>
          </a:prstGeom>
          <a:noFill/>
          <a:ln w="19050" cap="flat" cmpd="sng">
            <a:solidFill>
              <a:schemeClr val="dk2"/>
            </a:solidFill>
            <a:prstDash val="solid"/>
            <a:round/>
            <a:headEnd type="none" w="med" len="med"/>
            <a:tailEnd type="none" w="med" len="med"/>
          </a:ln>
        </p:spPr>
      </p:cxnSp>
      <p:cxnSp>
        <p:nvCxnSpPr>
          <p:cNvPr id="4580" name="Google Shape;4580;p261"/>
          <p:cNvCxnSpPr/>
          <p:nvPr/>
        </p:nvCxnSpPr>
        <p:spPr>
          <a:xfrm>
            <a:off x="1443800" y="1862275"/>
            <a:ext cx="627600" cy="1161300"/>
          </a:xfrm>
          <a:prstGeom prst="straightConnector1">
            <a:avLst/>
          </a:prstGeom>
          <a:noFill/>
          <a:ln w="19050" cap="flat" cmpd="sng">
            <a:solidFill>
              <a:schemeClr val="dk2"/>
            </a:solidFill>
            <a:prstDash val="solid"/>
            <a:round/>
            <a:headEnd type="none" w="med" len="med"/>
            <a:tailEnd type="none" w="med" len="med"/>
          </a:ln>
        </p:spPr>
      </p:cxnSp>
      <p:cxnSp>
        <p:nvCxnSpPr>
          <p:cNvPr id="4581" name="Google Shape;4581;p261"/>
          <p:cNvCxnSpPr/>
          <p:nvPr/>
        </p:nvCxnSpPr>
        <p:spPr>
          <a:xfrm>
            <a:off x="1606650" y="1910050"/>
            <a:ext cx="1134600" cy="1144800"/>
          </a:xfrm>
          <a:prstGeom prst="straightConnector1">
            <a:avLst/>
          </a:prstGeom>
          <a:noFill/>
          <a:ln w="19050" cap="flat" cmpd="sng">
            <a:solidFill>
              <a:schemeClr val="dk2"/>
            </a:solidFill>
            <a:prstDash val="solid"/>
            <a:round/>
            <a:headEnd type="none" w="med" len="med"/>
            <a:tailEnd type="none" w="med" len="med"/>
          </a:ln>
        </p:spPr>
      </p:cxnSp>
      <p:cxnSp>
        <p:nvCxnSpPr>
          <p:cNvPr id="4582" name="Google Shape;4582;p261"/>
          <p:cNvCxnSpPr/>
          <p:nvPr/>
        </p:nvCxnSpPr>
        <p:spPr>
          <a:xfrm>
            <a:off x="1821825" y="1910050"/>
            <a:ext cx="1134600" cy="1144800"/>
          </a:xfrm>
          <a:prstGeom prst="straightConnector1">
            <a:avLst/>
          </a:prstGeom>
          <a:noFill/>
          <a:ln w="19050" cap="flat" cmpd="sng">
            <a:solidFill>
              <a:schemeClr val="dk2"/>
            </a:solidFill>
            <a:prstDash val="solid"/>
            <a:round/>
            <a:headEnd type="none" w="med" len="med"/>
            <a:tailEnd type="none" w="med" len="med"/>
          </a:ln>
        </p:spPr>
      </p:cxnSp>
      <p:cxnSp>
        <p:nvCxnSpPr>
          <p:cNvPr id="4583" name="Google Shape;4583;p261"/>
          <p:cNvCxnSpPr/>
          <p:nvPr/>
        </p:nvCxnSpPr>
        <p:spPr>
          <a:xfrm>
            <a:off x="2267150" y="1910050"/>
            <a:ext cx="1134600" cy="1144800"/>
          </a:xfrm>
          <a:prstGeom prst="straightConnector1">
            <a:avLst/>
          </a:prstGeom>
          <a:noFill/>
          <a:ln w="19050" cap="flat" cmpd="sng">
            <a:solidFill>
              <a:schemeClr val="dk2"/>
            </a:solidFill>
            <a:prstDash val="solid"/>
            <a:round/>
            <a:headEnd type="none" w="med" len="med"/>
            <a:tailEnd type="none" w="med" len="med"/>
          </a:ln>
        </p:spPr>
      </p:cxnSp>
      <p:cxnSp>
        <p:nvCxnSpPr>
          <p:cNvPr id="4584" name="Google Shape;4584;p261"/>
          <p:cNvCxnSpPr/>
          <p:nvPr/>
        </p:nvCxnSpPr>
        <p:spPr>
          <a:xfrm>
            <a:off x="2732100" y="1910050"/>
            <a:ext cx="1134600" cy="1144800"/>
          </a:xfrm>
          <a:prstGeom prst="straightConnector1">
            <a:avLst/>
          </a:prstGeom>
          <a:noFill/>
          <a:ln w="19050" cap="flat" cmpd="sng">
            <a:solidFill>
              <a:schemeClr val="dk2"/>
            </a:solidFill>
            <a:prstDash val="solid"/>
            <a:round/>
            <a:headEnd type="none" w="med" len="med"/>
            <a:tailEnd type="none" w="med" len="med"/>
          </a:ln>
        </p:spPr>
      </p:cxnSp>
      <p:cxnSp>
        <p:nvCxnSpPr>
          <p:cNvPr id="4585" name="Google Shape;4585;p261"/>
          <p:cNvCxnSpPr/>
          <p:nvPr/>
        </p:nvCxnSpPr>
        <p:spPr>
          <a:xfrm>
            <a:off x="3062350" y="1910050"/>
            <a:ext cx="1134600" cy="1144800"/>
          </a:xfrm>
          <a:prstGeom prst="straightConnector1">
            <a:avLst/>
          </a:prstGeom>
          <a:noFill/>
          <a:ln w="19050" cap="flat" cmpd="sng">
            <a:solidFill>
              <a:schemeClr val="dk2"/>
            </a:solidFill>
            <a:prstDash val="solid"/>
            <a:round/>
            <a:headEnd type="none" w="med" len="med"/>
            <a:tailEnd type="none" w="med" len="med"/>
          </a:ln>
        </p:spPr>
      </p:cxnSp>
      <p:cxnSp>
        <p:nvCxnSpPr>
          <p:cNvPr id="4586" name="Google Shape;4586;p261"/>
          <p:cNvCxnSpPr/>
          <p:nvPr/>
        </p:nvCxnSpPr>
        <p:spPr>
          <a:xfrm>
            <a:off x="3288000" y="1910050"/>
            <a:ext cx="1134600" cy="1144800"/>
          </a:xfrm>
          <a:prstGeom prst="straightConnector1">
            <a:avLst/>
          </a:prstGeom>
          <a:noFill/>
          <a:ln w="19050" cap="flat" cmpd="sng">
            <a:solidFill>
              <a:schemeClr val="dk2"/>
            </a:solidFill>
            <a:prstDash val="solid"/>
            <a:round/>
            <a:headEnd type="none" w="med" len="med"/>
            <a:tailEnd type="none" w="med" len="med"/>
          </a:ln>
        </p:spPr>
      </p:cxnSp>
      <p:sp>
        <p:nvSpPr>
          <p:cNvPr id="4587" name="Google Shape;4587;p261"/>
          <p:cNvSpPr txBox="1"/>
          <p:nvPr/>
        </p:nvSpPr>
        <p:spPr>
          <a:xfrm>
            <a:off x="4634775" y="2098088"/>
            <a:ext cx="9312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300">
                <a:latin typeface="Source Sans Pro"/>
                <a:ea typeface="Source Sans Pro"/>
                <a:cs typeface="Source Sans Pro"/>
                <a:sym typeface="Source Sans Pro"/>
              </a:rPr>
              <a:t>...</a:t>
            </a:r>
            <a:endParaRPr sz="3300">
              <a:latin typeface="Source Sans Pro"/>
              <a:ea typeface="Source Sans Pro"/>
              <a:cs typeface="Source Sans Pro"/>
              <a:sym typeface="Source Sans Pro"/>
            </a:endParaRPr>
          </a:p>
        </p:txBody>
      </p:sp>
      <p:sp>
        <p:nvSpPr>
          <p:cNvPr id="4588" name="Google Shape;4588;p261"/>
          <p:cNvSpPr txBox="1"/>
          <p:nvPr/>
        </p:nvSpPr>
        <p:spPr>
          <a:xfrm>
            <a:off x="7779375" y="2098075"/>
            <a:ext cx="9312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300">
                <a:latin typeface="Source Sans Pro"/>
                <a:ea typeface="Source Sans Pro"/>
                <a:cs typeface="Source Sans Pro"/>
                <a:sym typeface="Source Sans Pro"/>
              </a:rPr>
              <a:t>...</a:t>
            </a:r>
            <a:endParaRPr sz="3300">
              <a:latin typeface="Source Sans Pro"/>
              <a:ea typeface="Source Sans Pro"/>
              <a:cs typeface="Source Sans Pro"/>
              <a:sym typeface="Source Sans Pro"/>
            </a:endParaRPr>
          </a:p>
        </p:txBody>
      </p:sp>
      <p:cxnSp>
        <p:nvCxnSpPr>
          <p:cNvPr id="4589" name="Google Shape;4589;p261"/>
          <p:cNvCxnSpPr/>
          <p:nvPr/>
        </p:nvCxnSpPr>
        <p:spPr>
          <a:xfrm>
            <a:off x="1129925" y="1307775"/>
            <a:ext cx="1621500" cy="2364300"/>
          </a:xfrm>
          <a:prstGeom prst="straightConnector1">
            <a:avLst/>
          </a:prstGeom>
          <a:noFill/>
          <a:ln w="38100" cap="flat" cmpd="sng">
            <a:solidFill>
              <a:schemeClr val="dk1"/>
            </a:solidFill>
            <a:prstDash val="dashDot"/>
            <a:round/>
            <a:headEnd type="none" w="med" len="med"/>
            <a:tailEnd type="none" w="med" len="med"/>
          </a:ln>
        </p:spPr>
      </p:cxnSp>
      <p:cxnSp>
        <p:nvCxnSpPr>
          <p:cNvPr id="4590" name="Google Shape;4590;p261"/>
          <p:cNvCxnSpPr/>
          <p:nvPr/>
        </p:nvCxnSpPr>
        <p:spPr>
          <a:xfrm>
            <a:off x="5440375" y="1422875"/>
            <a:ext cx="2301600" cy="2301600"/>
          </a:xfrm>
          <a:prstGeom prst="straightConnector1">
            <a:avLst/>
          </a:prstGeom>
          <a:noFill/>
          <a:ln w="38100" cap="flat" cmpd="sng">
            <a:solidFill>
              <a:schemeClr val="dk1"/>
            </a:solidFill>
            <a:prstDash val="dashDot"/>
            <a:round/>
            <a:headEnd type="none" w="med" len="med"/>
            <a:tailEnd type="none" w="med" len="med"/>
          </a:ln>
        </p:spPr>
      </p:cxnSp>
      <p:sp>
        <p:nvSpPr>
          <p:cNvPr id="4591" name="Google Shape;4591;p26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225</a:t>
            </a:fld>
            <a:endParaRPr/>
          </a:p>
        </p:txBody>
      </p:sp>
      <p:cxnSp>
        <p:nvCxnSpPr>
          <p:cNvPr id="4592" name="Google Shape;4592;p261"/>
          <p:cNvCxnSpPr/>
          <p:nvPr/>
        </p:nvCxnSpPr>
        <p:spPr>
          <a:xfrm>
            <a:off x="6029675" y="1863725"/>
            <a:ext cx="1489200" cy="1178400"/>
          </a:xfrm>
          <a:prstGeom prst="straightConnector1">
            <a:avLst/>
          </a:prstGeom>
          <a:noFill/>
          <a:ln w="19050" cap="flat" cmpd="sng">
            <a:solidFill>
              <a:schemeClr val="dk2"/>
            </a:solidFill>
            <a:prstDash val="solid"/>
            <a:round/>
            <a:headEnd type="none" w="med" len="med"/>
            <a:tailEnd type="none" w="med" len="med"/>
          </a:ln>
        </p:spPr>
      </p:cxnSp>
      <p:cxnSp>
        <p:nvCxnSpPr>
          <p:cNvPr id="4593" name="Google Shape;4593;p261"/>
          <p:cNvCxnSpPr/>
          <p:nvPr/>
        </p:nvCxnSpPr>
        <p:spPr>
          <a:xfrm>
            <a:off x="6492225" y="1910050"/>
            <a:ext cx="1502400" cy="113460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4597"/>
        <p:cNvGrpSpPr/>
        <p:nvPr/>
      </p:nvGrpSpPr>
      <p:grpSpPr>
        <a:xfrm>
          <a:off x="0" y="0"/>
          <a:ext cx="0" cy="0"/>
          <a:chOff x="0" y="0"/>
          <a:chExt cx="0" cy="0"/>
        </a:xfrm>
      </p:grpSpPr>
      <p:sp>
        <p:nvSpPr>
          <p:cNvPr id="4598" name="Google Shape;4598;p26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Automatic re-segmentation algorithm</a:t>
            </a:r>
            <a:endParaRPr/>
          </a:p>
        </p:txBody>
      </p:sp>
      <p:sp>
        <p:nvSpPr>
          <p:cNvPr id="4599" name="Google Shape;4599;p262"/>
          <p:cNvSpPr txBox="1"/>
          <p:nvPr/>
        </p:nvSpPr>
        <p:spPr>
          <a:xfrm>
            <a:off x="311650" y="2925775"/>
            <a:ext cx="8520600" cy="6156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an audio signal . </a:t>
            </a:r>
            <a:r>
              <a:rPr lang="en">
                <a:solidFill>
                  <a:srgbClr val="38761D"/>
                </a:solidFill>
                <a:latin typeface="Source Sans Pro"/>
                <a:ea typeface="Source Sans Pro"/>
                <a:cs typeface="Source Sans Pro"/>
                <a:sym typeface="Source Sans Pro"/>
              </a:rPr>
              <a:t>&lt;eos&gt;</a:t>
            </a:r>
            <a:r>
              <a:rPr lang="en">
                <a:latin typeface="Source Sans Pro"/>
                <a:ea typeface="Source Sans Pro"/>
                <a:cs typeface="Source Sans Pro"/>
                <a:sym typeface="Source Sans Pro"/>
              </a:rPr>
              <a:t> In the training data it was split using strong punctuation . </a:t>
            </a:r>
            <a:r>
              <a:rPr lang="en">
                <a:solidFill>
                  <a:srgbClr val="38761D"/>
                </a:solidFill>
                <a:latin typeface="Source Sans Pro"/>
                <a:ea typeface="Source Sans Pro"/>
                <a:cs typeface="Source Sans Pro"/>
                <a:sym typeface="Source Sans Pro"/>
              </a:rPr>
              <a:t>&lt;eos&gt;</a:t>
            </a:r>
            <a:r>
              <a:rPr lang="en">
                <a:latin typeface="Source Sans Pro"/>
                <a:ea typeface="Source Sans Pro"/>
                <a:cs typeface="Source Sans Pro"/>
                <a:sym typeface="Source Sans Pro"/>
              </a:rPr>
              <a:t> Three sentences in total ! </a:t>
            </a:r>
            <a:r>
              <a:rPr lang="en">
                <a:solidFill>
                  <a:srgbClr val="38761D"/>
                </a:solidFill>
                <a:latin typeface="Source Sans Pro"/>
                <a:ea typeface="Source Sans Pro"/>
                <a:cs typeface="Source Sans Pro"/>
                <a:sym typeface="Source Sans Pro"/>
              </a:rPr>
              <a:t>&lt;eos&gt;</a:t>
            </a:r>
            <a:endParaRPr>
              <a:solidFill>
                <a:srgbClr val="38761D"/>
              </a:solidFill>
              <a:latin typeface="Source Sans Pro"/>
              <a:ea typeface="Source Sans Pro"/>
              <a:cs typeface="Source Sans Pro"/>
              <a:sym typeface="Source Sans Pro"/>
            </a:endParaRPr>
          </a:p>
        </p:txBody>
      </p:sp>
      <p:sp>
        <p:nvSpPr>
          <p:cNvPr id="4600" name="Google Shape;4600;p262"/>
          <p:cNvSpPr txBox="1"/>
          <p:nvPr/>
        </p:nvSpPr>
        <p:spPr>
          <a:xfrm>
            <a:off x="311650" y="1562900"/>
            <a:ext cx="8520600" cy="4002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Signal . In the training data it was split using strong punctuation . Three sentences in total !</a:t>
            </a:r>
            <a:endParaRPr>
              <a:latin typeface="Source Sans Pro"/>
              <a:ea typeface="Source Sans Pro"/>
              <a:cs typeface="Source Sans Pro"/>
              <a:sym typeface="Source Sans Pro"/>
            </a:endParaRPr>
          </a:p>
        </p:txBody>
      </p:sp>
      <p:cxnSp>
        <p:nvCxnSpPr>
          <p:cNvPr id="4601" name="Google Shape;4601;p262"/>
          <p:cNvCxnSpPr/>
          <p:nvPr/>
        </p:nvCxnSpPr>
        <p:spPr>
          <a:xfrm flipH="1">
            <a:off x="544000" y="1862275"/>
            <a:ext cx="10500" cy="1109100"/>
          </a:xfrm>
          <a:prstGeom prst="straightConnector1">
            <a:avLst/>
          </a:prstGeom>
          <a:noFill/>
          <a:ln w="19050" cap="flat" cmpd="sng">
            <a:solidFill>
              <a:schemeClr val="dk2"/>
            </a:solidFill>
            <a:prstDash val="solid"/>
            <a:round/>
            <a:headEnd type="none" w="med" len="med"/>
            <a:tailEnd type="none" w="med" len="med"/>
          </a:ln>
        </p:spPr>
      </p:cxnSp>
      <p:cxnSp>
        <p:nvCxnSpPr>
          <p:cNvPr id="4602" name="Google Shape;4602;p262"/>
          <p:cNvCxnSpPr/>
          <p:nvPr/>
        </p:nvCxnSpPr>
        <p:spPr>
          <a:xfrm flipH="1">
            <a:off x="772600" y="1862275"/>
            <a:ext cx="10500" cy="1109100"/>
          </a:xfrm>
          <a:prstGeom prst="straightConnector1">
            <a:avLst/>
          </a:prstGeom>
          <a:noFill/>
          <a:ln w="19050" cap="flat" cmpd="sng">
            <a:solidFill>
              <a:schemeClr val="dk2"/>
            </a:solidFill>
            <a:prstDash val="solid"/>
            <a:round/>
            <a:headEnd type="none" w="med" len="med"/>
            <a:tailEnd type="none" w="med" len="med"/>
          </a:ln>
        </p:spPr>
      </p:cxnSp>
      <p:cxnSp>
        <p:nvCxnSpPr>
          <p:cNvPr id="4603" name="Google Shape;4603;p262"/>
          <p:cNvCxnSpPr/>
          <p:nvPr/>
        </p:nvCxnSpPr>
        <p:spPr>
          <a:xfrm>
            <a:off x="1443800" y="1862275"/>
            <a:ext cx="627600" cy="1161300"/>
          </a:xfrm>
          <a:prstGeom prst="straightConnector1">
            <a:avLst/>
          </a:prstGeom>
          <a:noFill/>
          <a:ln w="19050" cap="flat" cmpd="sng">
            <a:solidFill>
              <a:schemeClr val="dk2"/>
            </a:solidFill>
            <a:prstDash val="solid"/>
            <a:round/>
            <a:headEnd type="none" w="med" len="med"/>
            <a:tailEnd type="none" w="med" len="med"/>
          </a:ln>
        </p:spPr>
      </p:cxnSp>
      <p:cxnSp>
        <p:nvCxnSpPr>
          <p:cNvPr id="4604" name="Google Shape;4604;p262"/>
          <p:cNvCxnSpPr/>
          <p:nvPr/>
        </p:nvCxnSpPr>
        <p:spPr>
          <a:xfrm>
            <a:off x="1606650" y="1910050"/>
            <a:ext cx="1134600" cy="1144800"/>
          </a:xfrm>
          <a:prstGeom prst="straightConnector1">
            <a:avLst/>
          </a:prstGeom>
          <a:noFill/>
          <a:ln w="19050" cap="flat" cmpd="sng">
            <a:solidFill>
              <a:schemeClr val="dk2"/>
            </a:solidFill>
            <a:prstDash val="solid"/>
            <a:round/>
            <a:headEnd type="none" w="med" len="med"/>
            <a:tailEnd type="none" w="med" len="med"/>
          </a:ln>
        </p:spPr>
      </p:cxnSp>
      <p:cxnSp>
        <p:nvCxnSpPr>
          <p:cNvPr id="4605" name="Google Shape;4605;p262"/>
          <p:cNvCxnSpPr/>
          <p:nvPr/>
        </p:nvCxnSpPr>
        <p:spPr>
          <a:xfrm>
            <a:off x="1821825" y="1910050"/>
            <a:ext cx="1134600" cy="1144800"/>
          </a:xfrm>
          <a:prstGeom prst="straightConnector1">
            <a:avLst/>
          </a:prstGeom>
          <a:noFill/>
          <a:ln w="19050" cap="flat" cmpd="sng">
            <a:solidFill>
              <a:schemeClr val="dk2"/>
            </a:solidFill>
            <a:prstDash val="solid"/>
            <a:round/>
            <a:headEnd type="none" w="med" len="med"/>
            <a:tailEnd type="none" w="med" len="med"/>
          </a:ln>
        </p:spPr>
      </p:cxnSp>
      <p:cxnSp>
        <p:nvCxnSpPr>
          <p:cNvPr id="4606" name="Google Shape;4606;p262"/>
          <p:cNvCxnSpPr/>
          <p:nvPr/>
        </p:nvCxnSpPr>
        <p:spPr>
          <a:xfrm>
            <a:off x="2267150" y="1910050"/>
            <a:ext cx="1134600" cy="1144800"/>
          </a:xfrm>
          <a:prstGeom prst="straightConnector1">
            <a:avLst/>
          </a:prstGeom>
          <a:noFill/>
          <a:ln w="19050" cap="flat" cmpd="sng">
            <a:solidFill>
              <a:schemeClr val="dk2"/>
            </a:solidFill>
            <a:prstDash val="solid"/>
            <a:round/>
            <a:headEnd type="none" w="med" len="med"/>
            <a:tailEnd type="none" w="med" len="med"/>
          </a:ln>
        </p:spPr>
      </p:cxnSp>
      <p:cxnSp>
        <p:nvCxnSpPr>
          <p:cNvPr id="4607" name="Google Shape;4607;p262"/>
          <p:cNvCxnSpPr/>
          <p:nvPr/>
        </p:nvCxnSpPr>
        <p:spPr>
          <a:xfrm>
            <a:off x="2732100" y="1910050"/>
            <a:ext cx="1134600" cy="1144800"/>
          </a:xfrm>
          <a:prstGeom prst="straightConnector1">
            <a:avLst/>
          </a:prstGeom>
          <a:noFill/>
          <a:ln w="19050" cap="flat" cmpd="sng">
            <a:solidFill>
              <a:schemeClr val="dk2"/>
            </a:solidFill>
            <a:prstDash val="solid"/>
            <a:round/>
            <a:headEnd type="none" w="med" len="med"/>
            <a:tailEnd type="none" w="med" len="med"/>
          </a:ln>
        </p:spPr>
      </p:cxnSp>
      <p:cxnSp>
        <p:nvCxnSpPr>
          <p:cNvPr id="4608" name="Google Shape;4608;p262"/>
          <p:cNvCxnSpPr/>
          <p:nvPr/>
        </p:nvCxnSpPr>
        <p:spPr>
          <a:xfrm>
            <a:off x="3062350" y="1910050"/>
            <a:ext cx="1134600" cy="1144800"/>
          </a:xfrm>
          <a:prstGeom prst="straightConnector1">
            <a:avLst/>
          </a:prstGeom>
          <a:noFill/>
          <a:ln w="19050" cap="flat" cmpd="sng">
            <a:solidFill>
              <a:schemeClr val="dk2"/>
            </a:solidFill>
            <a:prstDash val="solid"/>
            <a:round/>
            <a:headEnd type="none" w="med" len="med"/>
            <a:tailEnd type="none" w="med" len="med"/>
          </a:ln>
        </p:spPr>
      </p:cxnSp>
      <p:cxnSp>
        <p:nvCxnSpPr>
          <p:cNvPr id="4609" name="Google Shape;4609;p262"/>
          <p:cNvCxnSpPr/>
          <p:nvPr/>
        </p:nvCxnSpPr>
        <p:spPr>
          <a:xfrm>
            <a:off x="3288000" y="1910050"/>
            <a:ext cx="1134600" cy="1144800"/>
          </a:xfrm>
          <a:prstGeom prst="straightConnector1">
            <a:avLst/>
          </a:prstGeom>
          <a:noFill/>
          <a:ln w="19050" cap="flat" cmpd="sng">
            <a:solidFill>
              <a:schemeClr val="dk2"/>
            </a:solidFill>
            <a:prstDash val="solid"/>
            <a:round/>
            <a:headEnd type="none" w="med" len="med"/>
            <a:tailEnd type="none" w="med" len="med"/>
          </a:ln>
        </p:spPr>
      </p:cxnSp>
      <p:sp>
        <p:nvSpPr>
          <p:cNvPr id="4610" name="Google Shape;4610;p262"/>
          <p:cNvSpPr txBox="1"/>
          <p:nvPr/>
        </p:nvSpPr>
        <p:spPr>
          <a:xfrm>
            <a:off x="4634775" y="2098088"/>
            <a:ext cx="9312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300">
                <a:latin typeface="Source Sans Pro"/>
                <a:ea typeface="Source Sans Pro"/>
                <a:cs typeface="Source Sans Pro"/>
                <a:sym typeface="Source Sans Pro"/>
              </a:rPr>
              <a:t>...</a:t>
            </a:r>
            <a:endParaRPr sz="3300">
              <a:latin typeface="Source Sans Pro"/>
              <a:ea typeface="Source Sans Pro"/>
              <a:cs typeface="Source Sans Pro"/>
              <a:sym typeface="Source Sans Pro"/>
            </a:endParaRPr>
          </a:p>
        </p:txBody>
      </p:sp>
      <p:sp>
        <p:nvSpPr>
          <p:cNvPr id="4611" name="Google Shape;4611;p262"/>
          <p:cNvSpPr txBox="1"/>
          <p:nvPr/>
        </p:nvSpPr>
        <p:spPr>
          <a:xfrm>
            <a:off x="7779375" y="2098075"/>
            <a:ext cx="9312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300">
                <a:latin typeface="Source Sans Pro"/>
                <a:ea typeface="Source Sans Pro"/>
                <a:cs typeface="Source Sans Pro"/>
                <a:sym typeface="Source Sans Pro"/>
              </a:rPr>
              <a:t>...</a:t>
            </a:r>
            <a:endParaRPr sz="3300">
              <a:latin typeface="Source Sans Pro"/>
              <a:ea typeface="Source Sans Pro"/>
              <a:cs typeface="Source Sans Pro"/>
              <a:sym typeface="Source Sans Pro"/>
            </a:endParaRPr>
          </a:p>
        </p:txBody>
      </p:sp>
      <p:sp>
        <p:nvSpPr>
          <p:cNvPr id="4612" name="Google Shape;4612;p262"/>
          <p:cNvSpPr txBox="1">
            <a:spLocks noGrp="1"/>
          </p:cNvSpPr>
          <p:nvPr>
            <p:ph type="body" idx="1"/>
          </p:nvPr>
        </p:nvSpPr>
        <p:spPr>
          <a:xfrm>
            <a:off x="6900" y="3689025"/>
            <a:ext cx="9336000" cy="137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Based on the word alignments and &lt;eos&gt;, the SLT output and reference are segmented.</a:t>
            </a:r>
            <a:endParaRPr/>
          </a:p>
          <a:p>
            <a:pPr marL="0" lvl="0" indent="0" algn="l" rtl="0">
              <a:spcBef>
                <a:spcPts val="1600"/>
              </a:spcBef>
              <a:spcAft>
                <a:spcPts val="0"/>
              </a:spcAft>
              <a:buNone/>
            </a:pPr>
            <a:r>
              <a:rPr lang="en"/>
              <a:t>Alignment and segmentation in one step using the Levenshtein distance (Matuzov et al., 2015).</a:t>
            </a:r>
            <a:endParaRPr/>
          </a:p>
          <a:p>
            <a:pPr marL="0" lvl="0" indent="0" algn="l" rtl="0">
              <a:spcBef>
                <a:spcPts val="1600"/>
              </a:spcBef>
              <a:spcAft>
                <a:spcPts val="0"/>
              </a:spcAft>
              <a:buNone/>
            </a:pPr>
            <a:r>
              <a:rPr lang="en"/>
              <a:t>New segments used to compute the automatic metrics.</a:t>
            </a:r>
            <a:endParaRPr/>
          </a:p>
          <a:p>
            <a:pPr marL="0" lvl="0" indent="0" algn="l" rtl="0">
              <a:spcBef>
                <a:spcPts val="1600"/>
              </a:spcBef>
              <a:spcAft>
                <a:spcPts val="1600"/>
              </a:spcAft>
              <a:buNone/>
            </a:pPr>
            <a:endParaRPr/>
          </a:p>
        </p:txBody>
      </p:sp>
      <p:cxnSp>
        <p:nvCxnSpPr>
          <p:cNvPr id="4613" name="Google Shape;4613;p262"/>
          <p:cNvCxnSpPr/>
          <p:nvPr/>
        </p:nvCxnSpPr>
        <p:spPr>
          <a:xfrm>
            <a:off x="1129925" y="1307775"/>
            <a:ext cx="1621500" cy="2364300"/>
          </a:xfrm>
          <a:prstGeom prst="straightConnector1">
            <a:avLst/>
          </a:prstGeom>
          <a:noFill/>
          <a:ln w="38100" cap="flat" cmpd="sng">
            <a:solidFill>
              <a:schemeClr val="dk1"/>
            </a:solidFill>
            <a:prstDash val="dashDot"/>
            <a:round/>
            <a:headEnd type="none" w="med" len="med"/>
            <a:tailEnd type="none" w="med" len="med"/>
          </a:ln>
        </p:spPr>
      </p:cxnSp>
      <p:cxnSp>
        <p:nvCxnSpPr>
          <p:cNvPr id="4614" name="Google Shape;4614;p262"/>
          <p:cNvCxnSpPr/>
          <p:nvPr/>
        </p:nvCxnSpPr>
        <p:spPr>
          <a:xfrm>
            <a:off x="5440375" y="1422875"/>
            <a:ext cx="2301600" cy="2301600"/>
          </a:xfrm>
          <a:prstGeom prst="straightConnector1">
            <a:avLst/>
          </a:prstGeom>
          <a:noFill/>
          <a:ln w="38100" cap="flat" cmpd="sng">
            <a:solidFill>
              <a:schemeClr val="dk1"/>
            </a:solidFill>
            <a:prstDash val="dashDot"/>
            <a:round/>
            <a:headEnd type="none" w="med" len="med"/>
            <a:tailEnd type="none" w="med" len="med"/>
          </a:ln>
        </p:spPr>
      </p:cxnSp>
      <p:sp>
        <p:nvSpPr>
          <p:cNvPr id="4615" name="Google Shape;4615;p26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226</a:t>
            </a:fld>
            <a:endParaRPr/>
          </a:p>
        </p:txBody>
      </p:sp>
      <p:cxnSp>
        <p:nvCxnSpPr>
          <p:cNvPr id="4616" name="Google Shape;4616;p262"/>
          <p:cNvCxnSpPr/>
          <p:nvPr/>
        </p:nvCxnSpPr>
        <p:spPr>
          <a:xfrm>
            <a:off x="6029675" y="1863725"/>
            <a:ext cx="1489200" cy="1178400"/>
          </a:xfrm>
          <a:prstGeom prst="straightConnector1">
            <a:avLst/>
          </a:prstGeom>
          <a:noFill/>
          <a:ln w="19050" cap="flat" cmpd="sng">
            <a:solidFill>
              <a:schemeClr val="dk2"/>
            </a:solidFill>
            <a:prstDash val="solid"/>
            <a:round/>
            <a:headEnd type="none" w="med" len="med"/>
            <a:tailEnd type="none" w="med" len="med"/>
          </a:ln>
        </p:spPr>
      </p:cxnSp>
      <p:cxnSp>
        <p:nvCxnSpPr>
          <p:cNvPr id="4617" name="Google Shape;4617;p262"/>
          <p:cNvCxnSpPr/>
          <p:nvPr/>
        </p:nvCxnSpPr>
        <p:spPr>
          <a:xfrm>
            <a:off x="6492225" y="1910050"/>
            <a:ext cx="1502400" cy="113460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4621"/>
        <p:cNvGrpSpPr/>
        <p:nvPr/>
      </p:nvGrpSpPr>
      <p:grpSpPr>
        <a:xfrm>
          <a:off x="0" y="0"/>
          <a:ext cx="0" cy="0"/>
          <a:chOff x="0" y="0"/>
          <a:chExt cx="0" cy="0"/>
        </a:xfrm>
      </p:grpSpPr>
      <p:sp>
        <p:nvSpPr>
          <p:cNvPr id="4622" name="Google Shape;4622;p263"/>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600" b="0">
                <a:solidFill>
                  <a:srgbClr val="CFE2F3"/>
                </a:solidFill>
                <a:latin typeface="Caveat"/>
                <a:ea typeface="Caveat"/>
                <a:cs typeface="Caveat"/>
                <a:sym typeface="Caveat"/>
              </a:rPr>
              <a:t>Sec 4.3</a:t>
            </a:r>
            <a:endParaRPr sz="3600" b="0">
              <a:solidFill>
                <a:srgbClr val="CFE2F3"/>
              </a:solidFill>
              <a:latin typeface="Source Sans Pro"/>
              <a:ea typeface="Source Sans Pro"/>
              <a:cs typeface="Source Sans Pro"/>
              <a:sym typeface="Source Sans Pro"/>
            </a:endParaRPr>
          </a:p>
          <a:p>
            <a:pPr marL="0" lvl="0" indent="0" algn="l" rtl="0">
              <a:spcBef>
                <a:spcPts val="0"/>
              </a:spcBef>
              <a:spcAft>
                <a:spcPts val="0"/>
              </a:spcAft>
              <a:buNone/>
            </a:pPr>
            <a:r>
              <a:rPr lang="en"/>
              <a:t>Mitigating error — Gender bias</a:t>
            </a:r>
            <a:endParaRPr/>
          </a:p>
        </p:txBody>
      </p:sp>
      <p:sp>
        <p:nvSpPr>
          <p:cNvPr id="4623" name="Google Shape;4623;p26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227</a:t>
            </a:fld>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4627"/>
        <p:cNvGrpSpPr/>
        <p:nvPr/>
      </p:nvGrpSpPr>
      <p:grpSpPr>
        <a:xfrm>
          <a:off x="0" y="0"/>
          <a:ext cx="0" cy="0"/>
          <a:chOff x="0" y="0"/>
          <a:chExt cx="0" cy="0"/>
        </a:xfrm>
      </p:grpSpPr>
      <p:sp>
        <p:nvSpPr>
          <p:cNvPr id="4628" name="Google Shape;4628;p26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Gender and data</a:t>
            </a:r>
            <a:endParaRPr/>
          </a:p>
        </p:txBody>
      </p:sp>
      <p:pic>
        <p:nvPicPr>
          <p:cNvPr id="4629" name="Google Shape;4629;p264"/>
          <p:cNvPicPr preferRelativeResize="0"/>
          <p:nvPr/>
        </p:nvPicPr>
        <p:blipFill>
          <a:blip r:embed="rId3">
            <a:alphaModFix/>
          </a:blip>
          <a:stretch>
            <a:fillRect/>
          </a:stretch>
        </p:blipFill>
        <p:spPr>
          <a:xfrm>
            <a:off x="7478700" y="0"/>
            <a:ext cx="1665300" cy="2219000"/>
          </a:xfrm>
          <a:prstGeom prst="rect">
            <a:avLst/>
          </a:prstGeom>
          <a:noFill/>
          <a:ln>
            <a:noFill/>
          </a:ln>
        </p:spPr>
      </p:pic>
      <p:pic>
        <p:nvPicPr>
          <p:cNvPr id="4630" name="Google Shape;4630;p264"/>
          <p:cNvPicPr preferRelativeResize="0"/>
          <p:nvPr/>
        </p:nvPicPr>
        <p:blipFill>
          <a:blip r:embed="rId4">
            <a:alphaModFix/>
          </a:blip>
          <a:stretch>
            <a:fillRect/>
          </a:stretch>
        </p:blipFill>
        <p:spPr>
          <a:xfrm>
            <a:off x="2106685" y="1296270"/>
            <a:ext cx="1192289" cy="1107582"/>
          </a:xfrm>
          <a:prstGeom prst="rect">
            <a:avLst/>
          </a:prstGeom>
          <a:noFill/>
          <a:ln>
            <a:noFill/>
          </a:ln>
        </p:spPr>
      </p:pic>
      <p:sp>
        <p:nvSpPr>
          <p:cNvPr id="4631" name="Google Shape;4631;p264"/>
          <p:cNvSpPr/>
          <p:nvPr/>
        </p:nvSpPr>
        <p:spPr>
          <a:xfrm>
            <a:off x="2162908" y="2641785"/>
            <a:ext cx="1079700" cy="753600"/>
          </a:xfrm>
          <a:prstGeom prst="can">
            <a:avLst>
              <a:gd name="adj" fmla="val 25000"/>
            </a:avLst>
          </a:prstGeom>
          <a:noFill/>
          <a:ln w="2857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Training Data</a:t>
            </a:r>
            <a:endParaRPr/>
          </a:p>
        </p:txBody>
      </p:sp>
      <p:sp>
        <p:nvSpPr>
          <p:cNvPr id="4632" name="Google Shape;4632;p26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228</a:t>
            </a:fld>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4636"/>
        <p:cNvGrpSpPr/>
        <p:nvPr/>
      </p:nvGrpSpPr>
      <p:grpSpPr>
        <a:xfrm>
          <a:off x="0" y="0"/>
          <a:ext cx="0" cy="0"/>
          <a:chOff x="0" y="0"/>
          <a:chExt cx="0" cy="0"/>
        </a:xfrm>
      </p:grpSpPr>
      <p:sp>
        <p:nvSpPr>
          <p:cNvPr id="4637" name="Google Shape;4637;p26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Gender and data</a:t>
            </a:r>
            <a:endParaRPr/>
          </a:p>
        </p:txBody>
      </p:sp>
      <p:pic>
        <p:nvPicPr>
          <p:cNvPr id="4638" name="Google Shape;4638;p265"/>
          <p:cNvPicPr preferRelativeResize="0"/>
          <p:nvPr/>
        </p:nvPicPr>
        <p:blipFill>
          <a:blip r:embed="rId3">
            <a:alphaModFix/>
          </a:blip>
          <a:stretch>
            <a:fillRect/>
          </a:stretch>
        </p:blipFill>
        <p:spPr>
          <a:xfrm>
            <a:off x="7478700" y="0"/>
            <a:ext cx="1665300" cy="2219000"/>
          </a:xfrm>
          <a:prstGeom prst="rect">
            <a:avLst/>
          </a:prstGeom>
          <a:noFill/>
          <a:ln>
            <a:noFill/>
          </a:ln>
        </p:spPr>
      </p:pic>
      <p:grpSp>
        <p:nvGrpSpPr>
          <p:cNvPr id="4639" name="Google Shape;4639;p265"/>
          <p:cNvGrpSpPr/>
          <p:nvPr/>
        </p:nvGrpSpPr>
        <p:grpSpPr>
          <a:xfrm>
            <a:off x="2106685" y="1296270"/>
            <a:ext cx="4517749" cy="2099115"/>
            <a:chOff x="2106685" y="1296270"/>
            <a:chExt cx="4517749" cy="2099115"/>
          </a:xfrm>
        </p:grpSpPr>
        <p:pic>
          <p:nvPicPr>
            <p:cNvPr id="4640" name="Google Shape;4640;p265"/>
            <p:cNvPicPr preferRelativeResize="0"/>
            <p:nvPr/>
          </p:nvPicPr>
          <p:blipFill>
            <a:blip r:embed="rId4">
              <a:alphaModFix/>
            </a:blip>
            <a:stretch>
              <a:fillRect/>
            </a:stretch>
          </p:blipFill>
          <p:spPr>
            <a:xfrm>
              <a:off x="2106685" y="1296270"/>
              <a:ext cx="1192289" cy="1107582"/>
            </a:xfrm>
            <a:prstGeom prst="rect">
              <a:avLst/>
            </a:prstGeom>
            <a:noFill/>
            <a:ln>
              <a:noFill/>
            </a:ln>
          </p:spPr>
        </p:pic>
        <p:sp>
          <p:nvSpPr>
            <p:cNvPr id="4641" name="Google Shape;4641;p265"/>
            <p:cNvSpPr/>
            <p:nvPr/>
          </p:nvSpPr>
          <p:spPr>
            <a:xfrm>
              <a:off x="2162908" y="2641785"/>
              <a:ext cx="1079700" cy="753600"/>
            </a:xfrm>
            <a:prstGeom prst="can">
              <a:avLst>
                <a:gd name="adj" fmla="val 25000"/>
              </a:avLst>
            </a:prstGeom>
            <a:noFill/>
            <a:ln w="2857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Training Data</a:t>
              </a:r>
              <a:endParaRPr/>
            </a:p>
          </p:txBody>
        </p:sp>
        <p:pic>
          <p:nvPicPr>
            <p:cNvPr id="4642" name="Google Shape;4642;p265"/>
            <p:cNvPicPr preferRelativeResize="0"/>
            <p:nvPr/>
          </p:nvPicPr>
          <p:blipFill>
            <a:blip r:embed="rId5">
              <a:alphaModFix/>
            </a:blip>
            <a:stretch>
              <a:fillRect/>
            </a:stretch>
          </p:blipFill>
          <p:spPr>
            <a:xfrm>
              <a:off x="3744750" y="1296270"/>
              <a:ext cx="1192289" cy="1107582"/>
            </a:xfrm>
            <a:prstGeom prst="rect">
              <a:avLst/>
            </a:prstGeom>
            <a:noFill/>
            <a:ln>
              <a:noFill/>
            </a:ln>
          </p:spPr>
        </p:pic>
        <p:pic>
          <p:nvPicPr>
            <p:cNvPr id="4643" name="Google Shape;4643;p265"/>
            <p:cNvPicPr preferRelativeResize="0"/>
            <p:nvPr/>
          </p:nvPicPr>
          <p:blipFill>
            <a:blip r:embed="rId6">
              <a:alphaModFix/>
            </a:blip>
            <a:stretch>
              <a:fillRect/>
            </a:stretch>
          </p:blipFill>
          <p:spPr>
            <a:xfrm>
              <a:off x="5432146" y="1296270"/>
              <a:ext cx="1192289" cy="1107582"/>
            </a:xfrm>
            <a:prstGeom prst="rect">
              <a:avLst/>
            </a:prstGeom>
            <a:noFill/>
            <a:ln>
              <a:noFill/>
            </a:ln>
          </p:spPr>
        </p:pic>
        <p:pic>
          <p:nvPicPr>
            <p:cNvPr id="4644" name="Google Shape;4644;p265"/>
            <p:cNvPicPr preferRelativeResize="0"/>
            <p:nvPr/>
          </p:nvPicPr>
          <p:blipFill>
            <a:blip r:embed="rId5">
              <a:alphaModFix/>
            </a:blip>
            <a:stretch>
              <a:fillRect/>
            </a:stretch>
          </p:blipFill>
          <p:spPr>
            <a:xfrm>
              <a:off x="3744750" y="1296270"/>
              <a:ext cx="1192289" cy="1107582"/>
            </a:xfrm>
            <a:prstGeom prst="rect">
              <a:avLst/>
            </a:prstGeom>
            <a:noFill/>
            <a:ln>
              <a:noFill/>
            </a:ln>
          </p:spPr>
        </p:pic>
        <p:pic>
          <p:nvPicPr>
            <p:cNvPr id="4645" name="Google Shape;4645;p265"/>
            <p:cNvPicPr preferRelativeResize="0"/>
            <p:nvPr/>
          </p:nvPicPr>
          <p:blipFill>
            <a:blip r:embed="rId6">
              <a:alphaModFix/>
            </a:blip>
            <a:stretch>
              <a:fillRect/>
            </a:stretch>
          </p:blipFill>
          <p:spPr>
            <a:xfrm>
              <a:off x="5432146" y="1296270"/>
              <a:ext cx="1192289" cy="1107582"/>
            </a:xfrm>
            <a:prstGeom prst="rect">
              <a:avLst/>
            </a:prstGeom>
            <a:noFill/>
            <a:ln>
              <a:noFill/>
            </a:ln>
          </p:spPr>
        </p:pic>
        <p:pic>
          <p:nvPicPr>
            <p:cNvPr id="4646" name="Google Shape;4646;p265"/>
            <p:cNvPicPr preferRelativeResize="0"/>
            <p:nvPr/>
          </p:nvPicPr>
          <p:blipFill>
            <a:blip r:embed="rId5">
              <a:alphaModFix/>
            </a:blip>
            <a:stretch>
              <a:fillRect/>
            </a:stretch>
          </p:blipFill>
          <p:spPr>
            <a:xfrm>
              <a:off x="3744750" y="1296270"/>
              <a:ext cx="1192289" cy="1107582"/>
            </a:xfrm>
            <a:prstGeom prst="rect">
              <a:avLst/>
            </a:prstGeom>
            <a:noFill/>
            <a:ln>
              <a:noFill/>
            </a:ln>
          </p:spPr>
        </p:pic>
        <p:pic>
          <p:nvPicPr>
            <p:cNvPr id="4647" name="Google Shape;4647;p265"/>
            <p:cNvPicPr preferRelativeResize="0"/>
            <p:nvPr/>
          </p:nvPicPr>
          <p:blipFill>
            <a:blip r:embed="rId6">
              <a:alphaModFix/>
            </a:blip>
            <a:stretch>
              <a:fillRect/>
            </a:stretch>
          </p:blipFill>
          <p:spPr>
            <a:xfrm>
              <a:off x="5432146" y="1296270"/>
              <a:ext cx="1192289" cy="1107582"/>
            </a:xfrm>
            <a:prstGeom prst="rect">
              <a:avLst/>
            </a:prstGeom>
            <a:noFill/>
            <a:ln>
              <a:noFill/>
            </a:ln>
          </p:spPr>
        </p:pic>
        <p:sp>
          <p:nvSpPr>
            <p:cNvPr id="4648" name="Google Shape;4648;p265"/>
            <p:cNvSpPr/>
            <p:nvPr/>
          </p:nvSpPr>
          <p:spPr>
            <a:xfrm>
              <a:off x="3800972" y="2641785"/>
              <a:ext cx="1079700" cy="753600"/>
            </a:xfrm>
            <a:prstGeom prst="can">
              <a:avLst>
                <a:gd name="adj" fmla="val 25000"/>
              </a:avLst>
            </a:prstGeom>
            <a:solidFill>
              <a:srgbClr val="D9EAD3"/>
            </a:solid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74E13"/>
                  </a:solidFill>
                </a:rPr>
                <a:t>Training Data</a:t>
              </a:r>
              <a:endParaRPr>
                <a:solidFill>
                  <a:srgbClr val="274E13"/>
                </a:solidFill>
              </a:endParaRPr>
            </a:p>
          </p:txBody>
        </p:sp>
        <p:sp>
          <p:nvSpPr>
            <p:cNvPr id="4649" name="Google Shape;4649;p265"/>
            <p:cNvSpPr/>
            <p:nvPr/>
          </p:nvSpPr>
          <p:spPr>
            <a:xfrm>
              <a:off x="5488368" y="2641785"/>
              <a:ext cx="1079700" cy="753600"/>
            </a:xfrm>
            <a:prstGeom prst="can">
              <a:avLst>
                <a:gd name="adj" fmla="val 25000"/>
              </a:avLst>
            </a:prstGeom>
            <a:solidFill>
              <a:srgbClr val="D0E0E3"/>
            </a:solidFill>
            <a:ln w="28575" cap="flat" cmpd="sng">
              <a:solidFill>
                <a:srgbClr val="A2C4C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t>Training Data</a:t>
              </a:r>
              <a:endParaRPr/>
            </a:p>
          </p:txBody>
        </p:sp>
      </p:grpSp>
      <p:sp>
        <p:nvSpPr>
          <p:cNvPr id="4650" name="Google Shape;4650;p26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229</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50"/>
          <p:cNvSpPr txBox="1">
            <a:spLocks noGrp="1"/>
          </p:cNvSpPr>
          <p:nvPr>
            <p:ph type="title"/>
          </p:nvPr>
        </p:nvSpPr>
        <p:spPr>
          <a:xfrm>
            <a:off x="359999" y="310695"/>
            <a:ext cx="8326800" cy="567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2"/>
              </a:buClr>
              <a:buSzPts val="1100"/>
              <a:buFont typeface="Arial"/>
              <a:buNone/>
            </a:pPr>
            <a:r>
              <a:rPr lang="en"/>
              <a:t>Challenges in translation of speech</a:t>
            </a:r>
            <a:endParaRPr/>
          </a:p>
          <a:p>
            <a:pPr marL="0" lvl="0" indent="0" algn="l" rtl="0">
              <a:lnSpc>
                <a:spcPct val="100000"/>
              </a:lnSpc>
              <a:spcBef>
                <a:spcPts val="0"/>
              </a:spcBef>
              <a:spcAft>
                <a:spcPts val="0"/>
              </a:spcAft>
              <a:buClr>
                <a:schemeClr val="dk2"/>
              </a:buClr>
              <a:buSzPts val="3600"/>
              <a:buFont typeface="Calibri"/>
              <a:buNone/>
            </a:pPr>
            <a:endParaRPr/>
          </a:p>
        </p:txBody>
      </p:sp>
      <p:sp>
        <p:nvSpPr>
          <p:cNvPr id="536" name="Google Shape;536;p50"/>
          <p:cNvSpPr txBox="1">
            <a:spLocks noGrp="1"/>
          </p:cNvSpPr>
          <p:nvPr>
            <p:ph type="body" idx="1"/>
          </p:nvPr>
        </p:nvSpPr>
        <p:spPr>
          <a:xfrm>
            <a:off x="359999" y="972000"/>
            <a:ext cx="8326800" cy="2720400"/>
          </a:xfrm>
          <a:prstGeom prst="rect">
            <a:avLst/>
          </a:prstGeom>
          <a:noFill/>
          <a:ln>
            <a:noFill/>
          </a:ln>
        </p:spPr>
        <p:txBody>
          <a:bodyPr spcFirstLastPara="1" wrap="square" lIns="0" tIns="0" rIns="0" bIns="0" anchor="t" anchorCtr="0">
            <a:noAutofit/>
          </a:bodyPr>
          <a:lstStyle/>
          <a:p>
            <a:pPr marL="342900" lvl="0" indent="-342900" algn="l" rtl="0">
              <a:lnSpc>
                <a:spcPct val="100000"/>
              </a:lnSpc>
              <a:spcBef>
                <a:spcPts val="0"/>
              </a:spcBef>
              <a:spcAft>
                <a:spcPts val="0"/>
              </a:spcAft>
              <a:buClr>
                <a:schemeClr val="dk1"/>
              </a:buClr>
              <a:buSzPts val="2400"/>
              <a:buChar char="•"/>
            </a:pPr>
            <a:r>
              <a:rPr lang="en"/>
              <a:t>Audio challenges</a:t>
            </a:r>
            <a:endParaRPr/>
          </a:p>
          <a:p>
            <a:pPr marL="342900" lvl="0" indent="-342900" algn="l" rtl="0">
              <a:lnSpc>
                <a:spcPct val="100000"/>
              </a:lnSpc>
              <a:spcBef>
                <a:spcPts val="0"/>
              </a:spcBef>
              <a:spcAft>
                <a:spcPts val="0"/>
              </a:spcAft>
              <a:buClr>
                <a:schemeClr val="dk1"/>
              </a:buClr>
              <a:buSzPts val="2400"/>
              <a:buChar char="•"/>
            </a:pPr>
            <a:r>
              <a:rPr lang="en"/>
              <a:t>Text-Speech mismatch</a:t>
            </a:r>
            <a:endParaRPr/>
          </a:p>
          <a:p>
            <a:pPr marL="342900" lvl="0" indent="-342900" algn="l" rtl="0">
              <a:lnSpc>
                <a:spcPct val="100000"/>
              </a:lnSpc>
              <a:spcBef>
                <a:spcPts val="0"/>
              </a:spcBef>
              <a:spcAft>
                <a:spcPts val="0"/>
              </a:spcAft>
              <a:buClr>
                <a:schemeClr val="dk1"/>
              </a:buClr>
              <a:buSzPts val="2400"/>
              <a:buChar char="•"/>
            </a:pPr>
            <a:r>
              <a:rPr lang="en"/>
              <a:t>Error propagation</a:t>
            </a:r>
            <a:endParaRPr/>
          </a:p>
          <a:p>
            <a:pPr marL="342900" lvl="0" indent="-342900" algn="l" rtl="0">
              <a:lnSpc>
                <a:spcPct val="100000"/>
              </a:lnSpc>
              <a:spcBef>
                <a:spcPts val="0"/>
              </a:spcBef>
              <a:spcAft>
                <a:spcPts val="0"/>
              </a:spcAft>
              <a:buClr>
                <a:schemeClr val="dk1"/>
              </a:buClr>
              <a:buSzPts val="2400"/>
              <a:buChar char="•"/>
            </a:pPr>
            <a:r>
              <a:rPr lang="en"/>
              <a:t>Data</a:t>
            </a:r>
            <a:endParaRPr/>
          </a:p>
          <a:p>
            <a:pPr marL="914400" lvl="1" indent="-368300" algn="l" rtl="0">
              <a:lnSpc>
                <a:spcPct val="100000"/>
              </a:lnSpc>
              <a:spcBef>
                <a:spcPts val="0"/>
              </a:spcBef>
              <a:spcAft>
                <a:spcPts val="0"/>
              </a:spcAft>
              <a:buSzPts val="2200"/>
              <a:buChar char="-"/>
            </a:pPr>
            <a:r>
              <a:rPr lang="en" sz="1800"/>
              <a:t>End-to-End data:</a:t>
            </a:r>
            <a:endParaRPr sz="1800"/>
          </a:p>
          <a:p>
            <a:pPr marL="1371600" lvl="2" indent="-368300" algn="l" rtl="0">
              <a:lnSpc>
                <a:spcPct val="100000"/>
              </a:lnSpc>
              <a:spcBef>
                <a:spcPts val="0"/>
              </a:spcBef>
              <a:spcAft>
                <a:spcPts val="0"/>
              </a:spcAft>
              <a:buSzPts val="2200"/>
              <a:buChar char="-"/>
            </a:pPr>
            <a:r>
              <a:rPr lang="en" sz="1800"/>
              <a:t>Growing amount but still limited</a:t>
            </a:r>
            <a:endParaRPr sz="1800"/>
          </a:p>
          <a:p>
            <a:pPr marL="914400" lvl="1" indent="-368300" algn="l" rtl="0">
              <a:lnSpc>
                <a:spcPct val="100000"/>
              </a:lnSpc>
              <a:spcBef>
                <a:spcPts val="0"/>
              </a:spcBef>
              <a:spcAft>
                <a:spcPts val="0"/>
              </a:spcAft>
              <a:buSzPts val="2200"/>
              <a:buChar char="-"/>
            </a:pPr>
            <a:r>
              <a:rPr lang="en" sz="1800"/>
              <a:t>Integration of other data types</a:t>
            </a:r>
            <a:endParaRPr sz="1800"/>
          </a:p>
          <a:p>
            <a:pPr marL="1371600" lvl="2" indent="-368300" algn="l" rtl="0">
              <a:lnSpc>
                <a:spcPct val="100000"/>
              </a:lnSpc>
              <a:spcBef>
                <a:spcPts val="0"/>
              </a:spcBef>
              <a:spcAft>
                <a:spcPts val="0"/>
              </a:spcAft>
              <a:buSzPts val="2200"/>
              <a:buChar char="-"/>
            </a:pPr>
            <a:r>
              <a:rPr lang="en" sz="1800"/>
              <a:t>Speech transcripts</a:t>
            </a:r>
            <a:endParaRPr sz="1800"/>
          </a:p>
          <a:p>
            <a:pPr marL="1371600" lvl="2" indent="-368300" algn="l" rtl="0">
              <a:lnSpc>
                <a:spcPct val="100000"/>
              </a:lnSpc>
              <a:spcBef>
                <a:spcPts val="0"/>
              </a:spcBef>
              <a:spcAft>
                <a:spcPts val="0"/>
              </a:spcAft>
              <a:buSzPts val="2200"/>
              <a:buChar char="-"/>
            </a:pPr>
            <a:r>
              <a:rPr lang="en" sz="1800"/>
              <a:t>Parallel data</a:t>
            </a:r>
            <a:endParaRPr sz="1800"/>
          </a:p>
        </p:txBody>
      </p:sp>
      <p:sp>
        <p:nvSpPr>
          <p:cNvPr id="537" name="Google Shape;537;p50"/>
          <p:cNvSpPr txBox="1">
            <a:spLocks noGrp="1"/>
          </p:cNvSpPr>
          <p:nvPr>
            <p:ph type="sldNum" idx="12"/>
          </p:nvPr>
        </p:nvSpPr>
        <p:spPr>
          <a:xfrm>
            <a:off x="8316141" y="4738799"/>
            <a:ext cx="370800" cy="2739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23</a:t>
            </a:fld>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4654"/>
        <p:cNvGrpSpPr/>
        <p:nvPr/>
      </p:nvGrpSpPr>
      <p:grpSpPr>
        <a:xfrm>
          <a:off x="0" y="0"/>
          <a:ext cx="0" cy="0"/>
          <a:chOff x="0" y="0"/>
          <a:chExt cx="0" cy="0"/>
        </a:xfrm>
      </p:grpSpPr>
      <p:sp>
        <p:nvSpPr>
          <p:cNvPr id="4655" name="Google Shape;4655;p26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Gender and data</a:t>
            </a:r>
            <a:endParaRPr/>
          </a:p>
        </p:txBody>
      </p:sp>
      <p:sp>
        <p:nvSpPr>
          <p:cNvPr id="4656" name="Google Shape;4656;p266"/>
          <p:cNvSpPr txBox="1">
            <a:spLocks noGrp="1"/>
          </p:cNvSpPr>
          <p:nvPr>
            <p:ph type="body" idx="1"/>
          </p:nvPr>
        </p:nvSpPr>
        <p:spPr>
          <a:xfrm>
            <a:off x="311700" y="3743275"/>
            <a:ext cx="8520600" cy="1272900"/>
          </a:xfrm>
          <a:prstGeom prst="rect">
            <a:avLst/>
          </a:prstGeom>
        </p:spPr>
        <p:txBody>
          <a:bodyPr spcFirstLastPara="1" wrap="square" lIns="91425" tIns="91425" rIns="91425" bIns="91425" anchor="t" anchorCtr="0">
            <a:noAutofit/>
          </a:bodyPr>
          <a:lstStyle/>
          <a:p>
            <a:pPr marL="457200" marR="0" lvl="0" indent="-368300" algn="l" rtl="0">
              <a:lnSpc>
                <a:spcPct val="115000"/>
              </a:lnSpc>
              <a:spcBef>
                <a:spcPts val="0"/>
              </a:spcBef>
              <a:spcAft>
                <a:spcPts val="0"/>
              </a:spcAft>
              <a:buSzPts val="2200"/>
              <a:buChar char="●"/>
            </a:pPr>
            <a:r>
              <a:rPr lang="en" sz="2200"/>
              <a:t>~ 70% of the TED speakers is male </a:t>
            </a:r>
            <a:endParaRPr sz="2200"/>
          </a:p>
          <a:p>
            <a:pPr marL="457200" marR="0" lvl="0" indent="-368300" algn="l" rtl="0">
              <a:lnSpc>
                <a:spcPct val="115000"/>
              </a:lnSpc>
              <a:spcBef>
                <a:spcPts val="0"/>
              </a:spcBef>
              <a:spcAft>
                <a:spcPts val="0"/>
              </a:spcAft>
              <a:buSzPts val="2200"/>
              <a:buChar char="●"/>
            </a:pPr>
            <a:r>
              <a:rPr lang="en" sz="2200"/>
              <a:t>Most of the ASR and MT data are generated by male speakers</a:t>
            </a:r>
            <a:endParaRPr sz="2200"/>
          </a:p>
        </p:txBody>
      </p:sp>
      <p:pic>
        <p:nvPicPr>
          <p:cNvPr id="4657" name="Google Shape;4657;p266"/>
          <p:cNvPicPr preferRelativeResize="0"/>
          <p:nvPr/>
        </p:nvPicPr>
        <p:blipFill>
          <a:blip r:embed="rId3">
            <a:alphaModFix/>
          </a:blip>
          <a:stretch>
            <a:fillRect/>
          </a:stretch>
        </p:blipFill>
        <p:spPr>
          <a:xfrm>
            <a:off x="7478700" y="0"/>
            <a:ext cx="1665300" cy="2219000"/>
          </a:xfrm>
          <a:prstGeom prst="rect">
            <a:avLst/>
          </a:prstGeom>
          <a:noFill/>
          <a:ln>
            <a:noFill/>
          </a:ln>
        </p:spPr>
      </p:pic>
      <p:grpSp>
        <p:nvGrpSpPr>
          <p:cNvPr id="4658" name="Google Shape;4658;p266"/>
          <p:cNvGrpSpPr/>
          <p:nvPr/>
        </p:nvGrpSpPr>
        <p:grpSpPr>
          <a:xfrm>
            <a:off x="2106685" y="1296270"/>
            <a:ext cx="4517749" cy="2099115"/>
            <a:chOff x="2106685" y="1296270"/>
            <a:chExt cx="4517749" cy="2099115"/>
          </a:xfrm>
        </p:grpSpPr>
        <p:pic>
          <p:nvPicPr>
            <p:cNvPr id="4659" name="Google Shape;4659;p266"/>
            <p:cNvPicPr preferRelativeResize="0"/>
            <p:nvPr/>
          </p:nvPicPr>
          <p:blipFill>
            <a:blip r:embed="rId4">
              <a:alphaModFix/>
            </a:blip>
            <a:stretch>
              <a:fillRect/>
            </a:stretch>
          </p:blipFill>
          <p:spPr>
            <a:xfrm>
              <a:off x="2106685" y="1296270"/>
              <a:ext cx="1192289" cy="1107582"/>
            </a:xfrm>
            <a:prstGeom prst="rect">
              <a:avLst/>
            </a:prstGeom>
            <a:noFill/>
            <a:ln>
              <a:noFill/>
            </a:ln>
          </p:spPr>
        </p:pic>
        <p:pic>
          <p:nvPicPr>
            <p:cNvPr id="4660" name="Google Shape;4660;p266"/>
            <p:cNvPicPr preferRelativeResize="0"/>
            <p:nvPr/>
          </p:nvPicPr>
          <p:blipFill>
            <a:blip r:embed="rId5">
              <a:alphaModFix/>
            </a:blip>
            <a:stretch>
              <a:fillRect/>
            </a:stretch>
          </p:blipFill>
          <p:spPr>
            <a:xfrm>
              <a:off x="3744750" y="1296270"/>
              <a:ext cx="1192289" cy="1107582"/>
            </a:xfrm>
            <a:prstGeom prst="rect">
              <a:avLst/>
            </a:prstGeom>
            <a:noFill/>
            <a:ln>
              <a:noFill/>
            </a:ln>
          </p:spPr>
        </p:pic>
        <p:pic>
          <p:nvPicPr>
            <p:cNvPr id="4661" name="Google Shape;4661;p266"/>
            <p:cNvPicPr preferRelativeResize="0"/>
            <p:nvPr/>
          </p:nvPicPr>
          <p:blipFill>
            <a:blip r:embed="rId6">
              <a:alphaModFix/>
            </a:blip>
            <a:stretch>
              <a:fillRect/>
            </a:stretch>
          </p:blipFill>
          <p:spPr>
            <a:xfrm>
              <a:off x="5432146" y="1296270"/>
              <a:ext cx="1192289" cy="1107582"/>
            </a:xfrm>
            <a:prstGeom prst="rect">
              <a:avLst/>
            </a:prstGeom>
            <a:noFill/>
            <a:ln>
              <a:noFill/>
            </a:ln>
          </p:spPr>
        </p:pic>
        <p:sp>
          <p:nvSpPr>
            <p:cNvPr id="4662" name="Google Shape;4662;p266"/>
            <p:cNvSpPr/>
            <p:nvPr/>
          </p:nvSpPr>
          <p:spPr>
            <a:xfrm>
              <a:off x="3800972" y="2641785"/>
              <a:ext cx="1079700" cy="753600"/>
            </a:xfrm>
            <a:prstGeom prst="can">
              <a:avLst>
                <a:gd name="adj" fmla="val 25000"/>
              </a:avLst>
            </a:prstGeom>
            <a:solidFill>
              <a:srgbClr val="D9EAD3"/>
            </a:solid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74E13"/>
                  </a:solidFill>
                </a:rPr>
                <a:t>Training Data</a:t>
              </a:r>
              <a:endParaRPr>
                <a:solidFill>
                  <a:srgbClr val="274E13"/>
                </a:solidFill>
              </a:endParaRPr>
            </a:p>
          </p:txBody>
        </p:sp>
        <p:sp>
          <p:nvSpPr>
            <p:cNvPr id="4663" name="Google Shape;4663;p266"/>
            <p:cNvSpPr/>
            <p:nvPr/>
          </p:nvSpPr>
          <p:spPr>
            <a:xfrm>
              <a:off x="5488368" y="2641785"/>
              <a:ext cx="1079700" cy="753600"/>
            </a:xfrm>
            <a:prstGeom prst="can">
              <a:avLst>
                <a:gd name="adj" fmla="val 25000"/>
              </a:avLst>
            </a:prstGeom>
            <a:solidFill>
              <a:srgbClr val="D0E0E3"/>
            </a:solidFill>
            <a:ln w="28575" cap="flat" cmpd="sng">
              <a:solidFill>
                <a:srgbClr val="A2C4C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t>Training Data</a:t>
              </a:r>
              <a:endParaRPr/>
            </a:p>
          </p:txBody>
        </p:sp>
        <p:pic>
          <p:nvPicPr>
            <p:cNvPr id="4664" name="Google Shape;4664;p266"/>
            <p:cNvPicPr preferRelativeResize="0"/>
            <p:nvPr/>
          </p:nvPicPr>
          <p:blipFill>
            <a:blip r:embed="rId5">
              <a:alphaModFix/>
            </a:blip>
            <a:stretch>
              <a:fillRect/>
            </a:stretch>
          </p:blipFill>
          <p:spPr>
            <a:xfrm>
              <a:off x="3744750" y="1296270"/>
              <a:ext cx="1192289" cy="1107582"/>
            </a:xfrm>
            <a:prstGeom prst="rect">
              <a:avLst/>
            </a:prstGeom>
            <a:noFill/>
            <a:ln>
              <a:noFill/>
            </a:ln>
          </p:spPr>
        </p:pic>
        <p:pic>
          <p:nvPicPr>
            <p:cNvPr id="4665" name="Google Shape;4665;p266"/>
            <p:cNvPicPr preferRelativeResize="0"/>
            <p:nvPr/>
          </p:nvPicPr>
          <p:blipFill>
            <a:blip r:embed="rId6">
              <a:alphaModFix/>
            </a:blip>
            <a:stretch>
              <a:fillRect/>
            </a:stretch>
          </p:blipFill>
          <p:spPr>
            <a:xfrm>
              <a:off x="5432146" y="1296270"/>
              <a:ext cx="1192289" cy="1107582"/>
            </a:xfrm>
            <a:prstGeom prst="rect">
              <a:avLst/>
            </a:prstGeom>
            <a:noFill/>
            <a:ln>
              <a:noFill/>
            </a:ln>
          </p:spPr>
        </p:pic>
        <p:pic>
          <p:nvPicPr>
            <p:cNvPr id="4666" name="Google Shape;4666;p266"/>
            <p:cNvPicPr preferRelativeResize="0"/>
            <p:nvPr/>
          </p:nvPicPr>
          <p:blipFill>
            <a:blip r:embed="rId5">
              <a:alphaModFix/>
            </a:blip>
            <a:stretch>
              <a:fillRect/>
            </a:stretch>
          </p:blipFill>
          <p:spPr>
            <a:xfrm>
              <a:off x="3744750" y="1296270"/>
              <a:ext cx="1192289" cy="1107582"/>
            </a:xfrm>
            <a:prstGeom prst="rect">
              <a:avLst/>
            </a:prstGeom>
            <a:noFill/>
            <a:ln>
              <a:noFill/>
            </a:ln>
          </p:spPr>
        </p:pic>
        <p:pic>
          <p:nvPicPr>
            <p:cNvPr id="4667" name="Google Shape;4667;p266"/>
            <p:cNvPicPr preferRelativeResize="0"/>
            <p:nvPr/>
          </p:nvPicPr>
          <p:blipFill>
            <a:blip r:embed="rId6">
              <a:alphaModFix/>
            </a:blip>
            <a:stretch>
              <a:fillRect/>
            </a:stretch>
          </p:blipFill>
          <p:spPr>
            <a:xfrm>
              <a:off x="5432146" y="1296270"/>
              <a:ext cx="1192289" cy="1107582"/>
            </a:xfrm>
            <a:prstGeom prst="rect">
              <a:avLst/>
            </a:prstGeom>
            <a:noFill/>
            <a:ln>
              <a:noFill/>
            </a:ln>
          </p:spPr>
        </p:pic>
        <p:sp>
          <p:nvSpPr>
            <p:cNvPr id="4668" name="Google Shape;4668;p266"/>
            <p:cNvSpPr/>
            <p:nvPr/>
          </p:nvSpPr>
          <p:spPr>
            <a:xfrm>
              <a:off x="2162908" y="2641785"/>
              <a:ext cx="1079700" cy="753600"/>
            </a:xfrm>
            <a:prstGeom prst="can">
              <a:avLst>
                <a:gd name="adj" fmla="val 25000"/>
              </a:avLst>
            </a:prstGeom>
            <a:noFill/>
            <a:ln w="2857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Training Data</a:t>
              </a:r>
              <a:endParaRPr/>
            </a:p>
          </p:txBody>
        </p:sp>
      </p:grpSp>
      <p:sp>
        <p:nvSpPr>
          <p:cNvPr id="4669" name="Google Shape;4669;p26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230</a:t>
            </a:fld>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4673"/>
        <p:cNvGrpSpPr/>
        <p:nvPr/>
      </p:nvGrpSpPr>
      <p:grpSpPr>
        <a:xfrm>
          <a:off x="0" y="0"/>
          <a:ext cx="0" cy="0"/>
          <a:chOff x="0" y="0"/>
          <a:chExt cx="0" cy="0"/>
        </a:xfrm>
      </p:grpSpPr>
      <p:sp>
        <p:nvSpPr>
          <p:cNvPr id="4674" name="Google Shape;4674;p26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Gender and translation</a:t>
            </a:r>
            <a:endParaRPr/>
          </a:p>
        </p:txBody>
      </p:sp>
      <p:sp>
        <p:nvSpPr>
          <p:cNvPr id="4675" name="Google Shape;4675;p26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How do languages convey the gender of a referred entity? </a:t>
            </a:r>
            <a:endParaRPr/>
          </a:p>
        </p:txBody>
      </p:sp>
      <p:sp>
        <p:nvSpPr>
          <p:cNvPr id="4676" name="Google Shape;4676;p267"/>
          <p:cNvSpPr/>
          <p:nvPr/>
        </p:nvSpPr>
        <p:spPr>
          <a:xfrm>
            <a:off x="570632" y="1709293"/>
            <a:ext cx="3057900" cy="1302300"/>
          </a:xfrm>
          <a:prstGeom prst="roundRect">
            <a:avLst>
              <a:gd name="adj" fmla="val 10000"/>
            </a:avLst>
          </a:prstGeom>
          <a:solidFill>
            <a:srgbClr val="666666"/>
          </a:solidFill>
          <a:ln>
            <a:noFill/>
          </a:ln>
          <a:effectLst>
            <a:outerShdw blurRad="57150" dist="19050" dir="5400000" algn="ctr" rotWithShape="0">
              <a:srgbClr val="000000">
                <a:alpha val="6275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nvGrpSpPr>
          <p:cNvPr id="4677" name="Google Shape;4677;p267"/>
          <p:cNvGrpSpPr/>
          <p:nvPr/>
        </p:nvGrpSpPr>
        <p:grpSpPr>
          <a:xfrm>
            <a:off x="570636" y="1709292"/>
            <a:ext cx="3684189" cy="1964684"/>
            <a:chOff x="570636" y="1709292"/>
            <a:chExt cx="3684189" cy="1964684"/>
          </a:xfrm>
        </p:grpSpPr>
        <p:sp>
          <p:nvSpPr>
            <p:cNvPr id="4678" name="Google Shape;4678;p267"/>
            <p:cNvSpPr txBox="1"/>
            <p:nvPr/>
          </p:nvSpPr>
          <p:spPr>
            <a:xfrm>
              <a:off x="570636" y="1709292"/>
              <a:ext cx="3562500" cy="868200"/>
            </a:xfrm>
            <a:prstGeom prst="rect">
              <a:avLst/>
            </a:prstGeom>
            <a:noFill/>
            <a:ln>
              <a:noFill/>
            </a:ln>
          </p:spPr>
          <p:txBody>
            <a:bodyPr spcFirstLastPara="1" wrap="square" lIns="106675" tIns="106675" rIns="106675" bIns="57150" anchor="t" anchorCtr="0">
              <a:noAutofit/>
            </a:bodyPr>
            <a:lstStyle/>
            <a:p>
              <a:pPr marL="0" marR="0" lvl="0" indent="0" algn="l" rtl="0">
                <a:lnSpc>
                  <a:spcPct val="90000"/>
                </a:lnSpc>
                <a:spcBef>
                  <a:spcPts val="0"/>
                </a:spcBef>
                <a:spcAft>
                  <a:spcPts val="0"/>
                </a:spcAft>
                <a:buClr>
                  <a:schemeClr val="lt1"/>
                </a:buClr>
                <a:buSzPts val="1500"/>
                <a:buFont typeface="Calibri"/>
                <a:buNone/>
              </a:pPr>
              <a:r>
                <a:rPr lang="en" sz="2100">
                  <a:solidFill>
                    <a:schemeClr val="lt1"/>
                  </a:solidFill>
                  <a:latin typeface="Calibri"/>
                  <a:ea typeface="Calibri"/>
                  <a:cs typeface="Calibri"/>
                  <a:sym typeface="Calibri"/>
                </a:rPr>
                <a:t>English: </a:t>
              </a:r>
              <a:endParaRPr sz="2100">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1500"/>
                <a:buFont typeface="Calibri"/>
                <a:buNone/>
              </a:pPr>
              <a:r>
                <a:rPr lang="en" sz="2100">
                  <a:solidFill>
                    <a:schemeClr val="lt1"/>
                  </a:solidFill>
                  <a:latin typeface="Calibri"/>
                  <a:ea typeface="Calibri"/>
                  <a:cs typeface="Calibri"/>
                  <a:sym typeface="Calibri"/>
                </a:rPr>
                <a:t>Natural Gender Language</a:t>
              </a:r>
              <a:endParaRPr sz="2100">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1500"/>
                <a:buFont typeface="Calibri"/>
                <a:buNone/>
              </a:pPr>
              <a:endParaRPr sz="2100">
                <a:solidFill>
                  <a:schemeClr val="lt1"/>
                </a:solidFill>
                <a:latin typeface="Calibri"/>
                <a:ea typeface="Calibri"/>
                <a:cs typeface="Calibri"/>
                <a:sym typeface="Calibri"/>
              </a:endParaRPr>
            </a:p>
          </p:txBody>
        </p:sp>
        <p:sp>
          <p:nvSpPr>
            <p:cNvPr id="4679" name="Google Shape;4679;p267"/>
            <p:cNvSpPr/>
            <p:nvPr/>
          </p:nvSpPr>
          <p:spPr>
            <a:xfrm>
              <a:off x="1196925" y="2518075"/>
              <a:ext cx="3057900" cy="1155900"/>
            </a:xfrm>
            <a:prstGeom prst="roundRect">
              <a:avLst>
                <a:gd name="adj" fmla="val 10000"/>
              </a:avLst>
            </a:prstGeom>
            <a:solidFill>
              <a:srgbClr val="FFFFFF"/>
            </a:solidFill>
            <a:ln w="28575" cap="flat" cmpd="sng">
              <a:solidFill>
                <a:srgbClr val="43434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680" name="Google Shape;4680;p267"/>
            <p:cNvSpPr txBox="1"/>
            <p:nvPr/>
          </p:nvSpPr>
          <p:spPr>
            <a:xfrm>
              <a:off x="1230200" y="2577625"/>
              <a:ext cx="2433900" cy="1096200"/>
            </a:xfrm>
            <a:prstGeom prst="rect">
              <a:avLst/>
            </a:prstGeom>
            <a:noFill/>
            <a:ln>
              <a:noFill/>
            </a:ln>
          </p:spPr>
          <p:txBody>
            <a:bodyPr spcFirstLastPara="1" wrap="square" lIns="101350" tIns="101350" rIns="101350" bIns="101350" anchor="t" anchorCtr="0">
              <a:noAutofit/>
            </a:bodyPr>
            <a:lstStyle/>
            <a:p>
              <a:pPr marL="127000" marR="0" lvl="1" indent="-139700" algn="l" rtl="0">
                <a:lnSpc>
                  <a:spcPct val="90000"/>
                </a:lnSpc>
                <a:spcBef>
                  <a:spcPts val="0"/>
                </a:spcBef>
                <a:spcAft>
                  <a:spcPts val="0"/>
                </a:spcAft>
                <a:buClr>
                  <a:schemeClr val="lt2"/>
                </a:buClr>
                <a:buSzPts val="1600"/>
                <a:buFont typeface="Calibri"/>
                <a:buChar char="•"/>
              </a:pPr>
              <a:r>
                <a:rPr lang="en" sz="1600">
                  <a:solidFill>
                    <a:schemeClr val="lt2"/>
                  </a:solidFill>
                  <a:latin typeface="Source Sans Pro"/>
                  <a:ea typeface="Source Sans Pro"/>
                  <a:cs typeface="Source Sans Pro"/>
                  <a:sym typeface="Source Sans Pro"/>
                </a:rPr>
                <a:t>Pronouns (he/she)</a:t>
              </a:r>
              <a:endParaRPr sz="1600">
                <a:solidFill>
                  <a:schemeClr val="lt2"/>
                </a:solidFill>
                <a:latin typeface="Source Sans Pro"/>
                <a:ea typeface="Source Sans Pro"/>
                <a:cs typeface="Source Sans Pro"/>
                <a:sym typeface="Source Sans Pro"/>
              </a:endParaRPr>
            </a:p>
            <a:p>
              <a:pPr marL="127000" marR="0" lvl="1" indent="-139700" algn="l" rtl="0">
                <a:lnSpc>
                  <a:spcPct val="90000"/>
                </a:lnSpc>
                <a:spcBef>
                  <a:spcPts val="200"/>
                </a:spcBef>
                <a:spcAft>
                  <a:spcPts val="0"/>
                </a:spcAft>
                <a:buClr>
                  <a:schemeClr val="lt2"/>
                </a:buClr>
                <a:buSzPts val="1600"/>
                <a:buFont typeface="Calibri"/>
                <a:buChar char="•"/>
              </a:pPr>
              <a:r>
                <a:rPr lang="en" sz="1600">
                  <a:solidFill>
                    <a:schemeClr val="lt2"/>
                  </a:solidFill>
                  <a:latin typeface="Source Sans Pro"/>
                  <a:ea typeface="Source Sans Pro"/>
                  <a:cs typeface="Source Sans Pro"/>
                  <a:sym typeface="Source Sans Pro"/>
                </a:rPr>
                <a:t>Lexical gender (boy/girl)</a:t>
              </a:r>
              <a:endParaRPr sz="1600">
                <a:solidFill>
                  <a:schemeClr val="lt2"/>
                </a:solidFill>
                <a:latin typeface="Source Sans Pro"/>
                <a:ea typeface="Source Sans Pro"/>
                <a:cs typeface="Source Sans Pro"/>
                <a:sym typeface="Source Sans Pro"/>
              </a:endParaRPr>
            </a:p>
            <a:p>
              <a:pPr marL="127000" marR="0" lvl="1" indent="-139700" algn="l" rtl="0">
                <a:lnSpc>
                  <a:spcPct val="90000"/>
                </a:lnSpc>
                <a:spcBef>
                  <a:spcPts val="200"/>
                </a:spcBef>
                <a:spcAft>
                  <a:spcPts val="0"/>
                </a:spcAft>
                <a:buClr>
                  <a:schemeClr val="lt2"/>
                </a:buClr>
                <a:buSzPts val="1600"/>
                <a:buFont typeface="Calibri"/>
                <a:buChar char="•"/>
              </a:pPr>
              <a:r>
                <a:rPr lang="en" sz="1600">
                  <a:solidFill>
                    <a:schemeClr val="lt2"/>
                  </a:solidFill>
                  <a:latin typeface="Source Sans Pro"/>
                  <a:ea typeface="Source Sans Pro"/>
                  <a:cs typeface="Source Sans Pro"/>
                  <a:sym typeface="Source Sans Pro"/>
                </a:rPr>
                <a:t>Gender-marked titles (actor/actress)</a:t>
              </a:r>
              <a:endParaRPr sz="1600" b="0" i="0" u="none" strike="noStrike" cap="none">
                <a:solidFill>
                  <a:schemeClr val="dk1"/>
                </a:solidFill>
                <a:latin typeface="Calibri"/>
                <a:ea typeface="Calibri"/>
                <a:cs typeface="Calibri"/>
                <a:sym typeface="Calibri"/>
              </a:endParaRPr>
            </a:p>
          </p:txBody>
        </p:sp>
      </p:grpSp>
      <p:sp>
        <p:nvSpPr>
          <p:cNvPr id="4681" name="Google Shape;4681;p267"/>
          <p:cNvSpPr/>
          <p:nvPr/>
        </p:nvSpPr>
        <p:spPr>
          <a:xfrm>
            <a:off x="4581646" y="1686593"/>
            <a:ext cx="3624300" cy="1302300"/>
          </a:xfrm>
          <a:prstGeom prst="roundRect">
            <a:avLst>
              <a:gd name="adj" fmla="val 10000"/>
            </a:avLst>
          </a:prstGeom>
          <a:solidFill>
            <a:srgbClr val="E69138"/>
          </a:solidFill>
          <a:ln>
            <a:noFill/>
          </a:ln>
          <a:effectLst>
            <a:outerShdw blurRad="57150" dist="19050" dir="5400000" algn="ctr" rotWithShape="0">
              <a:srgbClr val="000000">
                <a:alpha val="6275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nvGrpSpPr>
          <p:cNvPr id="4682" name="Google Shape;4682;p267"/>
          <p:cNvGrpSpPr/>
          <p:nvPr/>
        </p:nvGrpSpPr>
        <p:grpSpPr>
          <a:xfrm>
            <a:off x="4581650" y="1686600"/>
            <a:ext cx="4147425" cy="1987324"/>
            <a:chOff x="4581650" y="1686600"/>
            <a:chExt cx="4147425" cy="1987324"/>
          </a:xfrm>
        </p:grpSpPr>
        <p:sp>
          <p:nvSpPr>
            <p:cNvPr id="4683" name="Google Shape;4683;p267"/>
            <p:cNvSpPr/>
            <p:nvPr/>
          </p:nvSpPr>
          <p:spPr>
            <a:xfrm>
              <a:off x="5323950" y="2468224"/>
              <a:ext cx="3405000" cy="1205700"/>
            </a:xfrm>
            <a:prstGeom prst="roundRect">
              <a:avLst>
                <a:gd name="adj" fmla="val 10000"/>
              </a:avLst>
            </a:prstGeom>
            <a:solidFill>
              <a:srgbClr val="FFFFFF"/>
            </a:solidFill>
            <a:ln w="28575" cap="flat" cmpd="sng">
              <a:solidFill>
                <a:srgbClr val="B45F0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684" name="Google Shape;4684;p267"/>
            <p:cNvSpPr txBox="1"/>
            <p:nvPr/>
          </p:nvSpPr>
          <p:spPr>
            <a:xfrm>
              <a:off x="5363375" y="2554945"/>
              <a:ext cx="3365700" cy="868200"/>
            </a:xfrm>
            <a:prstGeom prst="rect">
              <a:avLst/>
            </a:prstGeom>
            <a:noFill/>
            <a:ln>
              <a:noFill/>
            </a:ln>
          </p:spPr>
          <p:txBody>
            <a:bodyPr spcFirstLastPara="1" wrap="square" lIns="101350" tIns="101350" rIns="101350" bIns="101350" anchor="t" anchorCtr="0">
              <a:noAutofit/>
            </a:bodyPr>
            <a:lstStyle/>
            <a:p>
              <a:pPr marL="127000" marR="0" lvl="1" indent="-139700" algn="l" rtl="0">
                <a:lnSpc>
                  <a:spcPct val="90000"/>
                </a:lnSpc>
                <a:spcBef>
                  <a:spcPts val="200"/>
                </a:spcBef>
                <a:spcAft>
                  <a:spcPts val="0"/>
                </a:spcAft>
                <a:buClr>
                  <a:schemeClr val="lt2"/>
                </a:buClr>
                <a:buSzPts val="1600"/>
                <a:buFont typeface="Calibri"/>
                <a:buChar char="•"/>
              </a:pPr>
              <a:r>
                <a:rPr lang="en" sz="1600">
                  <a:solidFill>
                    <a:schemeClr val="lt2"/>
                  </a:solidFill>
                  <a:latin typeface="Source Sans Pro"/>
                  <a:ea typeface="Source Sans Pro"/>
                  <a:cs typeface="Source Sans Pro"/>
                  <a:sym typeface="Source Sans Pro"/>
                </a:rPr>
                <a:t>Overtly express feminine/masculine gender on numerous POS</a:t>
              </a:r>
              <a:endParaRPr sz="2000">
                <a:solidFill>
                  <a:schemeClr val="dk1"/>
                </a:solidFill>
                <a:latin typeface="Calibri"/>
                <a:ea typeface="Calibri"/>
                <a:cs typeface="Calibri"/>
                <a:sym typeface="Calibri"/>
              </a:endParaRPr>
            </a:p>
          </p:txBody>
        </p:sp>
        <p:sp>
          <p:nvSpPr>
            <p:cNvPr id="4685" name="Google Shape;4685;p267"/>
            <p:cNvSpPr txBox="1"/>
            <p:nvPr/>
          </p:nvSpPr>
          <p:spPr>
            <a:xfrm>
              <a:off x="4581650" y="1686600"/>
              <a:ext cx="3802500" cy="868200"/>
            </a:xfrm>
            <a:prstGeom prst="rect">
              <a:avLst/>
            </a:prstGeom>
            <a:noFill/>
            <a:ln>
              <a:noFill/>
            </a:ln>
          </p:spPr>
          <p:txBody>
            <a:bodyPr spcFirstLastPara="1" wrap="square" lIns="106675" tIns="106675" rIns="106675" bIns="57150" anchor="t" anchorCtr="0">
              <a:noAutofit/>
            </a:bodyPr>
            <a:lstStyle/>
            <a:p>
              <a:pPr marL="0" marR="0" lvl="0" indent="0" algn="l" rtl="0">
                <a:lnSpc>
                  <a:spcPct val="90000"/>
                </a:lnSpc>
                <a:spcBef>
                  <a:spcPts val="0"/>
                </a:spcBef>
                <a:spcAft>
                  <a:spcPts val="0"/>
                </a:spcAft>
                <a:buClr>
                  <a:schemeClr val="lt1"/>
                </a:buClr>
                <a:buSzPts val="1500"/>
                <a:buFont typeface="Calibri"/>
                <a:buNone/>
              </a:pPr>
              <a:r>
                <a:rPr lang="en" sz="2100">
                  <a:solidFill>
                    <a:schemeClr val="lt1"/>
                  </a:solidFill>
                  <a:latin typeface="Calibri"/>
                  <a:ea typeface="Calibri"/>
                  <a:cs typeface="Calibri"/>
                  <a:sym typeface="Calibri"/>
                </a:rPr>
                <a:t>Italian/French:</a:t>
              </a:r>
              <a:endParaRPr sz="2100">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1500"/>
                <a:buFont typeface="Calibri"/>
                <a:buNone/>
              </a:pPr>
              <a:r>
                <a:rPr lang="en" sz="2100">
                  <a:solidFill>
                    <a:schemeClr val="lt1"/>
                  </a:solidFill>
                  <a:latin typeface="Calibri"/>
                  <a:ea typeface="Calibri"/>
                  <a:cs typeface="Calibri"/>
                  <a:sym typeface="Calibri"/>
                </a:rPr>
                <a:t>Grammatical Gender Languages</a:t>
              </a:r>
              <a:endParaRPr sz="2100">
                <a:solidFill>
                  <a:schemeClr val="lt1"/>
                </a:solidFill>
                <a:latin typeface="Calibri"/>
                <a:ea typeface="Calibri"/>
                <a:cs typeface="Calibri"/>
                <a:sym typeface="Calibri"/>
              </a:endParaRPr>
            </a:p>
          </p:txBody>
        </p:sp>
      </p:grpSp>
      <p:sp>
        <p:nvSpPr>
          <p:cNvPr id="4686" name="Google Shape;4686;p267"/>
          <p:cNvSpPr txBox="1"/>
          <p:nvPr/>
        </p:nvSpPr>
        <p:spPr>
          <a:xfrm>
            <a:off x="890081" y="3655798"/>
            <a:ext cx="3045300" cy="821700"/>
          </a:xfrm>
          <a:prstGeom prst="rect">
            <a:avLst/>
          </a:prstGeom>
          <a:noFill/>
          <a:ln>
            <a:noFill/>
          </a:ln>
        </p:spPr>
        <p:txBody>
          <a:bodyPr spcFirstLastPara="1" wrap="square" lIns="68575" tIns="0" rIns="68575" bIns="0" anchor="ctr" anchorCtr="0">
            <a:noAutofit/>
          </a:bodyPr>
          <a:lstStyle/>
          <a:p>
            <a:pPr marL="0" marR="0" lvl="0" indent="0" algn="l" rtl="0">
              <a:lnSpc>
                <a:spcPct val="90000"/>
              </a:lnSpc>
              <a:spcBef>
                <a:spcPts val="0"/>
              </a:spcBef>
              <a:spcAft>
                <a:spcPts val="0"/>
              </a:spcAft>
              <a:buClr>
                <a:srgbClr val="262626"/>
              </a:buClr>
              <a:buSzPts val="1800"/>
              <a:buFont typeface="Calibri"/>
              <a:buNone/>
            </a:pPr>
            <a:r>
              <a:rPr lang="en" sz="1800" b="1">
                <a:solidFill>
                  <a:srgbClr val="262626"/>
                </a:solidFill>
                <a:latin typeface="Calibri"/>
                <a:ea typeface="Calibri"/>
                <a:cs typeface="Calibri"/>
                <a:sym typeface="Calibri"/>
              </a:rPr>
              <a:t>she </a:t>
            </a:r>
            <a:r>
              <a:rPr lang="en" sz="1800" b="0">
                <a:solidFill>
                  <a:srgbClr val="262626"/>
                </a:solidFill>
                <a:latin typeface="Calibri"/>
                <a:ea typeface="Calibri"/>
                <a:cs typeface="Calibri"/>
                <a:sym typeface="Calibri"/>
              </a:rPr>
              <a:t>is a good friend</a:t>
            </a:r>
            <a:endParaRPr sz="1800"/>
          </a:p>
          <a:p>
            <a:pPr marL="0" marR="0" lvl="0" indent="0" algn="l" rtl="0">
              <a:lnSpc>
                <a:spcPct val="90000"/>
              </a:lnSpc>
              <a:spcBef>
                <a:spcPts val="0"/>
              </a:spcBef>
              <a:spcAft>
                <a:spcPts val="0"/>
              </a:spcAft>
              <a:buClr>
                <a:srgbClr val="262626"/>
              </a:buClr>
              <a:buSzPts val="1800"/>
              <a:buFont typeface="Calibri"/>
              <a:buNone/>
            </a:pPr>
            <a:r>
              <a:rPr lang="en" sz="1800" b="1">
                <a:solidFill>
                  <a:srgbClr val="262626"/>
                </a:solidFill>
                <a:latin typeface="Calibri"/>
                <a:ea typeface="Calibri"/>
                <a:cs typeface="Calibri"/>
                <a:sym typeface="Calibri"/>
              </a:rPr>
              <a:t>he </a:t>
            </a:r>
            <a:r>
              <a:rPr lang="en" sz="1800" b="0">
                <a:solidFill>
                  <a:srgbClr val="262626"/>
                </a:solidFill>
                <a:latin typeface="Calibri"/>
                <a:ea typeface="Calibri"/>
                <a:cs typeface="Calibri"/>
                <a:sym typeface="Calibri"/>
              </a:rPr>
              <a:t>is a good friend</a:t>
            </a:r>
            <a:endParaRPr sz="1800" b="0">
              <a:solidFill>
                <a:srgbClr val="262626"/>
              </a:solidFill>
              <a:latin typeface="Calibri"/>
              <a:ea typeface="Calibri"/>
              <a:cs typeface="Calibri"/>
              <a:sym typeface="Calibri"/>
            </a:endParaRPr>
          </a:p>
        </p:txBody>
      </p:sp>
      <p:sp>
        <p:nvSpPr>
          <p:cNvPr id="4687" name="Google Shape;4687;p267"/>
          <p:cNvSpPr txBox="1"/>
          <p:nvPr/>
        </p:nvSpPr>
        <p:spPr>
          <a:xfrm>
            <a:off x="4926616" y="3655798"/>
            <a:ext cx="3457500" cy="821700"/>
          </a:xfrm>
          <a:prstGeom prst="rect">
            <a:avLst/>
          </a:prstGeom>
          <a:noFill/>
          <a:ln>
            <a:noFill/>
          </a:ln>
        </p:spPr>
        <p:txBody>
          <a:bodyPr spcFirstLastPara="1" wrap="square" lIns="68575" tIns="0" rIns="68575" bIns="0" anchor="ctr" anchorCtr="0">
            <a:noAutofit/>
          </a:bodyPr>
          <a:lstStyle/>
          <a:p>
            <a:pPr marL="0" lvl="0" indent="0" algn="l" rtl="0">
              <a:spcBef>
                <a:spcPts val="0"/>
              </a:spcBef>
              <a:spcAft>
                <a:spcPts val="0"/>
              </a:spcAft>
              <a:buClr>
                <a:schemeClr val="dk2"/>
              </a:buClr>
              <a:buFont typeface="Arial"/>
              <a:buNone/>
            </a:pPr>
            <a:r>
              <a:rPr lang="en" sz="1800">
                <a:solidFill>
                  <a:srgbClr val="262626"/>
                </a:solidFill>
                <a:latin typeface="Calibri"/>
                <a:ea typeface="Calibri"/>
                <a:cs typeface="Calibri"/>
                <a:sym typeface="Calibri"/>
              </a:rPr>
              <a:t>è un</a:t>
            </a:r>
            <a:r>
              <a:rPr lang="en" sz="1800" b="1">
                <a:solidFill>
                  <a:srgbClr val="FF9900"/>
                </a:solidFill>
                <a:latin typeface="Calibri"/>
                <a:ea typeface="Calibri"/>
                <a:cs typeface="Calibri"/>
                <a:sym typeface="Calibri"/>
              </a:rPr>
              <a:t>a</a:t>
            </a:r>
            <a:r>
              <a:rPr lang="en" sz="1800">
                <a:solidFill>
                  <a:srgbClr val="262626"/>
                </a:solidFill>
                <a:latin typeface="Calibri"/>
                <a:ea typeface="Calibri"/>
                <a:cs typeface="Calibri"/>
                <a:sym typeface="Calibri"/>
              </a:rPr>
              <a:t> buon</a:t>
            </a:r>
            <a:r>
              <a:rPr lang="en" sz="1800" b="1">
                <a:solidFill>
                  <a:srgbClr val="FF9900"/>
                </a:solidFill>
                <a:latin typeface="Calibri"/>
                <a:ea typeface="Calibri"/>
                <a:cs typeface="Calibri"/>
                <a:sym typeface="Calibri"/>
              </a:rPr>
              <a:t>a</a:t>
            </a:r>
            <a:r>
              <a:rPr lang="en" sz="1800">
                <a:solidFill>
                  <a:srgbClr val="262626"/>
                </a:solidFill>
                <a:latin typeface="Calibri"/>
                <a:ea typeface="Calibri"/>
                <a:cs typeface="Calibri"/>
                <a:sym typeface="Calibri"/>
              </a:rPr>
              <a:t> amic</a:t>
            </a:r>
            <a:r>
              <a:rPr lang="en" sz="1800" b="1">
                <a:solidFill>
                  <a:srgbClr val="FF9900"/>
                </a:solidFill>
                <a:latin typeface="Calibri"/>
                <a:ea typeface="Calibri"/>
                <a:cs typeface="Calibri"/>
                <a:sym typeface="Calibri"/>
              </a:rPr>
              <a:t>a</a:t>
            </a:r>
            <a:r>
              <a:rPr lang="en" sz="1800">
                <a:solidFill>
                  <a:srgbClr val="262626"/>
                </a:solidFill>
                <a:latin typeface="Calibri"/>
                <a:ea typeface="Calibri"/>
                <a:cs typeface="Calibri"/>
                <a:sym typeface="Calibri"/>
              </a:rPr>
              <a:t> (Fem.)</a:t>
            </a:r>
            <a:endParaRPr sz="1800">
              <a:solidFill>
                <a:srgbClr val="262626"/>
              </a:solidFill>
              <a:latin typeface="Calibri"/>
              <a:ea typeface="Calibri"/>
              <a:cs typeface="Calibri"/>
              <a:sym typeface="Calibri"/>
            </a:endParaRPr>
          </a:p>
          <a:p>
            <a:pPr marL="0" lvl="0" indent="0" algn="l" rtl="0">
              <a:spcBef>
                <a:spcPts val="0"/>
              </a:spcBef>
              <a:spcAft>
                <a:spcPts val="0"/>
              </a:spcAft>
              <a:buClr>
                <a:schemeClr val="dk2"/>
              </a:buClr>
              <a:buFont typeface="Arial"/>
              <a:buNone/>
            </a:pPr>
            <a:r>
              <a:rPr lang="en" sz="1800">
                <a:solidFill>
                  <a:srgbClr val="262626"/>
                </a:solidFill>
                <a:latin typeface="Calibri"/>
                <a:ea typeface="Calibri"/>
                <a:cs typeface="Calibri"/>
                <a:sym typeface="Calibri"/>
              </a:rPr>
              <a:t>è un</a:t>
            </a:r>
            <a:r>
              <a:rPr lang="en" sz="1800" b="1" u="sng">
                <a:solidFill>
                  <a:srgbClr val="FF9900"/>
                </a:solidFill>
                <a:latin typeface="Calibri"/>
                <a:ea typeface="Calibri"/>
                <a:cs typeface="Calibri"/>
                <a:sym typeface="Calibri"/>
              </a:rPr>
              <a:t> </a:t>
            </a:r>
            <a:r>
              <a:rPr lang="en" sz="1800">
                <a:solidFill>
                  <a:srgbClr val="262626"/>
                </a:solidFill>
                <a:latin typeface="Calibri"/>
                <a:ea typeface="Calibri"/>
                <a:cs typeface="Calibri"/>
                <a:sym typeface="Calibri"/>
              </a:rPr>
              <a:t>  buon</a:t>
            </a:r>
            <a:r>
              <a:rPr lang="en" sz="1800" u="sng">
                <a:solidFill>
                  <a:srgbClr val="FF9900"/>
                </a:solidFill>
                <a:latin typeface="Calibri"/>
                <a:ea typeface="Calibri"/>
                <a:cs typeface="Calibri"/>
                <a:sym typeface="Calibri"/>
              </a:rPr>
              <a:t> </a:t>
            </a:r>
            <a:r>
              <a:rPr lang="en" sz="1800">
                <a:solidFill>
                  <a:srgbClr val="262626"/>
                </a:solidFill>
                <a:latin typeface="Calibri"/>
                <a:ea typeface="Calibri"/>
                <a:cs typeface="Calibri"/>
                <a:sym typeface="Calibri"/>
              </a:rPr>
              <a:t>  amic</a:t>
            </a:r>
            <a:r>
              <a:rPr lang="en" sz="1800" b="1" u="sng">
                <a:solidFill>
                  <a:srgbClr val="FF9900"/>
                </a:solidFill>
                <a:latin typeface="Calibri"/>
                <a:ea typeface="Calibri"/>
                <a:cs typeface="Calibri"/>
                <a:sym typeface="Calibri"/>
              </a:rPr>
              <a:t>o</a:t>
            </a:r>
            <a:r>
              <a:rPr lang="en" sz="1800">
                <a:solidFill>
                  <a:srgbClr val="262626"/>
                </a:solidFill>
                <a:latin typeface="Calibri"/>
                <a:ea typeface="Calibri"/>
                <a:cs typeface="Calibri"/>
                <a:sym typeface="Calibri"/>
              </a:rPr>
              <a:t>» (Masc.)</a:t>
            </a:r>
            <a:endParaRPr sz="1800">
              <a:solidFill>
                <a:srgbClr val="262626"/>
              </a:solidFill>
              <a:latin typeface="Calibri"/>
              <a:ea typeface="Calibri"/>
              <a:cs typeface="Calibri"/>
              <a:sym typeface="Calibri"/>
            </a:endParaRPr>
          </a:p>
        </p:txBody>
      </p:sp>
      <p:sp>
        <p:nvSpPr>
          <p:cNvPr id="4688" name="Google Shape;4688;p267"/>
          <p:cNvSpPr txBox="1"/>
          <p:nvPr/>
        </p:nvSpPr>
        <p:spPr>
          <a:xfrm>
            <a:off x="2419500" y="4568875"/>
            <a:ext cx="31836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chemeClr val="dk1"/>
                </a:solidFill>
                <a:latin typeface="Calibri"/>
                <a:ea typeface="Calibri"/>
                <a:cs typeface="Calibri"/>
                <a:sym typeface="Calibri"/>
              </a:rPr>
              <a:t>I’m a good friend</a:t>
            </a:r>
            <a:endParaRPr sz="1800" b="1">
              <a:solidFill>
                <a:schemeClr val="dk1"/>
              </a:solidFill>
            </a:endParaRPr>
          </a:p>
        </p:txBody>
      </p:sp>
      <p:sp>
        <p:nvSpPr>
          <p:cNvPr id="4689" name="Google Shape;4689;p267"/>
          <p:cNvSpPr txBox="1"/>
          <p:nvPr/>
        </p:nvSpPr>
        <p:spPr>
          <a:xfrm>
            <a:off x="3873150" y="4040600"/>
            <a:ext cx="276300" cy="84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300" b="1">
                <a:solidFill>
                  <a:schemeClr val="dk1"/>
                </a:solidFill>
                <a:latin typeface="Hammersmith One"/>
                <a:ea typeface="Hammersmith One"/>
                <a:cs typeface="Hammersmith One"/>
                <a:sym typeface="Hammersmith One"/>
              </a:rPr>
              <a:t>?</a:t>
            </a:r>
            <a:endParaRPr sz="4300" b="1">
              <a:solidFill>
                <a:schemeClr val="dk1"/>
              </a:solidFill>
              <a:latin typeface="Hammersmith One"/>
              <a:ea typeface="Hammersmith One"/>
              <a:cs typeface="Hammersmith One"/>
              <a:sym typeface="Hammersmith One"/>
            </a:endParaRPr>
          </a:p>
        </p:txBody>
      </p:sp>
      <p:sp>
        <p:nvSpPr>
          <p:cNvPr id="4690" name="Google Shape;4690;p26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231</a:t>
            </a:fld>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4694"/>
        <p:cNvGrpSpPr/>
        <p:nvPr/>
      </p:nvGrpSpPr>
      <p:grpSpPr>
        <a:xfrm>
          <a:off x="0" y="0"/>
          <a:ext cx="0" cy="0"/>
          <a:chOff x="0" y="0"/>
          <a:chExt cx="0" cy="0"/>
        </a:xfrm>
      </p:grpSpPr>
      <p:sp>
        <p:nvSpPr>
          <p:cNvPr id="4695" name="Google Shape;4695;p26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Gender bias: a technical and ethical problem</a:t>
            </a:r>
            <a:endParaRPr/>
          </a:p>
        </p:txBody>
      </p:sp>
      <p:graphicFrame>
        <p:nvGraphicFramePr>
          <p:cNvPr id="4696" name="Google Shape;4696;p268"/>
          <p:cNvGraphicFramePr/>
          <p:nvPr/>
        </p:nvGraphicFramePr>
        <p:xfrm>
          <a:off x="90850" y="1185525"/>
          <a:ext cx="3000000" cy="3000000"/>
        </p:xfrm>
        <a:graphic>
          <a:graphicData uri="http://schemas.openxmlformats.org/drawingml/2006/table">
            <a:tbl>
              <a:tblPr>
                <a:noFill/>
                <a:tableStyleId>{187CA67B-AABF-474A-A2C9-0B3E3CD68A78}</a:tableStyleId>
              </a:tblPr>
              <a:tblGrid>
                <a:gridCol w="2772525"/>
                <a:gridCol w="2492625"/>
                <a:gridCol w="3652325"/>
              </a:tblGrid>
              <a:tr h="321800">
                <a:tc>
                  <a:txBody>
                    <a:bodyPr/>
                    <a:lstStyle/>
                    <a:p>
                      <a:pPr marL="0" lvl="0" indent="0" algn="l" rtl="0">
                        <a:spcBef>
                          <a:spcPts val="0"/>
                        </a:spcBef>
                        <a:spcAft>
                          <a:spcPts val="0"/>
                        </a:spcAft>
                        <a:buNone/>
                      </a:pPr>
                      <a:r>
                        <a:rPr lang="en" sz="1600" b="1" i="1">
                          <a:solidFill>
                            <a:schemeClr val="dk1"/>
                          </a:solidFill>
                        </a:rPr>
                        <a:t>“I’m a good friend”</a:t>
                      </a:r>
                      <a:endParaRPr sz="1600" b="1" i="1">
                        <a:solidFill>
                          <a:schemeClr val="dk1"/>
                        </a:solidFill>
                      </a:endParaRPr>
                    </a:p>
                  </a:txBody>
                  <a:tcPr marL="91425" marR="91425" marT="91425" marB="91425"/>
                </a:tc>
                <a:tc>
                  <a:txBody>
                    <a:bodyPr/>
                    <a:lstStyle/>
                    <a:p>
                      <a:pPr marL="0" lvl="0" indent="0" algn="ctr" rtl="0">
                        <a:spcBef>
                          <a:spcPts val="0"/>
                        </a:spcBef>
                        <a:spcAft>
                          <a:spcPts val="0"/>
                        </a:spcAft>
                        <a:buNone/>
                      </a:pPr>
                      <a:r>
                        <a:rPr lang="en" sz="1600"/>
                        <a:t>Correct Italian translation</a:t>
                      </a:r>
                      <a:endParaRPr sz="1600"/>
                    </a:p>
                  </a:txBody>
                  <a:tcPr marL="91425" marR="91425" marT="91425" marB="91425"/>
                </a:tc>
                <a:tc>
                  <a:txBody>
                    <a:bodyPr/>
                    <a:lstStyle/>
                    <a:p>
                      <a:pPr marL="0" lvl="0" indent="0" algn="ctr" rtl="0">
                        <a:spcBef>
                          <a:spcPts val="0"/>
                        </a:spcBef>
                        <a:spcAft>
                          <a:spcPts val="1600"/>
                        </a:spcAft>
                        <a:buNone/>
                      </a:pPr>
                      <a:r>
                        <a:rPr lang="en" sz="1600"/>
                        <a:t>Most probable automatic translation</a:t>
                      </a:r>
                      <a:endParaRPr sz="1600"/>
                    </a:p>
                  </a:txBody>
                  <a:tcPr marL="91425" marR="91425" marT="91425" marB="91425"/>
                </a:tc>
              </a:tr>
              <a:tr h="321800">
                <a:tc>
                  <a:txBody>
                    <a:bodyPr/>
                    <a:lstStyle/>
                    <a:p>
                      <a:pPr marL="0" lvl="0" indent="0" algn="l" rtl="0">
                        <a:spcBef>
                          <a:spcPts val="0"/>
                        </a:spcBef>
                        <a:spcAft>
                          <a:spcPts val="0"/>
                        </a:spcAft>
                        <a:buNone/>
                      </a:pPr>
                      <a:r>
                        <a:rPr lang="en" sz="1600"/>
                        <a:t>M:</a:t>
                      </a:r>
                      <a:r>
                        <a:rPr lang="en" sz="1600" i="1"/>
                        <a:t> “Sono un</a:t>
                      </a:r>
                      <a:r>
                        <a:rPr lang="en" sz="1600" b="1" i="1"/>
                        <a:t>_</a:t>
                      </a:r>
                      <a:r>
                        <a:rPr lang="en" sz="1600" i="1"/>
                        <a:t> buon</a:t>
                      </a:r>
                      <a:r>
                        <a:rPr lang="en" sz="1600" b="1" i="1"/>
                        <a:t>_</a:t>
                      </a:r>
                      <a:r>
                        <a:rPr lang="en" sz="1600" i="1"/>
                        <a:t> amic</a:t>
                      </a:r>
                      <a:r>
                        <a:rPr lang="en" sz="1600" b="1" i="1" u="sng"/>
                        <a:t>o</a:t>
                      </a:r>
                      <a:r>
                        <a:rPr lang="en" sz="1600" i="1"/>
                        <a:t>” </a:t>
                      </a:r>
                      <a:endParaRPr sz="1600"/>
                    </a:p>
                  </a:txBody>
                  <a:tcPr marL="91425" marR="91425" marT="91425" marB="91425"/>
                </a:tc>
                <a:tc>
                  <a:txBody>
                    <a:bodyPr/>
                    <a:lstStyle/>
                    <a:p>
                      <a:pPr marL="0" lvl="0" indent="0" algn="ctr" rtl="0">
                        <a:spcBef>
                          <a:spcPts val="0"/>
                        </a:spcBef>
                        <a:spcAft>
                          <a:spcPts val="0"/>
                        </a:spcAft>
                        <a:buNone/>
                      </a:pPr>
                      <a:endParaRPr sz="1600"/>
                    </a:p>
                  </a:txBody>
                  <a:tcPr marL="91425" marR="91425" marT="91425" marB="91425"/>
                </a:tc>
                <a:tc>
                  <a:txBody>
                    <a:bodyPr/>
                    <a:lstStyle/>
                    <a:p>
                      <a:pPr marL="0" lvl="0" indent="0" algn="ctr" rtl="0">
                        <a:spcBef>
                          <a:spcPts val="0"/>
                        </a:spcBef>
                        <a:spcAft>
                          <a:spcPts val="0"/>
                        </a:spcAft>
                        <a:buNone/>
                      </a:pPr>
                      <a:endParaRPr sz="1600"/>
                    </a:p>
                  </a:txBody>
                  <a:tcPr marL="91425" marR="91425" marT="91425" marB="91425"/>
                </a:tc>
              </a:tr>
              <a:tr h="395050">
                <a:tc>
                  <a:txBody>
                    <a:bodyPr/>
                    <a:lstStyle/>
                    <a:p>
                      <a:pPr marL="0" lvl="0" indent="0" algn="l" rtl="0">
                        <a:spcBef>
                          <a:spcPts val="0"/>
                        </a:spcBef>
                        <a:spcAft>
                          <a:spcPts val="0"/>
                        </a:spcAft>
                        <a:buNone/>
                      </a:pPr>
                      <a:r>
                        <a:rPr lang="en" sz="1600"/>
                        <a:t>F:</a:t>
                      </a:r>
                      <a:r>
                        <a:rPr lang="en" sz="1600" i="1"/>
                        <a:t> “Sono un</a:t>
                      </a:r>
                      <a:r>
                        <a:rPr lang="en" sz="1600" b="1" i="1" u="sng"/>
                        <a:t>a</a:t>
                      </a:r>
                      <a:r>
                        <a:rPr lang="en" sz="1600" i="1"/>
                        <a:t> buon</a:t>
                      </a:r>
                      <a:r>
                        <a:rPr lang="en" sz="1600" b="1" i="1" u="sng"/>
                        <a:t>a</a:t>
                      </a:r>
                      <a:r>
                        <a:rPr lang="en" sz="1600" i="1"/>
                        <a:t> amic</a:t>
                      </a:r>
                      <a:r>
                        <a:rPr lang="en" sz="1600" b="1" i="1" u="sng"/>
                        <a:t>a</a:t>
                      </a:r>
                      <a:r>
                        <a:rPr lang="en" sz="1600" i="1">
                          <a:solidFill>
                            <a:schemeClr val="dk2"/>
                          </a:solidFill>
                        </a:rPr>
                        <a:t>”</a:t>
                      </a:r>
                      <a:endParaRPr sz="1600" i="1" u="sng"/>
                    </a:p>
                  </a:txBody>
                  <a:tcPr marL="91425" marR="91425" marT="91425" marB="91425"/>
                </a:tc>
                <a:tc>
                  <a:txBody>
                    <a:bodyPr/>
                    <a:lstStyle/>
                    <a:p>
                      <a:pPr marL="0" lvl="0" indent="0" algn="ctr" rtl="0">
                        <a:spcBef>
                          <a:spcPts val="0"/>
                        </a:spcBef>
                        <a:spcAft>
                          <a:spcPts val="0"/>
                        </a:spcAft>
                        <a:buNone/>
                      </a:pPr>
                      <a:endParaRPr sz="1600"/>
                    </a:p>
                  </a:txBody>
                  <a:tcPr marL="91425" marR="91425" marT="91425" marB="91425"/>
                </a:tc>
                <a:tc>
                  <a:txBody>
                    <a:bodyPr/>
                    <a:lstStyle/>
                    <a:p>
                      <a:pPr marL="0" lvl="0" indent="0" algn="ctr" rtl="0">
                        <a:spcBef>
                          <a:spcPts val="0"/>
                        </a:spcBef>
                        <a:spcAft>
                          <a:spcPts val="0"/>
                        </a:spcAft>
                        <a:buNone/>
                      </a:pPr>
                      <a:endParaRPr sz="1600"/>
                    </a:p>
                  </a:txBody>
                  <a:tcPr marL="91425" marR="91425" marT="91425" marB="91425"/>
                </a:tc>
              </a:tr>
            </a:tbl>
          </a:graphicData>
        </a:graphic>
      </p:graphicFrame>
      <p:pic>
        <p:nvPicPr>
          <p:cNvPr id="4697" name="Google Shape;4697;p268"/>
          <p:cNvPicPr preferRelativeResize="0"/>
          <p:nvPr/>
        </p:nvPicPr>
        <p:blipFill>
          <a:blip r:embed="rId3">
            <a:alphaModFix/>
          </a:blip>
          <a:stretch>
            <a:fillRect/>
          </a:stretch>
        </p:blipFill>
        <p:spPr>
          <a:xfrm>
            <a:off x="3842492" y="1646860"/>
            <a:ext cx="329184" cy="314872"/>
          </a:xfrm>
          <a:prstGeom prst="rect">
            <a:avLst/>
          </a:prstGeom>
          <a:noFill/>
          <a:ln>
            <a:noFill/>
          </a:ln>
        </p:spPr>
      </p:pic>
      <p:pic>
        <p:nvPicPr>
          <p:cNvPr id="4698" name="Google Shape;4698;p268"/>
          <p:cNvPicPr preferRelativeResize="0"/>
          <p:nvPr/>
        </p:nvPicPr>
        <p:blipFill>
          <a:blip r:embed="rId3">
            <a:alphaModFix/>
          </a:blip>
          <a:stretch>
            <a:fillRect/>
          </a:stretch>
        </p:blipFill>
        <p:spPr>
          <a:xfrm>
            <a:off x="3842492" y="2108210"/>
            <a:ext cx="329184" cy="314872"/>
          </a:xfrm>
          <a:prstGeom prst="rect">
            <a:avLst/>
          </a:prstGeom>
          <a:noFill/>
          <a:ln>
            <a:noFill/>
          </a:ln>
        </p:spPr>
      </p:pic>
      <p:pic>
        <p:nvPicPr>
          <p:cNvPr id="4699" name="Google Shape;4699;p268"/>
          <p:cNvPicPr preferRelativeResize="0"/>
          <p:nvPr/>
        </p:nvPicPr>
        <p:blipFill>
          <a:blip r:embed="rId3">
            <a:alphaModFix/>
          </a:blip>
          <a:stretch>
            <a:fillRect/>
          </a:stretch>
        </p:blipFill>
        <p:spPr>
          <a:xfrm>
            <a:off x="6955492" y="1690997"/>
            <a:ext cx="329184" cy="314872"/>
          </a:xfrm>
          <a:prstGeom prst="rect">
            <a:avLst/>
          </a:prstGeom>
          <a:noFill/>
          <a:ln>
            <a:noFill/>
          </a:ln>
        </p:spPr>
      </p:pic>
      <p:sp>
        <p:nvSpPr>
          <p:cNvPr id="4700" name="Google Shape;4700;p26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232</a:t>
            </a:fld>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4704"/>
        <p:cNvGrpSpPr/>
        <p:nvPr/>
      </p:nvGrpSpPr>
      <p:grpSpPr>
        <a:xfrm>
          <a:off x="0" y="0"/>
          <a:ext cx="0" cy="0"/>
          <a:chOff x="0" y="0"/>
          <a:chExt cx="0" cy="0"/>
        </a:xfrm>
      </p:grpSpPr>
      <p:sp>
        <p:nvSpPr>
          <p:cNvPr id="4705" name="Google Shape;4705;p26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Gender bias: a technical and ethical problem</a:t>
            </a:r>
            <a:endParaRPr/>
          </a:p>
        </p:txBody>
      </p:sp>
      <p:graphicFrame>
        <p:nvGraphicFramePr>
          <p:cNvPr id="4706" name="Google Shape;4706;p269"/>
          <p:cNvGraphicFramePr/>
          <p:nvPr/>
        </p:nvGraphicFramePr>
        <p:xfrm>
          <a:off x="90850" y="1185525"/>
          <a:ext cx="3000000" cy="3000000"/>
        </p:xfrm>
        <a:graphic>
          <a:graphicData uri="http://schemas.openxmlformats.org/drawingml/2006/table">
            <a:tbl>
              <a:tblPr>
                <a:noFill/>
                <a:tableStyleId>{187CA67B-AABF-474A-A2C9-0B3E3CD68A78}</a:tableStyleId>
              </a:tblPr>
              <a:tblGrid>
                <a:gridCol w="2772525"/>
                <a:gridCol w="2492625"/>
                <a:gridCol w="3652325"/>
              </a:tblGrid>
              <a:tr h="321800">
                <a:tc>
                  <a:txBody>
                    <a:bodyPr/>
                    <a:lstStyle/>
                    <a:p>
                      <a:pPr marL="0" lvl="0" indent="0" algn="l" rtl="0">
                        <a:spcBef>
                          <a:spcPts val="0"/>
                        </a:spcBef>
                        <a:spcAft>
                          <a:spcPts val="0"/>
                        </a:spcAft>
                        <a:buNone/>
                      </a:pPr>
                      <a:r>
                        <a:rPr lang="en" sz="1600" b="1" i="1">
                          <a:solidFill>
                            <a:schemeClr val="dk1"/>
                          </a:solidFill>
                        </a:rPr>
                        <a:t>“I’m a good friend”</a:t>
                      </a:r>
                      <a:endParaRPr sz="1600" b="1" i="1">
                        <a:solidFill>
                          <a:schemeClr val="dk1"/>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a:t>Correct Italian translation</a:t>
                      </a:r>
                      <a:endParaRPr sz="1600"/>
                    </a:p>
                  </a:txBody>
                  <a:tcPr marL="91425" marR="91425" marT="91425" marB="91425"/>
                </a:tc>
                <a:tc>
                  <a:txBody>
                    <a:bodyPr/>
                    <a:lstStyle/>
                    <a:p>
                      <a:pPr marL="0" lvl="0" indent="0" algn="ctr" rtl="0">
                        <a:spcBef>
                          <a:spcPts val="0"/>
                        </a:spcBef>
                        <a:spcAft>
                          <a:spcPts val="1600"/>
                        </a:spcAft>
                        <a:buNone/>
                      </a:pPr>
                      <a:r>
                        <a:rPr lang="en" sz="1600"/>
                        <a:t>Most probable automatic translation</a:t>
                      </a:r>
                      <a:endParaRPr sz="1600"/>
                    </a:p>
                  </a:txBody>
                  <a:tcPr marL="91425" marR="91425" marT="91425" marB="91425"/>
                </a:tc>
              </a:tr>
              <a:tr h="321800">
                <a:tc>
                  <a:txBody>
                    <a:bodyPr/>
                    <a:lstStyle/>
                    <a:p>
                      <a:pPr marL="0" lvl="0" indent="0" algn="l" rtl="0">
                        <a:spcBef>
                          <a:spcPts val="0"/>
                        </a:spcBef>
                        <a:spcAft>
                          <a:spcPts val="0"/>
                        </a:spcAft>
                        <a:buNone/>
                      </a:pPr>
                      <a:r>
                        <a:rPr lang="en" sz="1600"/>
                        <a:t>M:</a:t>
                      </a:r>
                      <a:r>
                        <a:rPr lang="en" sz="1600" i="1"/>
                        <a:t> “Sono un</a:t>
                      </a:r>
                      <a:r>
                        <a:rPr lang="en" sz="1600" b="1" i="1"/>
                        <a:t>_</a:t>
                      </a:r>
                      <a:r>
                        <a:rPr lang="en" sz="1600" i="1"/>
                        <a:t> buon</a:t>
                      </a:r>
                      <a:r>
                        <a:rPr lang="en" sz="1600" b="1" i="1"/>
                        <a:t>_</a:t>
                      </a:r>
                      <a:r>
                        <a:rPr lang="en" sz="1600" i="1"/>
                        <a:t> amic</a:t>
                      </a:r>
                      <a:r>
                        <a:rPr lang="en" sz="1600" b="1" i="1" u="sng"/>
                        <a:t>o</a:t>
                      </a:r>
                      <a:r>
                        <a:rPr lang="en" sz="1600" i="1"/>
                        <a:t>” </a:t>
                      </a:r>
                      <a:endParaRPr sz="16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sz="1600"/>
                    </a:p>
                  </a:txBody>
                  <a:tcPr marL="91425" marR="91425" marT="91425" marB="91425">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endParaRPr sz="1600"/>
                    </a:p>
                  </a:txBody>
                  <a:tcPr marL="91425" marR="91425" marT="91425" marB="91425"/>
                </a:tc>
              </a:tr>
              <a:tr h="395050">
                <a:tc>
                  <a:txBody>
                    <a:bodyPr/>
                    <a:lstStyle/>
                    <a:p>
                      <a:pPr marL="0" lvl="0" indent="0" algn="l" rtl="0">
                        <a:spcBef>
                          <a:spcPts val="0"/>
                        </a:spcBef>
                        <a:spcAft>
                          <a:spcPts val="0"/>
                        </a:spcAft>
                        <a:buNone/>
                      </a:pPr>
                      <a:r>
                        <a:rPr lang="en" sz="1600"/>
                        <a:t>F:</a:t>
                      </a:r>
                      <a:r>
                        <a:rPr lang="en" sz="1600" i="1"/>
                        <a:t> “Sono un</a:t>
                      </a:r>
                      <a:r>
                        <a:rPr lang="en" sz="1600" b="1" i="1" u="sng"/>
                        <a:t>a</a:t>
                      </a:r>
                      <a:r>
                        <a:rPr lang="en" sz="1600" i="1"/>
                        <a:t> buon</a:t>
                      </a:r>
                      <a:r>
                        <a:rPr lang="en" sz="1600" b="1" i="1" u="sng"/>
                        <a:t>a</a:t>
                      </a:r>
                      <a:r>
                        <a:rPr lang="en" sz="1600" i="1"/>
                        <a:t> amic</a:t>
                      </a:r>
                      <a:r>
                        <a:rPr lang="en" sz="1600" b="1" i="1" u="sng"/>
                        <a:t>a</a:t>
                      </a:r>
                      <a:r>
                        <a:rPr lang="en" sz="1600" i="1">
                          <a:solidFill>
                            <a:schemeClr val="dk2"/>
                          </a:solidFill>
                        </a:rPr>
                        <a:t>”</a:t>
                      </a:r>
                      <a:endParaRPr sz="1600" i="1" u="sng"/>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sz="1600"/>
                    </a:p>
                  </a:txBody>
                  <a:tcPr marL="91425" marR="91425" marT="91425" marB="91425">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endParaRPr sz="1600"/>
                    </a:p>
                  </a:txBody>
                  <a:tcPr marL="91425" marR="91425" marT="91425" marB="91425"/>
                </a:tc>
              </a:tr>
            </a:tbl>
          </a:graphicData>
        </a:graphic>
      </p:graphicFrame>
      <p:pic>
        <p:nvPicPr>
          <p:cNvPr id="4707" name="Google Shape;4707;p269"/>
          <p:cNvPicPr preferRelativeResize="0"/>
          <p:nvPr/>
        </p:nvPicPr>
        <p:blipFill>
          <a:blip r:embed="rId3">
            <a:alphaModFix/>
          </a:blip>
          <a:stretch>
            <a:fillRect/>
          </a:stretch>
        </p:blipFill>
        <p:spPr>
          <a:xfrm>
            <a:off x="3842492" y="1646860"/>
            <a:ext cx="329184" cy="314872"/>
          </a:xfrm>
          <a:prstGeom prst="rect">
            <a:avLst/>
          </a:prstGeom>
          <a:noFill/>
          <a:ln>
            <a:noFill/>
          </a:ln>
        </p:spPr>
      </p:pic>
      <p:pic>
        <p:nvPicPr>
          <p:cNvPr id="4708" name="Google Shape;4708;p269"/>
          <p:cNvPicPr preferRelativeResize="0"/>
          <p:nvPr/>
        </p:nvPicPr>
        <p:blipFill>
          <a:blip r:embed="rId3">
            <a:alphaModFix/>
          </a:blip>
          <a:stretch>
            <a:fillRect/>
          </a:stretch>
        </p:blipFill>
        <p:spPr>
          <a:xfrm>
            <a:off x="3842492" y="2108210"/>
            <a:ext cx="329184" cy="314872"/>
          </a:xfrm>
          <a:prstGeom prst="rect">
            <a:avLst/>
          </a:prstGeom>
          <a:noFill/>
          <a:ln>
            <a:noFill/>
          </a:ln>
        </p:spPr>
      </p:pic>
      <p:pic>
        <p:nvPicPr>
          <p:cNvPr id="4709" name="Google Shape;4709;p269"/>
          <p:cNvPicPr preferRelativeResize="0"/>
          <p:nvPr/>
        </p:nvPicPr>
        <p:blipFill>
          <a:blip r:embed="rId3">
            <a:alphaModFix/>
          </a:blip>
          <a:stretch>
            <a:fillRect/>
          </a:stretch>
        </p:blipFill>
        <p:spPr>
          <a:xfrm>
            <a:off x="6955492" y="1690997"/>
            <a:ext cx="329184" cy="314872"/>
          </a:xfrm>
          <a:prstGeom prst="rect">
            <a:avLst/>
          </a:prstGeom>
          <a:noFill/>
          <a:ln>
            <a:noFill/>
          </a:ln>
        </p:spPr>
      </p:pic>
      <p:grpSp>
        <p:nvGrpSpPr>
          <p:cNvPr id="4710" name="Google Shape;4710;p269"/>
          <p:cNvGrpSpPr/>
          <p:nvPr/>
        </p:nvGrpSpPr>
        <p:grpSpPr>
          <a:xfrm rot="-401405">
            <a:off x="4326481" y="2107627"/>
            <a:ext cx="4744310" cy="702906"/>
            <a:chOff x="4250250" y="2336175"/>
            <a:chExt cx="4744266" cy="702900"/>
          </a:xfrm>
        </p:grpSpPr>
        <p:sp>
          <p:nvSpPr>
            <p:cNvPr id="4711" name="Google Shape;4711;p269"/>
            <p:cNvSpPr txBox="1"/>
            <p:nvPr/>
          </p:nvSpPr>
          <p:spPr>
            <a:xfrm>
              <a:off x="4250250" y="2336175"/>
              <a:ext cx="4711500" cy="702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dk1"/>
                  </a:solidFill>
                  <a:latin typeface="Source Sans Pro"/>
                  <a:ea typeface="Source Sans Pro"/>
                  <a:cs typeface="Source Sans Pro"/>
                  <a:sym typeface="Source Sans Pro"/>
                </a:rPr>
                <a:t>Independently from the speaker</a:t>
              </a:r>
              <a:endParaRPr sz="1800" b="1">
                <a:solidFill>
                  <a:schemeClr val="dk1"/>
                </a:solidFill>
                <a:latin typeface="Source Sans Pro"/>
                <a:ea typeface="Source Sans Pro"/>
                <a:cs typeface="Source Sans Pro"/>
                <a:sym typeface="Source Sans Pro"/>
              </a:endParaRPr>
            </a:p>
          </p:txBody>
        </p:sp>
        <p:pic>
          <p:nvPicPr>
            <p:cNvPr id="4712" name="Google Shape;4712;p269"/>
            <p:cNvPicPr preferRelativeResize="0"/>
            <p:nvPr/>
          </p:nvPicPr>
          <p:blipFill>
            <a:blip r:embed="rId4">
              <a:alphaModFix/>
            </a:blip>
            <a:stretch>
              <a:fillRect/>
            </a:stretch>
          </p:blipFill>
          <p:spPr>
            <a:xfrm>
              <a:off x="8371116" y="2375925"/>
              <a:ext cx="623400" cy="623400"/>
            </a:xfrm>
            <a:prstGeom prst="rect">
              <a:avLst/>
            </a:prstGeom>
            <a:noFill/>
            <a:ln>
              <a:noFill/>
            </a:ln>
          </p:spPr>
        </p:pic>
        <p:pic>
          <p:nvPicPr>
            <p:cNvPr id="4713" name="Google Shape;4713;p269"/>
            <p:cNvPicPr preferRelativeResize="0"/>
            <p:nvPr/>
          </p:nvPicPr>
          <p:blipFill>
            <a:blip r:embed="rId5">
              <a:alphaModFix/>
            </a:blip>
            <a:stretch>
              <a:fillRect/>
            </a:stretch>
          </p:blipFill>
          <p:spPr>
            <a:xfrm>
              <a:off x="7699125" y="2375925"/>
              <a:ext cx="623400" cy="623400"/>
            </a:xfrm>
            <a:prstGeom prst="rect">
              <a:avLst/>
            </a:prstGeom>
            <a:noFill/>
            <a:ln>
              <a:noFill/>
            </a:ln>
          </p:spPr>
        </p:pic>
      </p:grpSp>
      <p:sp>
        <p:nvSpPr>
          <p:cNvPr id="4714" name="Google Shape;4714;p26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233</a:t>
            </a:fld>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4718"/>
        <p:cNvGrpSpPr/>
        <p:nvPr/>
      </p:nvGrpSpPr>
      <p:grpSpPr>
        <a:xfrm>
          <a:off x="0" y="0"/>
          <a:ext cx="0" cy="0"/>
          <a:chOff x="0" y="0"/>
          <a:chExt cx="0" cy="0"/>
        </a:xfrm>
      </p:grpSpPr>
      <p:sp>
        <p:nvSpPr>
          <p:cNvPr id="4719" name="Google Shape;4719;p27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Gender bias: a technical and ethical problem</a:t>
            </a:r>
            <a:endParaRPr/>
          </a:p>
        </p:txBody>
      </p:sp>
      <p:sp>
        <p:nvSpPr>
          <p:cNvPr id="4720" name="Google Shape;4720;p270"/>
          <p:cNvSpPr txBox="1">
            <a:spLocks noGrp="1"/>
          </p:cNvSpPr>
          <p:nvPr>
            <p:ph type="body" idx="1"/>
          </p:nvPr>
        </p:nvSpPr>
        <p:spPr>
          <a:xfrm>
            <a:off x="2416000" y="3507200"/>
            <a:ext cx="4567500" cy="131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Bias in the training data…</a:t>
            </a:r>
            <a:endParaRPr/>
          </a:p>
          <a:p>
            <a:pPr marL="0" lvl="0" indent="0" algn="l" rtl="0">
              <a:spcBef>
                <a:spcPts val="0"/>
              </a:spcBef>
              <a:spcAft>
                <a:spcPts val="0"/>
              </a:spcAft>
              <a:buNone/>
            </a:pPr>
            <a:r>
              <a:rPr lang="en"/>
              <a:t>...pushes systems towards a “male default”…</a:t>
            </a:r>
            <a:endParaRPr/>
          </a:p>
          <a:p>
            <a:pPr marL="0" lvl="0" indent="0" algn="l" rtl="0">
              <a:spcBef>
                <a:spcPts val="0"/>
              </a:spcBef>
              <a:spcAft>
                <a:spcPts val="1600"/>
              </a:spcAft>
              <a:buNone/>
            </a:pPr>
            <a:r>
              <a:rPr lang="en"/>
              <a:t>...amplifying social asymmetries!</a:t>
            </a:r>
            <a:endParaRPr/>
          </a:p>
        </p:txBody>
      </p:sp>
      <p:pic>
        <p:nvPicPr>
          <p:cNvPr id="4721" name="Google Shape;4721;p270"/>
          <p:cNvPicPr preferRelativeResize="0"/>
          <p:nvPr/>
        </p:nvPicPr>
        <p:blipFill rotWithShape="1">
          <a:blip r:embed="rId3">
            <a:alphaModFix/>
          </a:blip>
          <a:srcRect l="7869" r="7869"/>
          <a:stretch/>
        </p:blipFill>
        <p:spPr>
          <a:xfrm>
            <a:off x="-19986" y="3741265"/>
            <a:ext cx="2232283" cy="1445652"/>
          </a:xfrm>
          <a:prstGeom prst="rect">
            <a:avLst/>
          </a:prstGeom>
          <a:noFill/>
          <a:ln>
            <a:noFill/>
          </a:ln>
        </p:spPr>
      </p:pic>
      <p:sp>
        <p:nvSpPr>
          <p:cNvPr id="4722" name="Google Shape;4722;p270"/>
          <p:cNvSpPr txBox="1"/>
          <p:nvPr/>
        </p:nvSpPr>
        <p:spPr>
          <a:xfrm>
            <a:off x="545341" y="4692314"/>
            <a:ext cx="1666955" cy="397284"/>
          </a:xfrm>
          <a:prstGeom prst="rect">
            <a:avLst/>
          </a:prstGeom>
          <a:solidFill>
            <a:schemeClr val="dk1"/>
          </a:solidFill>
          <a:ln w="9525" cap="flat" cmpd="sng">
            <a:solidFill>
              <a:srgbClr val="000000"/>
            </a:solidFill>
            <a:prstDash val="solid"/>
            <a:round/>
            <a:headEnd type="none" w="sm" len="sm"/>
            <a:tailEnd type="none" w="sm" len="sm"/>
          </a:ln>
        </p:spPr>
        <p:txBody>
          <a:bodyPr spcFirstLastPara="1" wrap="square" lIns="51425" tIns="25700" rIns="51425" bIns="2570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 sz="1800">
                <a:solidFill>
                  <a:schemeClr val="lt1"/>
                </a:solidFill>
                <a:latin typeface="Calibri"/>
                <a:ea typeface="Calibri"/>
                <a:cs typeface="Calibri"/>
                <a:sym typeface="Calibri"/>
              </a:rPr>
              <a:t>Heart surgeon</a:t>
            </a:r>
            <a:endParaRPr sz="1800">
              <a:solidFill>
                <a:schemeClr val="lt1"/>
              </a:solidFill>
              <a:latin typeface="Calibri"/>
              <a:ea typeface="Calibri"/>
              <a:cs typeface="Calibri"/>
              <a:sym typeface="Calibri"/>
            </a:endParaRPr>
          </a:p>
        </p:txBody>
      </p:sp>
      <p:pic>
        <p:nvPicPr>
          <p:cNvPr id="4723" name="Google Shape;4723;p270"/>
          <p:cNvPicPr preferRelativeResize="0"/>
          <p:nvPr/>
        </p:nvPicPr>
        <p:blipFill>
          <a:blip r:embed="rId4">
            <a:alphaModFix/>
          </a:blip>
          <a:stretch>
            <a:fillRect/>
          </a:stretch>
        </p:blipFill>
        <p:spPr>
          <a:xfrm>
            <a:off x="6911726" y="3741265"/>
            <a:ext cx="2232275" cy="1445649"/>
          </a:xfrm>
          <a:prstGeom prst="rect">
            <a:avLst/>
          </a:prstGeom>
          <a:noFill/>
          <a:ln>
            <a:noFill/>
          </a:ln>
        </p:spPr>
      </p:pic>
      <p:graphicFrame>
        <p:nvGraphicFramePr>
          <p:cNvPr id="4724" name="Google Shape;4724;p270"/>
          <p:cNvGraphicFramePr/>
          <p:nvPr/>
        </p:nvGraphicFramePr>
        <p:xfrm>
          <a:off x="90850" y="1185525"/>
          <a:ext cx="3000000" cy="3000000"/>
        </p:xfrm>
        <a:graphic>
          <a:graphicData uri="http://schemas.openxmlformats.org/drawingml/2006/table">
            <a:tbl>
              <a:tblPr>
                <a:noFill/>
                <a:tableStyleId>{187CA67B-AABF-474A-A2C9-0B3E3CD68A78}</a:tableStyleId>
              </a:tblPr>
              <a:tblGrid>
                <a:gridCol w="2772525"/>
                <a:gridCol w="2492625"/>
                <a:gridCol w="3652325"/>
              </a:tblGrid>
              <a:tr h="321800">
                <a:tc>
                  <a:txBody>
                    <a:bodyPr/>
                    <a:lstStyle/>
                    <a:p>
                      <a:pPr marL="0" lvl="0" indent="0" algn="l" rtl="0">
                        <a:spcBef>
                          <a:spcPts val="0"/>
                        </a:spcBef>
                        <a:spcAft>
                          <a:spcPts val="0"/>
                        </a:spcAft>
                        <a:buNone/>
                      </a:pPr>
                      <a:r>
                        <a:rPr lang="en" sz="1600" b="1" i="1">
                          <a:solidFill>
                            <a:schemeClr val="dk1"/>
                          </a:solidFill>
                        </a:rPr>
                        <a:t>“I’m a good friend”</a:t>
                      </a:r>
                      <a:endParaRPr sz="1600" b="1" i="1">
                        <a:solidFill>
                          <a:schemeClr val="dk1"/>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a:t>Correct Italian translation</a:t>
                      </a:r>
                      <a:endParaRPr sz="1600"/>
                    </a:p>
                  </a:txBody>
                  <a:tcPr marL="91425" marR="91425" marT="91425" marB="91425"/>
                </a:tc>
                <a:tc>
                  <a:txBody>
                    <a:bodyPr/>
                    <a:lstStyle/>
                    <a:p>
                      <a:pPr marL="0" lvl="0" indent="0" algn="ctr" rtl="0">
                        <a:spcBef>
                          <a:spcPts val="0"/>
                        </a:spcBef>
                        <a:spcAft>
                          <a:spcPts val="1600"/>
                        </a:spcAft>
                        <a:buNone/>
                      </a:pPr>
                      <a:r>
                        <a:rPr lang="en" sz="1600"/>
                        <a:t>Most probable automatic translation</a:t>
                      </a:r>
                      <a:endParaRPr sz="1600"/>
                    </a:p>
                  </a:txBody>
                  <a:tcPr marL="91425" marR="91425" marT="91425" marB="91425"/>
                </a:tc>
              </a:tr>
              <a:tr h="321800">
                <a:tc>
                  <a:txBody>
                    <a:bodyPr/>
                    <a:lstStyle/>
                    <a:p>
                      <a:pPr marL="0" lvl="0" indent="0" algn="l" rtl="0">
                        <a:spcBef>
                          <a:spcPts val="0"/>
                        </a:spcBef>
                        <a:spcAft>
                          <a:spcPts val="0"/>
                        </a:spcAft>
                        <a:buNone/>
                      </a:pPr>
                      <a:r>
                        <a:rPr lang="en" sz="1600"/>
                        <a:t>M:</a:t>
                      </a:r>
                      <a:r>
                        <a:rPr lang="en" sz="1600" i="1"/>
                        <a:t> “Sono un</a:t>
                      </a:r>
                      <a:r>
                        <a:rPr lang="en" sz="1600" b="1" i="1"/>
                        <a:t>_</a:t>
                      </a:r>
                      <a:r>
                        <a:rPr lang="en" sz="1600" i="1"/>
                        <a:t> buon</a:t>
                      </a:r>
                      <a:r>
                        <a:rPr lang="en" sz="1600" b="1" i="1"/>
                        <a:t>_</a:t>
                      </a:r>
                      <a:r>
                        <a:rPr lang="en" sz="1600" i="1"/>
                        <a:t> amic</a:t>
                      </a:r>
                      <a:r>
                        <a:rPr lang="en" sz="1600" b="1" i="1" u="sng"/>
                        <a:t>o</a:t>
                      </a:r>
                      <a:r>
                        <a:rPr lang="en" sz="1600" i="1"/>
                        <a:t>” </a:t>
                      </a:r>
                      <a:endParaRPr sz="16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sz="1600"/>
                    </a:p>
                  </a:txBody>
                  <a:tcPr marL="91425" marR="91425" marT="91425" marB="91425">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endParaRPr sz="1600"/>
                    </a:p>
                  </a:txBody>
                  <a:tcPr marL="91425" marR="91425" marT="91425" marB="91425"/>
                </a:tc>
              </a:tr>
              <a:tr h="395050">
                <a:tc>
                  <a:txBody>
                    <a:bodyPr/>
                    <a:lstStyle/>
                    <a:p>
                      <a:pPr marL="0" lvl="0" indent="0" algn="l" rtl="0">
                        <a:spcBef>
                          <a:spcPts val="0"/>
                        </a:spcBef>
                        <a:spcAft>
                          <a:spcPts val="0"/>
                        </a:spcAft>
                        <a:buNone/>
                      </a:pPr>
                      <a:r>
                        <a:rPr lang="en" sz="1600"/>
                        <a:t>F:</a:t>
                      </a:r>
                      <a:r>
                        <a:rPr lang="en" sz="1600" i="1"/>
                        <a:t> “Sono un</a:t>
                      </a:r>
                      <a:r>
                        <a:rPr lang="en" sz="1600" b="1" i="1" u="sng"/>
                        <a:t>a</a:t>
                      </a:r>
                      <a:r>
                        <a:rPr lang="en" sz="1600" i="1"/>
                        <a:t> buon</a:t>
                      </a:r>
                      <a:r>
                        <a:rPr lang="en" sz="1600" b="1" i="1" u="sng"/>
                        <a:t>a</a:t>
                      </a:r>
                      <a:r>
                        <a:rPr lang="en" sz="1600" i="1"/>
                        <a:t> amic</a:t>
                      </a:r>
                      <a:r>
                        <a:rPr lang="en" sz="1600" b="1" i="1" u="sng"/>
                        <a:t>a</a:t>
                      </a:r>
                      <a:r>
                        <a:rPr lang="en" sz="1600" i="1">
                          <a:solidFill>
                            <a:schemeClr val="dk2"/>
                          </a:solidFill>
                        </a:rPr>
                        <a:t>”</a:t>
                      </a:r>
                      <a:endParaRPr sz="1600" i="1" u="sng"/>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sz="1600"/>
                    </a:p>
                  </a:txBody>
                  <a:tcPr marL="91425" marR="91425" marT="91425" marB="91425">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endParaRPr sz="1600"/>
                    </a:p>
                  </a:txBody>
                  <a:tcPr marL="91425" marR="91425" marT="91425" marB="91425"/>
                </a:tc>
              </a:tr>
            </a:tbl>
          </a:graphicData>
        </a:graphic>
      </p:graphicFrame>
      <p:pic>
        <p:nvPicPr>
          <p:cNvPr id="4725" name="Google Shape;4725;p270"/>
          <p:cNvPicPr preferRelativeResize="0"/>
          <p:nvPr/>
        </p:nvPicPr>
        <p:blipFill>
          <a:blip r:embed="rId5">
            <a:alphaModFix/>
          </a:blip>
          <a:stretch>
            <a:fillRect/>
          </a:stretch>
        </p:blipFill>
        <p:spPr>
          <a:xfrm>
            <a:off x="3842492" y="1646860"/>
            <a:ext cx="329184" cy="314872"/>
          </a:xfrm>
          <a:prstGeom prst="rect">
            <a:avLst/>
          </a:prstGeom>
          <a:noFill/>
          <a:ln>
            <a:noFill/>
          </a:ln>
        </p:spPr>
      </p:pic>
      <p:pic>
        <p:nvPicPr>
          <p:cNvPr id="4726" name="Google Shape;4726;p270"/>
          <p:cNvPicPr preferRelativeResize="0"/>
          <p:nvPr/>
        </p:nvPicPr>
        <p:blipFill>
          <a:blip r:embed="rId5">
            <a:alphaModFix/>
          </a:blip>
          <a:stretch>
            <a:fillRect/>
          </a:stretch>
        </p:blipFill>
        <p:spPr>
          <a:xfrm>
            <a:off x="3842492" y="2108210"/>
            <a:ext cx="329184" cy="314872"/>
          </a:xfrm>
          <a:prstGeom prst="rect">
            <a:avLst/>
          </a:prstGeom>
          <a:noFill/>
          <a:ln>
            <a:noFill/>
          </a:ln>
        </p:spPr>
      </p:pic>
      <p:pic>
        <p:nvPicPr>
          <p:cNvPr id="4727" name="Google Shape;4727;p270"/>
          <p:cNvPicPr preferRelativeResize="0"/>
          <p:nvPr/>
        </p:nvPicPr>
        <p:blipFill>
          <a:blip r:embed="rId5">
            <a:alphaModFix/>
          </a:blip>
          <a:stretch>
            <a:fillRect/>
          </a:stretch>
        </p:blipFill>
        <p:spPr>
          <a:xfrm>
            <a:off x="6955492" y="1690997"/>
            <a:ext cx="329184" cy="314872"/>
          </a:xfrm>
          <a:prstGeom prst="rect">
            <a:avLst/>
          </a:prstGeom>
          <a:noFill/>
          <a:ln>
            <a:noFill/>
          </a:ln>
        </p:spPr>
      </p:pic>
      <p:grpSp>
        <p:nvGrpSpPr>
          <p:cNvPr id="4728" name="Google Shape;4728;p270"/>
          <p:cNvGrpSpPr/>
          <p:nvPr/>
        </p:nvGrpSpPr>
        <p:grpSpPr>
          <a:xfrm rot="-401405">
            <a:off x="4326481" y="2107627"/>
            <a:ext cx="4744310" cy="702906"/>
            <a:chOff x="4250250" y="2336175"/>
            <a:chExt cx="4744266" cy="702900"/>
          </a:xfrm>
        </p:grpSpPr>
        <p:sp>
          <p:nvSpPr>
            <p:cNvPr id="4729" name="Google Shape;4729;p270"/>
            <p:cNvSpPr txBox="1"/>
            <p:nvPr/>
          </p:nvSpPr>
          <p:spPr>
            <a:xfrm>
              <a:off x="4250250" y="2336175"/>
              <a:ext cx="4711500" cy="702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dk1"/>
                  </a:solidFill>
                  <a:latin typeface="Source Sans Pro"/>
                  <a:ea typeface="Source Sans Pro"/>
                  <a:cs typeface="Source Sans Pro"/>
                  <a:sym typeface="Source Sans Pro"/>
                </a:rPr>
                <a:t>Independently from the speaker</a:t>
              </a:r>
              <a:endParaRPr sz="1800" b="1">
                <a:solidFill>
                  <a:schemeClr val="dk1"/>
                </a:solidFill>
                <a:latin typeface="Source Sans Pro"/>
                <a:ea typeface="Source Sans Pro"/>
                <a:cs typeface="Source Sans Pro"/>
                <a:sym typeface="Source Sans Pro"/>
              </a:endParaRPr>
            </a:p>
          </p:txBody>
        </p:sp>
        <p:pic>
          <p:nvPicPr>
            <p:cNvPr id="4730" name="Google Shape;4730;p270"/>
            <p:cNvPicPr preferRelativeResize="0"/>
            <p:nvPr/>
          </p:nvPicPr>
          <p:blipFill>
            <a:blip r:embed="rId6">
              <a:alphaModFix/>
            </a:blip>
            <a:stretch>
              <a:fillRect/>
            </a:stretch>
          </p:blipFill>
          <p:spPr>
            <a:xfrm>
              <a:off x="8371116" y="2375925"/>
              <a:ext cx="623400" cy="623400"/>
            </a:xfrm>
            <a:prstGeom prst="rect">
              <a:avLst/>
            </a:prstGeom>
            <a:noFill/>
            <a:ln>
              <a:noFill/>
            </a:ln>
          </p:spPr>
        </p:pic>
        <p:pic>
          <p:nvPicPr>
            <p:cNvPr id="4731" name="Google Shape;4731;p270"/>
            <p:cNvPicPr preferRelativeResize="0"/>
            <p:nvPr/>
          </p:nvPicPr>
          <p:blipFill>
            <a:blip r:embed="rId7">
              <a:alphaModFix/>
            </a:blip>
            <a:stretch>
              <a:fillRect/>
            </a:stretch>
          </p:blipFill>
          <p:spPr>
            <a:xfrm>
              <a:off x="7699125" y="2375925"/>
              <a:ext cx="623400" cy="623400"/>
            </a:xfrm>
            <a:prstGeom prst="rect">
              <a:avLst/>
            </a:prstGeom>
            <a:noFill/>
            <a:ln>
              <a:noFill/>
            </a:ln>
          </p:spPr>
        </p:pic>
      </p:grpSp>
      <p:sp>
        <p:nvSpPr>
          <p:cNvPr id="4732" name="Google Shape;4732;p27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234</a:t>
            </a:fld>
            <a:endParaRPr/>
          </a:p>
        </p:txBody>
      </p:sp>
      <p:sp>
        <p:nvSpPr>
          <p:cNvPr id="4733" name="Google Shape;4733;p270"/>
          <p:cNvSpPr txBox="1"/>
          <p:nvPr/>
        </p:nvSpPr>
        <p:spPr>
          <a:xfrm>
            <a:off x="7474853" y="4713341"/>
            <a:ext cx="1669200" cy="397200"/>
          </a:xfrm>
          <a:prstGeom prst="rect">
            <a:avLst/>
          </a:prstGeom>
          <a:solidFill>
            <a:schemeClr val="dk1"/>
          </a:solidFill>
          <a:ln w="9525" cap="flat" cmpd="sng">
            <a:solidFill>
              <a:srgbClr val="000000"/>
            </a:solidFill>
            <a:prstDash val="solid"/>
            <a:round/>
            <a:headEnd type="none" w="sm" len="sm"/>
            <a:tailEnd type="none" w="sm" len="sm"/>
          </a:ln>
        </p:spPr>
        <p:txBody>
          <a:bodyPr spcFirstLastPara="1" wrap="square" lIns="51425" tIns="25700" rIns="51425" bIns="2570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 sz="1800">
                <a:solidFill>
                  <a:schemeClr val="lt1"/>
                </a:solidFill>
                <a:latin typeface="Calibri"/>
                <a:ea typeface="Calibri"/>
                <a:cs typeface="Calibri"/>
                <a:sym typeface="Calibri"/>
              </a:rPr>
              <a:t>Nurse</a:t>
            </a:r>
            <a:endParaRPr sz="1800">
              <a:solidFill>
                <a:schemeClr val="lt1"/>
              </a:solidFill>
              <a:latin typeface="Calibri"/>
              <a:ea typeface="Calibri"/>
              <a:cs typeface="Calibri"/>
              <a:sym typeface="Calibri"/>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4737"/>
        <p:cNvGrpSpPr/>
        <p:nvPr/>
      </p:nvGrpSpPr>
      <p:grpSpPr>
        <a:xfrm>
          <a:off x="0" y="0"/>
          <a:ext cx="0" cy="0"/>
          <a:chOff x="0" y="0"/>
          <a:chExt cx="0" cy="0"/>
        </a:xfrm>
      </p:grpSpPr>
      <p:sp>
        <p:nvSpPr>
          <p:cNvPr id="4738" name="Google Shape;4738;p27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Gender bias and automatic translation</a:t>
            </a:r>
            <a:endParaRPr/>
          </a:p>
        </p:txBody>
      </p:sp>
      <p:sp>
        <p:nvSpPr>
          <p:cNvPr id="4739" name="Google Shape;4739;p271"/>
          <p:cNvSpPr txBox="1">
            <a:spLocks noGrp="1"/>
          </p:cNvSpPr>
          <p:nvPr>
            <p:ph type="body" idx="1"/>
          </p:nvPr>
        </p:nvSpPr>
        <p:spPr>
          <a:xfrm>
            <a:off x="311700" y="1152475"/>
            <a:ext cx="8520600" cy="20967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 b="1">
                <a:solidFill>
                  <a:schemeClr val="dk1"/>
                </a:solidFill>
              </a:rPr>
              <a:t>Machine Translation</a:t>
            </a:r>
            <a:r>
              <a:rPr lang="en"/>
              <a:t> (text-to-text)</a:t>
            </a:r>
            <a:endParaRPr/>
          </a:p>
          <a:p>
            <a:pPr marL="342900" lvl="0" indent="0" algn="l" rtl="0">
              <a:lnSpc>
                <a:spcPct val="90000"/>
              </a:lnSpc>
              <a:spcBef>
                <a:spcPts val="0"/>
              </a:spcBef>
              <a:spcAft>
                <a:spcPts val="0"/>
              </a:spcAft>
              <a:buNone/>
            </a:pPr>
            <a:r>
              <a:rPr lang="en"/>
              <a:t>→ textual input does NOT always provide gender clues</a:t>
            </a:r>
            <a:endParaRPr/>
          </a:p>
          <a:p>
            <a:pPr marL="0" lvl="0" indent="0" algn="l" rtl="0">
              <a:spcBef>
                <a:spcPts val="0"/>
              </a:spcBef>
              <a:spcAft>
                <a:spcPts val="0"/>
              </a:spcAft>
              <a:buNone/>
            </a:pPr>
            <a:endParaRPr/>
          </a:p>
          <a:p>
            <a:pPr marL="457200" lvl="0" indent="-342900" algn="l" rtl="0">
              <a:lnSpc>
                <a:spcPct val="100000"/>
              </a:lnSpc>
              <a:spcBef>
                <a:spcPts val="1600"/>
              </a:spcBef>
              <a:spcAft>
                <a:spcPts val="0"/>
              </a:spcAft>
              <a:buSzPts val="1800"/>
              <a:buChar char="●"/>
            </a:pPr>
            <a:r>
              <a:rPr lang="en" b="1">
                <a:solidFill>
                  <a:schemeClr val="dk1"/>
                </a:solidFill>
              </a:rPr>
              <a:t>Speech Translation</a:t>
            </a:r>
            <a:r>
              <a:rPr lang="en"/>
              <a:t> (speech-to-text)</a:t>
            </a:r>
            <a:endParaRPr/>
          </a:p>
          <a:p>
            <a:pPr marL="342900" lvl="0" indent="0" algn="l" rtl="0">
              <a:lnSpc>
                <a:spcPct val="90000"/>
              </a:lnSpc>
              <a:spcBef>
                <a:spcPts val="0"/>
              </a:spcBef>
              <a:spcAft>
                <a:spcPts val="0"/>
              </a:spcAft>
              <a:buNone/>
            </a:pPr>
            <a:r>
              <a:rPr lang="en"/>
              <a:t>→ audio input can provide gender clues</a:t>
            </a:r>
            <a:endParaRPr/>
          </a:p>
          <a:p>
            <a:pPr marL="457200" lvl="0" indent="0" algn="l" rtl="0">
              <a:spcBef>
                <a:spcPts val="0"/>
              </a:spcBef>
              <a:spcAft>
                <a:spcPts val="1600"/>
              </a:spcAft>
              <a:buNone/>
            </a:pPr>
            <a:endParaRPr/>
          </a:p>
        </p:txBody>
      </p:sp>
      <p:sp>
        <p:nvSpPr>
          <p:cNvPr id="4740" name="Google Shape;4740;p271"/>
          <p:cNvSpPr txBox="1"/>
          <p:nvPr/>
        </p:nvSpPr>
        <p:spPr>
          <a:xfrm>
            <a:off x="7186925" y="1184825"/>
            <a:ext cx="1764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FF0000"/>
                </a:solidFill>
                <a:latin typeface="Calibri"/>
                <a:ea typeface="Calibri"/>
                <a:cs typeface="Calibri"/>
                <a:sym typeface="Calibri"/>
              </a:rPr>
              <a:t>I’m a good friend</a:t>
            </a:r>
            <a:endParaRPr sz="1100">
              <a:solidFill>
                <a:srgbClr val="FF0000"/>
              </a:solidFill>
            </a:endParaRPr>
          </a:p>
        </p:txBody>
      </p:sp>
      <p:sp>
        <p:nvSpPr>
          <p:cNvPr id="4741" name="Google Shape;4741;p271"/>
          <p:cNvSpPr txBox="1"/>
          <p:nvPr/>
        </p:nvSpPr>
        <p:spPr>
          <a:xfrm>
            <a:off x="7346925" y="2267500"/>
            <a:ext cx="1764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solidFill>
                <a:srgbClr val="FF0000"/>
              </a:solidFill>
            </a:endParaRPr>
          </a:p>
        </p:txBody>
      </p:sp>
      <p:pic>
        <p:nvPicPr>
          <p:cNvPr id="4742" name="Google Shape;4742;p271"/>
          <p:cNvPicPr preferRelativeResize="0"/>
          <p:nvPr/>
        </p:nvPicPr>
        <p:blipFill>
          <a:blip r:embed="rId3">
            <a:alphaModFix/>
          </a:blip>
          <a:stretch>
            <a:fillRect/>
          </a:stretch>
        </p:blipFill>
        <p:spPr>
          <a:xfrm flipH="1">
            <a:off x="6647309" y="2336249"/>
            <a:ext cx="623406" cy="623406"/>
          </a:xfrm>
          <a:prstGeom prst="rect">
            <a:avLst/>
          </a:prstGeom>
          <a:noFill/>
          <a:ln>
            <a:noFill/>
          </a:ln>
        </p:spPr>
      </p:pic>
      <p:sp>
        <p:nvSpPr>
          <p:cNvPr id="4743" name="Google Shape;4743;p271"/>
          <p:cNvSpPr/>
          <p:nvPr/>
        </p:nvSpPr>
        <p:spPr>
          <a:xfrm>
            <a:off x="7186925" y="1762925"/>
            <a:ext cx="1941300" cy="579900"/>
          </a:xfrm>
          <a:prstGeom prst="wedgeRoundRectCallout">
            <a:avLst>
              <a:gd name="adj1" fmla="val -47614"/>
              <a:gd name="adj2" fmla="val 83083"/>
              <a:gd name="adj3" fmla="val 0"/>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sz="1800">
                <a:solidFill>
                  <a:srgbClr val="FF0000"/>
                </a:solidFill>
                <a:latin typeface="Calibri"/>
                <a:ea typeface="Calibri"/>
                <a:cs typeface="Calibri"/>
                <a:sym typeface="Calibri"/>
              </a:rPr>
              <a:t>I’m a good friend</a:t>
            </a:r>
            <a:endParaRPr sz="1100">
              <a:solidFill>
                <a:srgbClr val="FF0000"/>
              </a:solidFill>
            </a:endParaRPr>
          </a:p>
        </p:txBody>
      </p:sp>
      <p:sp>
        <p:nvSpPr>
          <p:cNvPr id="4744" name="Google Shape;4744;p27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235</a:t>
            </a:fld>
            <a:endParaRPr/>
          </a:p>
        </p:txBody>
      </p:sp>
      <p:sp>
        <p:nvSpPr>
          <p:cNvPr id="4745" name="Google Shape;4745;p271"/>
          <p:cNvSpPr txBox="1"/>
          <p:nvPr/>
        </p:nvSpPr>
        <p:spPr>
          <a:xfrm>
            <a:off x="311700" y="3523550"/>
            <a:ext cx="8353500" cy="1165200"/>
          </a:xfrm>
          <a:prstGeom prst="rect">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800"/>
              </a:spcAft>
              <a:buNone/>
            </a:pPr>
            <a:r>
              <a:rPr lang="en" sz="2600" b="1">
                <a:solidFill>
                  <a:schemeClr val="dk1"/>
                </a:solidFill>
                <a:latin typeface="Caveat"/>
                <a:ea typeface="Caveat"/>
                <a:cs typeface="Caveat"/>
                <a:sym typeface="Caveat"/>
              </a:rPr>
              <a:t>Are ST systems able to exploit audio information to translate gender?</a:t>
            </a:r>
            <a:endParaRPr sz="2600" b="1">
              <a:solidFill>
                <a:schemeClr val="dk1"/>
              </a:solidFill>
              <a:latin typeface="Caveat"/>
              <a:ea typeface="Caveat"/>
              <a:cs typeface="Caveat"/>
              <a:sym typeface="Caveat"/>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4749"/>
        <p:cNvGrpSpPr/>
        <p:nvPr/>
      </p:nvGrpSpPr>
      <p:grpSpPr>
        <a:xfrm>
          <a:off x="0" y="0"/>
          <a:ext cx="0" cy="0"/>
          <a:chOff x="0" y="0"/>
          <a:chExt cx="0" cy="0"/>
        </a:xfrm>
      </p:grpSpPr>
      <p:sp>
        <p:nvSpPr>
          <p:cNvPr id="4750" name="Google Shape;4750;p272"/>
          <p:cNvSpPr txBox="1">
            <a:spLocks noGrp="1"/>
          </p:cNvSpPr>
          <p:nvPr>
            <p:ph type="title"/>
          </p:nvPr>
        </p:nvSpPr>
        <p:spPr>
          <a:xfrm>
            <a:off x="311700" y="445025"/>
            <a:ext cx="87417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Gender bias and ST - exploiting audio features</a:t>
            </a:r>
            <a:endParaRPr/>
          </a:p>
        </p:txBody>
      </p:sp>
      <p:sp>
        <p:nvSpPr>
          <p:cNvPr id="4751" name="Google Shape;4751;p272"/>
          <p:cNvSpPr txBox="1">
            <a:spLocks noGrp="1"/>
          </p:cNvSpPr>
          <p:nvPr>
            <p:ph type="body" idx="1"/>
          </p:nvPr>
        </p:nvSpPr>
        <p:spPr>
          <a:xfrm>
            <a:off x="311700" y="1152475"/>
            <a:ext cx="8741700" cy="20025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
              <a:t>Bentivogli et al., “</a:t>
            </a:r>
            <a:r>
              <a:rPr lang="en" i="1"/>
              <a:t>Gender in Danger? Evaluating Speech Translation Technology on the MuST-SHE Corpus</a:t>
            </a:r>
            <a:r>
              <a:rPr lang="en"/>
              <a:t>”, ACL 2020</a:t>
            </a:r>
            <a:endParaRPr/>
          </a:p>
          <a:p>
            <a:pPr marL="914400" lvl="1" indent="-342900" algn="l" rtl="0">
              <a:lnSpc>
                <a:spcPct val="150000"/>
              </a:lnSpc>
              <a:spcBef>
                <a:spcPts val="1000"/>
              </a:spcBef>
              <a:spcAft>
                <a:spcPts val="0"/>
              </a:spcAft>
              <a:buClr>
                <a:schemeClr val="dk1"/>
              </a:buClr>
              <a:buSzPts val="1800"/>
              <a:buChar char="○"/>
            </a:pPr>
            <a:r>
              <a:rPr lang="en" sz="1800" b="1">
                <a:solidFill>
                  <a:schemeClr val="dk1"/>
                </a:solidFill>
              </a:rPr>
              <a:t>MuST-SHE: a benchmark for the analysis of gender translation in MT and ST</a:t>
            </a:r>
            <a:endParaRPr sz="1800" b="1">
              <a:solidFill>
                <a:schemeClr val="dk1"/>
              </a:solidFill>
            </a:endParaRPr>
          </a:p>
          <a:p>
            <a:pPr marL="914400" lvl="1" indent="-317500" algn="just" rtl="0">
              <a:lnSpc>
                <a:spcPct val="150000"/>
              </a:lnSpc>
              <a:spcBef>
                <a:spcPts val="0"/>
              </a:spcBef>
              <a:spcAft>
                <a:spcPts val="0"/>
              </a:spcAft>
              <a:buClr>
                <a:srgbClr val="FFFFFF"/>
              </a:buClr>
              <a:buSzPts val="1400"/>
              <a:buChar char="○"/>
            </a:pPr>
            <a:r>
              <a:rPr lang="en" b="1">
                <a:solidFill>
                  <a:srgbClr val="FFFFFF"/>
                </a:solidFill>
              </a:rPr>
              <a:t>Gender-sensitive evaluation methodology </a:t>
            </a:r>
            <a:endParaRPr b="1">
              <a:solidFill>
                <a:srgbClr val="FFFFFF"/>
              </a:solidFill>
            </a:endParaRPr>
          </a:p>
          <a:p>
            <a:pPr marL="914400" lvl="1" indent="-317500" algn="just" rtl="0">
              <a:lnSpc>
                <a:spcPct val="150000"/>
              </a:lnSpc>
              <a:spcBef>
                <a:spcPts val="0"/>
              </a:spcBef>
              <a:spcAft>
                <a:spcPts val="0"/>
              </a:spcAft>
              <a:buClr>
                <a:srgbClr val="FFFFFF"/>
              </a:buClr>
              <a:buSzPts val="1400"/>
              <a:buChar char="○"/>
            </a:pPr>
            <a:r>
              <a:rPr lang="en" b="1">
                <a:solidFill>
                  <a:srgbClr val="FFFFFF"/>
                </a:solidFill>
              </a:rPr>
              <a:t>Comparison between end-to-end and cascade ST approaches </a:t>
            </a:r>
            <a:endParaRPr b="1">
              <a:solidFill>
                <a:srgbClr val="FFFFFF"/>
              </a:solidFill>
            </a:endParaRPr>
          </a:p>
          <a:p>
            <a:pPr marL="0" lvl="0" indent="0" algn="l" rtl="0">
              <a:spcBef>
                <a:spcPts val="0"/>
              </a:spcBef>
              <a:spcAft>
                <a:spcPts val="0"/>
              </a:spcAft>
              <a:buNone/>
            </a:pPr>
            <a:endParaRPr/>
          </a:p>
          <a:p>
            <a:pPr marL="0" lvl="0" indent="0" algn="l" rtl="0">
              <a:spcBef>
                <a:spcPts val="1600"/>
              </a:spcBef>
              <a:spcAft>
                <a:spcPts val="1600"/>
              </a:spcAft>
              <a:buNone/>
            </a:pPr>
            <a:endParaRPr/>
          </a:p>
        </p:txBody>
      </p:sp>
      <p:sp>
        <p:nvSpPr>
          <p:cNvPr id="4752" name="Google Shape;4752;p272"/>
          <p:cNvSpPr txBox="1">
            <a:spLocks noGrp="1"/>
          </p:cNvSpPr>
          <p:nvPr>
            <p:ph type="body" idx="1"/>
          </p:nvPr>
        </p:nvSpPr>
        <p:spPr>
          <a:xfrm>
            <a:off x="176675" y="3154975"/>
            <a:ext cx="8967300" cy="19050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endParaRPr/>
          </a:p>
          <a:p>
            <a:pPr marL="457200" lvl="0" indent="-342900" algn="l" rtl="0">
              <a:lnSpc>
                <a:spcPct val="100000"/>
              </a:lnSpc>
              <a:spcBef>
                <a:spcPts val="1000"/>
              </a:spcBef>
              <a:spcAft>
                <a:spcPts val="0"/>
              </a:spcAft>
              <a:buSzPts val="1800"/>
              <a:buChar char="●"/>
            </a:pPr>
            <a:r>
              <a:rPr lang="en" b="1">
                <a:solidFill>
                  <a:schemeClr val="dk1"/>
                </a:solidFill>
              </a:rPr>
              <a:t>Derived from MuST-C</a:t>
            </a:r>
            <a:r>
              <a:rPr lang="en"/>
              <a:t> (2 language directions En→It, En→Fr)</a:t>
            </a:r>
            <a:endParaRPr/>
          </a:p>
          <a:p>
            <a:pPr marL="457200" lvl="0" indent="-342900" algn="l" rtl="0">
              <a:lnSpc>
                <a:spcPct val="100000"/>
              </a:lnSpc>
              <a:spcBef>
                <a:spcPts val="0"/>
              </a:spcBef>
              <a:spcAft>
                <a:spcPts val="0"/>
              </a:spcAft>
              <a:buSzPts val="1800"/>
              <a:buChar char="●"/>
            </a:pPr>
            <a:r>
              <a:rPr lang="en" b="1">
                <a:solidFill>
                  <a:schemeClr val="dk1"/>
                </a:solidFill>
              </a:rPr>
              <a:t>Gender-sensitive design</a:t>
            </a:r>
            <a:r>
              <a:rPr lang="en"/>
              <a:t>: each segment contains 1+ English gender-neutral word translated into the corresponding masculine/feminine target word(s) </a:t>
            </a:r>
            <a:endParaRPr/>
          </a:p>
          <a:p>
            <a:pPr marL="457200" lvl="0" indent="-342900" algn="l" rtl="0">
              <a:lnSpc>
                <a:spcPct val="100000"/>
              </a:lnSpc>
              <a:spcBef>
                <a:spcPts val="0"/>
              </a:spcBef>
              <a:spcAft>
                <a:spcPts val="0"/>
              </a:spcAft>
              <a:buSzPts val="1800"/>
              <a:buChar char="●"/>
            </a:pPr>
            <a:r>
              <a:rPr lang="en" b="1">
                <a:solidFill>
                  <a:schemeClr val="dk1"/>
                </a:solidFill>
              </a:rPr>
              <a:t>2 gender phenomena</a:t>
            </a:r>
            <a:r>
              <a:rPr lang="en"/>
              <a:t>: info-in-audio (</a:t>
            </a:r>
            <a:r>
              <a:rPr lang="en" i="1"/>
              <a:t>I’m a good friend</a:t>
            </a:r>
            <a:r>
              <a:rPr lang="en"/>
              <a:t>), info-in-content (</a:t>
            </a:r>
            <a:r>
              <a:rPr lang="en" i="1"/>
              <a:t>she is a good...</a:t>
            </a:r>
            <a:r>
              <a:rPr lang="en"/>
              <a:t>)</a:t>
            </a:r>
            <a:endParaRPr/>
          </a:p>
          <a:p>
            <a:pPr marL="0" lvl="0" indent="0" algn="l" rtl="0">
              <a:spcBef>
                <a:spcPts val="0"/>
              </a:spcBef>
              <a:spcAft>
                <a:spcPts val="1600"/>
              </a:spcAft>
              <a:buNone/>
            </a:pPr>
            <a:endParaRPr/>
          </a:p>
        </p:txBody>
      </p:sp>
      <p:sp>
        <p:nvSpPr>
          <p:cNvPr id="4753" name="Google Shape;4753;p27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236</a:t>
            </a:fld>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4757"/>
        <p:cNvGrpSpPr/>
        <p:nvPr/>
      </p:nvGrpSpPr>
      <p:grpSpPr>
        <a:xfrm>
          <a:off x="0" y="0"/>
          <a:ext cx="0" cy="0"/>
          <a:chOff x="0" y="0"/>
          <a:chExt cx="0" cy="0"/>
        </a:xfrm>
      </p:grpSpPr>
      <p:sp>
        <p:nvSpPr>
          <p:cNvPr id="4758" name="Google Shape;4758;p273"/>
          <p:cNvSpPr txBox="1">
            <a:spLocks noGrp="1"/>
          </p:cNvSpPr>
          <p:nvPr>
            <p:ph type="body" idx="1"/>
          </p:nvPr>
        </p:nvSpPr>
        <p:spPr>
          <a:xfrm>
            <a:off x="311700" y="1152475"/>
            <a:ext cx="8741700" cy="20025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
              <a:t>Bentivogli et al., “</a:t>
            </a:r>
            <a:r>
              <a:rPr lang="en" i="1"/>
              <a:t>Gender in Danger? Evaluating Speech Translation Technology on the MuST-SHE Corpus</a:t>
            </a:r>
            <a:r>
              <a:rPr lang="en"/>
              <a:t>”, ACL 2020</a:t>
            </a:r>
            <a:endParaRPr/>
          </a:p>
          <a:p>
            <a:pPr marL="914400" lvl="1" indent="-342900" algn="l" rtl="0">
              <a:lnSpc>
                <a:spcPct val="150000"/>
              </a:lnSpc>
              <a:spcBef>
                <a:spcPts val="1000"/>
              </a:spcBef>
              <a:spcAft>
                <a:spcPts val="0"/>
              </a:spcAft>
              <a:buSzPts val="1800"/>
              <a:buChar char="○"/>
            </a:pPr>
            <a:r>
              <a:rPr lang="en" sz="1800"/>
              <a:t>MuST-SHE: a benchmark for the analysis of gender translation in MT and ST</a:t>
            </a:r>
            <a:endParaRPr sz="1800"/>
          </a:p>
          <a:p>
            <a:pPr marL="914400" lvl="1" indent="-342900" algn="just" rtl="0">
              <a:lnSpc>
                <a:spcPct val="150000"/>
              </a:lnSpc>
              <a:spcBef>
                <a:spcPts val="0"/>
              </a:spcBef>
              <a:spcAft>
                <a:spcPts val="0"/>
              </a:spcAft>
              <a:buClr>
                <a:schemeClr val="dk1"/>
              </a:buClr>
              <a:buSzPts val="1800"/>
              <a:buChar char="○"/>
            </a:pPr>
            <a:r>
              <a:rPr lang="en" sz="1800" b="1">
                <a:solidFill>
                  <a:schemeClr val="dk1"/>
                </a:solidFill>
              </a:rPr>
              <a:t>Gender-sensitive evaluation methodology based on “gender swapping” </a:t>
            </a:r>
            <a:endParaRPr sz="1800" b="1">
              <a:solidFill>
                <a:schemeClr val="dk1"/>
              </a:solidFill>
            </a:endParaRPr>
          </a:p>
          <a:p>
            <a:pPr marL="914400" lvl="1" indent="-317500" algn="just" rtl="0">
              <a:lnSpc>
                <a:spcPct val="150000"/>
              </a:lnSpc>
              <a:spcBef>
                <a:spcPts val="0"/>
              </a:spcBef>
              <a:spcAft>
                <a:spcPts val="0"/>
              </a:spcAft>
              <a:buClr>
                <a:srgbClr val="FFFFFF"/>
              </a:buClr>
              <a:buSzPts val="1400"/>
              <a:buChar char="○"/>
            </a:pPr>
            <a:r>
              <a:rPr lang="en" b="1">
                <a:solidFill>
                  <a:srgbClr val="FFFFFF"/>
                </a:solidFill>
              </a:rPr>
              <a:t>Comparison between end-to-end and cascade ST approaches </a:t>
            </a:r>
            <a:endParaRPr b="1">
              <a:solidFill>
                <a:srgbClr val="FFFFFF"/>
              </a:solidFill>
            </a:endParaRPr>
          </a:p>
          <a:p>
            <a:pPr marL="0" lvl="0" indent="0" algn="l" rtl="0">
              <a:spcBef>
                <a:spcPts val="0"/>
              </a:spcBef>
              <a:spcAft>
                <a:spcPts val="1600"/>
              </a:spcAft>
              <a:buNone/>
            </a:pPr>
            <a:endParaRPr/>
          </a:p>
        </p:txBody>
      </p:sp>
      <p:sp>
        <p:nvSpPr>
          <p:cNvPr id="4759" name="Google Shape;4759;p273"/>
          <p:cNvSpPr txBox="1">
            <a:spLocks noGrp="1"/>
          </p:cNvSpPr>
          <p:nvPr>
            <p:ph type="body" idx="1"/>
          </p:nvPr>
        </p:nvSpPr>
        <p:spPr>
          <a:xfrm>
            <a:off x="176675" y="3154975"/>
            <a:ext cx="8804700" cy="19281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lnSpc>
                <a:spcPct val="100000"/>
              </a:lnSpc>
              <a:spcBef>
                <a:spcPts val="1000"/>
              </a:spcBef>
              <a:spcAft>
                <a:spcPts val="0"/>
              </a:spcAft>
              <a:buSzPts val="1800"/>
              <a:buChar char="●"/>
            </a:pPr>
            <a:r>
              <a:rPr lang="en"/>
              <a:t>BLEU/Accuracy scores computed against </a:t>
            </a:r>
            <a:r>
              <a:rPr lang="en" b="1">
                <a:solidFill>
                  <a:srgbClr val="38761D"/>
                </a:solidFill>
              </a:rPr>
              <a:t>correct</a:t>
            </a:r>
            <a:r>
              <a:rPr lang="en"/>
              <a:t> and </a:t>
            </a:r>
            <a:r>
              <a:rPr lang="en" b="1">
                <a:solidFill>
                  <a:srgbClr val="FF0000"/>
                </a:solidFill>
              </a:rPr>
              <a:t>wrong</a:t>
            </a:r>
            <a:r>
              <a:rPr lang="en"/>
              <a:t> references</a:t>
            </a:r>
            <a:endParaRPr/>
          </a:p>
          <a:p>
            <a:pPr marL="914400" lvl="1" indent="-342900" algn="l" rtl="0">
              <a:lnSpc>
                <a:spcPct val="100000"/>
              </a:lnSpc>
              <a:spcBef>
                <a:spcPts val="0"/>
              </a:spcBef>
              <a:spcAft>
                <a:spcPts val="0"/>
              </a:spcAft>
              <a:buSzPts val="1800"/>
              <a:buChar char="○"/>
            </a:pPr>
            <a:r>
              <a:rPr lang="en" sz="1800"/>
              <a:t>Src:         </a:t>
            </a:r>
            <a:r>
              <a:rPr lang="en" sz="1800" i="1"/>
              <a:t>I have been to London </a:t>
            </a:r>
            <a:r>
              <a:rPr lang="en" sz="1800"/>
              <a:t> (female speaker)</a:t>
            </a:r>
            <a:endParaRPr sz="1800"/>
          </a:p>
          <a:p>
            <a:pPr marL="914400" lvl="1" indent="-342900" algn="l" rtl="0">
              <a:lnSpc>
                <a:spcPct val="100000"/>
              </a:lnSpc>
              <a:spcBef>
                <a:spcPts val="0"/>
              </a:spcBef>
              <a:spcAft>
                <a:spcPts val="0"/>
              </a:spcAft>
              <a:buSzPts val="1800"/>
              <a:buChar char="○"/>
            </a:pPr>
            <a:r>
              <a:rPr lang="en" sz="1800"/>
              <a:t>C-Ref:    </a:t>
            </a:r>
            <a:r>
              <a:rPr lang="en" sz="1800" i="1"/>
              <a:t>Io sono stat</a:t>
            </a:r>
            <a:r>
              <a:rPr lang="en" sz="1800" b="1" i="1" u="sng">
                <a:solidFill>
                  <a:srgbClr val="38761D"/>
                </a:solidFill>
              </a:rPr>
              <a:t>a</a:t>
            </a:r>
            <a:r>
              <a:rPr lang="en" sz="1800" b="1" i="1">
                <a:solidFill>
                  <a:srgbClr val="38761D"/>
                </a:solidFill>
              </a:rPr>
              <a:t> </a:t>
            </a:r>
            <a:r>
              <a:rPr lang="en" sz="1800" i="1"/>
              <a:t>a Londra</a:t>
            </a:r>
            <a:r>
              <a:rPr lang="en" sz="1800"/>
              <a:t>, </a:t>
            </a:r>
            <a:endParaRPr sz="1800"/>
          </a:p>
          <a:p>
            <a:pPr marL="914400" lvl="1" indent="-342900" algn="l" rtl="0">
              <a:lnSpc>
                <a:spcPct val="100000"/>
              </a:lnSpc>
              <a:spcBef>
                <a:spcPts val="0"/>
              </a:spcBef>
              <a:spcAft>
                <a:spcPts val="0"/>
              </a:spcAft>
              <a:buSzPts val="1800"/>
              <a:buChar char="○"/>
            </a:pPr>
            <a:r>
              <a:rPr lang="en" sz="1800"/>
              <a:t>W-Ref:   </a:t>
            </a:r>
            <a:r>
              <a:rPr lang="en" sz="1800" i="1"/>
              <a:t>Io sono stat</a:t>
            </a:r>
            <a:r>
              <a:rPr lang="en" sz="1800" b="1" i="1" u="sng">
                <a:solidFill>
                  <a:srgbClr val="FF0000"/>
                </a:solidFill>
              </a:rPr>
              <a:t>o</a:t>
            </a:r>
            <a:r>
              <a:rPr lang="en" sz="1800" b="1" i="1">
                <a:solidFill>
                  <a:srgbClr val="38761D"/>
                </a:solidFill>
              </a:rPr>
              <a:t> </a:t>
            </a:r>
            <a:r>
              <a:rPr lang="en" sz="1800" i="1"/>
              <a:t>a Londra</a:t>
            </a:r>
            <a:endParaRPr sz="1800" b="1" i="1">
              <a:solidFill>
                <a:srgbClr val="FF0000"/>
              </a:solidFill>
            </a:endParaRPr>
          </a:p>
          <a:p>
            <a:pPr marL="457200" lvl="0" indent="-342900" algn="l" rtl="0">
              <a:lnSpc>
                <a:spcPct val="100000"/>
              </a:lnSpc>
              <a:spcBef>
                <a:spcPts val="0"/>
              </a:spcBef>
              <a:spcAft>
                <a:spcPts val="0"/>
              </a:spcAft>
              <a:buSzPts val="1800"/>
              <a:buChar char="●"/>
            </a:pPr>
            <a:r>
              <a:rPr lang="en"/>
              <a:t>Difference between correct and wrong reference as a measure of  gender translation performance (the higher the better -- lower bias!)</a:t>
            </a:r>
            <a:endParaRPr b="1" i="1">
              <a:solidFill>
                <a:srgbClr val="FF0000"/>
              </a:solidFill>
            </a:endParaRPr>
          </a:p>
          <a:p>
            <a:pPr marL="0" lvl="0" indent="0" algn="l" rtl="0">
              <a:spcBef>
                <a:spcPts val="0"/>
              </a:spcBef>
              <a:spcAft>
                <a:spcPts val="1600"/>
              </a:spcAft>
              <a:buNone/>
            </a:pPr>
            <a:endParaRPr/>
          </a:p>
        </p:txBody>
      </p:sp>
      <p:sp>
        <p:nvSpPr>
          <p:cNvPr id="4760" name="Google Shape;4760;p273"/>
          <p:cNvSpPr txBox="1">
            <a:spLocks noGrp="1"/>
          </p:cNvSpPr>
          <p:nvPr>
            <p:ph type="title"/>
          </p:nvPr>
        </p:nvSpPr>
        <p:spPr>
          <a:xfrm>
            <a:off x="311700" y="445025"/>
            <a:ext cx="87417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Gender bias and ST - exploiting audio features</a:t>
            </a:r>
            <a:endParaRPr/>
          </a:p>
        </p:txBody>
      </p:sp>
      <p:sp>
        <p:nvSpPr>
          <p:cNvPr id="4761" name="Google Shape;4761;p27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237</a:t>
            </a:fld>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4765"/>
        <p:cNvGrpSpPr/>
        <p:nvPr/>
      </p:nvGrpSpPr>
      <p:grpSpPr>
        <a:xfrm>
          <a:off x="0" y="0"/>
          <a:ext cx="0" cy="0"/>
          <a:chOff x="0" y="0"/>
          <a:chExt cx="0" cy="0"/>
        </a:xfrm>
      </p:grpSpPr>
      <p:sp>
        <p:nvSpPr>
          <p:cNvPr id="4766" name="Google Shape;4766;p274"/>
          <p:cNvSpPr txBox="1">
            <a:spLocks noGrp="1"/>
          </p:cNvSpPr>
          <p:nvPr>
            <p:ph type="body" idx="1"/>
          </p:nvPr>
        </p:nvSpPr>
        <p:spPr>
          <a:xfrm>
            <a:off x="311700" y="1152475"/>
            <a:ext cx="8741700" cy="20025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
              <a:t>Bentivogli et al., “</a:t>
            </a:r>
            <a:r>
              <a:rPr lang="en" i="1"/>
              <a:t>Gender in Danger? Evaluating Speech Translation Technology on the MuST-SHE Corpus</a:t>
            </a:r>
            <a:r>
              <a:rPr lang="en"/>
              <a:t>”, ACL 2020</a:t>
            </a:r>
            <a:endParaRPr/>
          </a:p>
          <a:p>
            <a:pPr marL="914400" lvl="1" indent="-342900" algn="l" rtl="0">
              <a:lnSpc>
                <a:spcPct val="150000"/>
              </a:lnSpc>
              <a:spcBef>
                <a:spcPts val="1000"/>
              </a:spcBef>
              <a:spcAft>
                <a:spcPts val="0"/>
              </a:spcAft>
              <a:buSzPts val="1800"/>
              <a:buChar char="○"/>
            </a:pPr>
            <a:r>
              <a:rPr lang="en" sz="1800"/>
              <a:t>MuST-SHE: a benchmark for the analysis of gender translation in MT and ST</a:t>
            </a:r>
            <a:endParaRPr sz="1800"/>
          </a:p>
          <a:p>
            <a:pPr marL="914400" lvl="1" indent="-342900" algn="just" rtl="0">
              <a:lnSpc>
                <a:spcPct val="150000"/>
              </a:lnSpc>
              <a:spcBef>
                <a:spcPts val="0"/>
              </a:spcBef>
              <a:spcAft>
                <a:spcPts val="0"/>
              </a:spcAft>
              <a:buSzPts val="1800"/>
              <a:buChar char="○"/>
            </a:pPr>
            <a:r>
              <a:rPr lang="en" sz="1800"/>
              <a:t>Gender-sensitive evaluation methodology based on “gender swapping”</a:t>
            </a:r>
            <a:endParaRPr sz="1800"/>
          </a:p>
          <a:p>
            <a:pPr marL="914400" lvl="1" indent="-342900" algn="just" rtl="0">
              <a:lnSpc>
                <a:spcPct val="150000"/>
              </a:lnSpc>
              <a:spcBef>
                <a:spcPts val="0"/>
              </a:spcBef>
              <a:spcAft>
                <a:spcPts val="0"/>
              </a:spcAft>
              <a:buClr>
                <a:schemeClr val="dk1"/>
              </a:buClr>
              <a:buSzPts val="1800"/>
              <a:buChar char="○"/>
            </a:pPr>
            <a:r>
              <a:rPr lang="en" sz="1800" b="1">
                <a:solidFill>
                  <a:schemeClr val="dk1"/>
                </a:solidFill>
              </a:rPr>
              <a:t>Comparison between end-to-end and cascade ST approaches </a:t>
            </a:r>
            <a:endParaRPr sz="1800" b="1">
              <a:solidFill>
                <a:schemeClr val="dk1"/>
              </a:solidFill>
            </a:endParaRPr>
          </a:p>
          <a:p>
            <a:pPr marL="0" lvl="0" indent="0" algn="l" rtl="0">
              <a:spcBef>
                <a:spcPts val="0"/>
              </a:spcBef>
              <a:spcAft>
                <a:spcPts val="1600"/>
              </a:spcAft>
              <a:buNone/>
            </a:pPr>
            <a:endParaRPr/>
          </a:p>
        </p:txBody>
      </p:sp>
      <p:sp>
        <p:nvSpPr>
          <p:cNvPr id="4767" name="Google Shape;4767;p274"/>
          <p:cNvSpPr txBox="1">
            <a:spLocks noGrp="1"/>
          </p:cNvSpPr>
          <p:nvPr>
            <p:ph type="body" idx="1"/>
          </p:nvPr>
        </p:nvSpPr>
        <p:spPr>
          <a:xfrm>
            <a:off x="176675" y="3154975"/>
            <a:ext cx="8967300" cy="18828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500"/>
          </a:p>
          <a:p>
            <a:pPr marL="457200" lvl="0" indent="-342900" algn="l" rtl="0">
              <a:lnSpc>
                <a:spcPct val="100000"/>
              </a:lnSpc>
              <a:spcBef>
                <a:spcPts val="0"/>
              </a:spcBef>
              <a:spcAft>
                <a:spcPts val="0"/>
              </a:spcAft>
              <a:buSzPts val="1800"/>
              <a:buChar char="●"/>
            </a:pPr>
            <a:r>
              <a:rPr lang="en"/>
              <a:t>Translation quality (BLEU): cascade better than e2e</a:t>
            </a:r>
            <a:endParaRPr/>
          </a:p>
          <a:p>
            <a:pPr marL="457200" lvl="0" indent="-342900" algn="l" rtl="0">
              <a:lnSpc>
                <a:spcPct val="100000"/>
              </a:lnSpc>
              <a:spcBef>
                <a:spcPts val="0"/>
              </a:spcBef>
              <a:spcAft>
                <a:spcPts val="0"/>
              </a:spcAft>
              <a:buSzPts val="1800"/>
              <a:buChar char="●"/>
            </a:pPr>
            <a:r>
              <a:rPr lang="en"/>
              <a:t>Gender translation (BLEU+gender swapping): the two perform on par</a:t>
            </a:r>
            <a:endParaRPr/>
          </a:p>
          <a:p>
            <a:pPr marL="457200" lvl="0" indent="-342900" algn="l" rtl="0">
              <a:lnSpc>
                <a:spcPct val="100000"/>
              </a:lnSpc>
              <a:spcBef>
                <a:spcPts val="0"/>
              </a:spcBef>
              <a:spcAft>
                <a:spcPts val="0"/>
              </a:spcAft>
              <a:buSzPts val="1800"/>
              <a:buChar char="●"/>
            </a:pPr>
            <a:r>
              <a:rPr lang="en"/>
              <a:t>Gender translation (Accuracy+gender swapping) on info-in-audio samples: </a:t>
            </a:r>
            <a:endParaRPr/>
          </a:p>
          <a:p>
            <a:pPr marL="914400" lvl="1" indent="-342900" algn="l" rtl="0">
              <a:lnSpc>
                <a:spcPct val="100000"/>
              </a:lnSpc>
              <a:spcBef>
                <a:spcPts val="0"/>
              </a:spcBef>
              <a:spcAft>
                <a:spcPts val="0"/>
              </a:spcAft>
              <a:buSzPts val="1800"/>
              <a:buChar char="○"/>
            </a:pPr>
            <a:r>
              <a:rPr lang="en" sz="1800" b="1">
                <a:solidFill>
                  <a:schemeClr val="dk1"/>
                </a:solidFill>
              </a:rPr>
              <a:t>e2e much better than simple cascade</a:t>
            </a:r>
            <a:r>
              <a:rPr lang="en" sz="1800"/>
              <a:t> </a:t>
            </a:r>
            <a:endParaRPr sz="1800"/>
          </a:p>
          <a:p>
            <a:pPr marL="1371600" lvl="2" indent="-342900" algn="l" rtl="0">
              <a:lnSpc>
                <a:spcPct val="100000"/>
              </a:lnSpc>
              <a:spcBef>
                <a:spcPts val="0"/>
              </a:spcBef>
              <a:spcAft>
                <a:spcPts val="0"/>
              </a:spcAft>
              <a:buSzPts val="1800"/>
              <a:buChar char="■"/>
            </a:pPr>
            <a:r>
              <a:rPr lang="en" sz="1800"/>
              <a:t>leveraging audio features ⇨ethical issues (vocally impaired, transgender)?</a:t>
            </a:r>
            <a:endParaRPr sz="1800">
              <a:solidFill>
                <a:schemeClr val="dk1"/>
              </a:solidFill>
            </a:endParaRPr>
          </a:p>
        </p:txBody>
      </p:sp>
      <p:sp>
        <p:nvSpPr>
          <p:cNvPr id="4768" name="Google Shape;4768;p274"/>
          <p:cNvSpPr txBox="1">
            <a:spLocks noGrp="1"/>
          </p:cNvSpPr>
          <p:nvPr>
            <p:ph type="title"/>
          </p:nvPr>
        </p:nvSpPr>
        <p:spPr>
          <a:xfrm>
            <a:off x="311700" y="445025"/>
            <a:ext cx="87417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Gender bias and ST - exploiting audio features</a:t>
            </a:r>
            <a:endParaRPr/>
          </a:p>
        </p:txBody>
      </p:sp>
      <p:sp>
        <p:nvSpPr>
          <p:cNvPr id="4769" name="Google Shape;4769;p27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238</a:t>
            </a:fld>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4773"/>
        <p:cNvGrpSpPr/>
        <p:nvPr/>
      </p:nvGrpSpPr>
      <p:grpSpPr>
        <a:xfrm>
          <a:off x="0" y="0"/>
          <a:ext cx="0" cy="0"/>
          <a:chOff x="0" y="0"/>
          <a:chExt cx="0" cy="0"/>
        </a:xfrm>
      </p:grpSpPr>
      <p:sp>
        <p:nvSpPr>
          <p:cNvPr id="4774" name="Google Shape;4774;p275"/>
          <p:cNvSpPr txBox="1">
            <a:spLocks noGrp="1"/>
          </p:cNvSpPr>
          <p:nvPr>
            <p:ph type="title"/>
          </p:nvPr>
        </p:nvSpPr>
        <p:spPr>
          <a:xfrm>
            <a:off x="311700" y="445025"/>
            <a:ext cx="87417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t>Gender bias and ST - exploiting speakers’ info</a:t>
            </a:r>
            <a:endParaRPr/>
          </a:p>
        </p:txBody>
      </p:sp>
      <p:sp>
        <p:nvSpPr>
          <p:cNvPr id="4775" name="Google Shape;4775;p275"/>
          <p:cNvSpPr txBox="1">
            <a:spLocks noGrp="1"/>
          </p:cNvSpPr>
          <p:nvPr>
            <p:ph type="body" idx="1"/>
          </p:nvPr>
        </p:nvSpPr>
        <p:spPr>
          <a:xfrm>
            <a:off x="311700" y="1152475"/>
            <a:ext cx="8741700" cy="20025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
              <a:t>Gaido et al., “</a:t>
            </a:r>
            <a:r>
              <a:rPr lang="en" i="1"/>
              <a:t>Breeding Gender-aware Direct Speech Translation Systems</a:t>
            </a:r>
            <a:r>
              <a:rPr lang="en"/>
              <a:t>”, Coling 2020</a:t>
            </a:r>
            <a:endParaRPr/>
          </a:p>
          <a:p>
            <a:pPr marL="914400" lvl="1" indent="-342900" algn="l" rtl="0">
              <a:lnSpc>
                <a:spcPct val="150000"/>
              </a:lnSpc>
              <a:spcBef>
                <a:spcPts val="1000"/>
              </a:spcBef>
              <a:spcAft>
                <a:spcPts val="0"/>
              </a:spcAft>
              <a:buClr>
                <a:schemeClr val="dk1"/>
              </a:buClr>
              <a:buSzPts val="1800"/>
              <a:buChar char="○"/>
            </a:pPr>
            <a:r>
              <a:rPr lang="en" sz="1800" b="1">
                <a:solidFill>
                  <a:schemeClr val="dk1"/>
                </a:solidFill>
              </a:rPr>
              <a:t>MuST-Speakers: annotation of MuST-SHE with speakers’ gender information </a:t>
            </a:r>
            <a:endParaRPr sz="1800" b="1">
              <a:solidFill>
                <a:schemeClr val="dk1"/>
              </a:solidFill>
            </a:endParaRPr>
          </a:p>
          <a:p>
            <a:pPr marL="0" lvl="0" indent="0" algn="l" rtl="0">
              <a:spcBef>
                <a:spcPts val="0"/>
              </a:spcBef>
              <a:spcAft>
                <a:spcPts val="1600"/>
              </a:spcAft>
              <a:buNone/>
            </a:pPr>
            <a:endParaRPr/>
          </a:p>
        </p:txBody>
      </p:sp>
      <p:sp>
        <p:nvSpPr>
          <p:cNvPr id="4776" name="Google Shape;4776;p27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239</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51"/>
          <p:cNvSpPr txBox="1">
            <a:spLocks noGrp="1"/>
          </p:cNvSpPr>
          <p:nvPr>
            <p:ph type="title"/>
          </p:nvPr>
        </p:nvSpPr>
        <p:spPr>
          <a:xfrm>
            <a:off x="359999" y="310695"/>
            <a:ext cx="8326800" cy="567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2"/>
              </a:buClr>
              <a:buSzPts val="1100"/>
              <a:buFont typeface="Arial"/>
              <a:buNone/>
            </a:pPr>
            <a:r>
              <a:rPr lang="en"/>
              <a:t>Challenges in translation of speech</a:t>
            </a:r>
            <a:endParaRPr/>
          </a:p>
          <a:p>
            <a:pPr marL="0" lvl="0" indent="0" algn="l" rtl="0">
              <a:lnSpc>
                <a:spcPct val="100000"/>
              </a:lnSpc>
              <a:spcBef>
                <a:spcPts val="0"/>
              </a:spcBef>
              <a:spcAft>
                <a:spcPts val="0"/>
              </a:spcAft>
              <a:buClr>
                <a:schemeClr val="dk2"/>
              </a:buClr>
              <a:buSzPts val="3600"/>
              <a:buFont typeface="Calibri"/>
              <a:buNone/>
            </a:pPr>
            <a:endParaRPr/>
          </a:p>
        </p:txBody>
      </p:sp>
      <p:sp>
        <p:nvSpPr>
          <p:cNvPr id="544" name="Google Shape;544;p51"/>
          <p:cNvSpPr txBox="1">
            <a:spLocks noGrp="1"/>
          </p:cNvSpPr>
          <p:nvPr>
            <p:ph type="body" idx="1"/>
          </p:nvPr>
        </p:nvSpPr>
        <p:spPr>
          <a:xfrm>
            <a:off x="359999" y="972000"/>
            <a:ext cx="8326800" cy="2720400"/>
          </a:xfrm>
          <a:prstGeom prst="rect">
            <a:avLst/>
          </a:prstGeom>
          <a:noFill/>
          <a:ln>
            <a:noFill/>
          </a:ln>
        </p:spPr>
        <p:txBody>
          <a:bodyPr spcFirstLastPara="1" wrap="square" lIns="0" tIns="0" rIns="0" bIns="0" anchor="t" anchorCtr="0">
            <a:noAutofit/>
          </a:bodyPr>
          <a:lstStyle/>
          <a:p>
            <a:pPr marL="342900" lvl="0" indent="-342900" algn="l" rtl="0">
              <a:lnSpc>
                <a:spcPct val="100000"/>
              </a:lnSpc>
              <a:spcBef>
                <a:spcPts val="0"/>
              </a:spcBef>
              <a:spcAft>
                <a:spcPts val="0"/>
              </a:spcAft>
              <a:buClr>
                <a:schemeClr val="dk1"/>
              </a:buClr>
              <a:buSzPts val="2400"/>
              <a:buChar char="•"/>
            </a:pPr>
            <a:r>
              <a:rPr lang="en"/>
              <a:t>Audio challenges</a:t>
            </a:r>
            <a:endParaRPr/>
          </a:p>
          <a:p>
            <a:pPr marL="342900" lvl="0" indent="-342900" algn="l" rtl="0">
              <a:lnSpc>
                <a:spcPct val="100000"/>
              </a:lnSpc>
              <a:spcBef>
                <a:spcPts val="0"/>
              </a:spcBef>
              <a:spcAft>
                <a:spcPts val="0"/>
              </a:spcAft>
              <a:buClr>
                <a:schemeClr val="dk1"/>
              </a:buClr>
              <a:buSzPts val="2400"/>
              <a:buChar char="•"/>
            </a:pPr>
            <a:r>
              <a:rPr lang="en"/>
              <a:t>Text-Speech mismatch</a:t>
            </a:r>
            <a:endParaRPr/>
          </a:p>
          <a:p>
            <a:pPr marL="342900" lvl="0" indent="-342900" algn="l" rtl="0">
              <a:lnSpc>
                <a:spcPct val="100000"/>
              </a:lnSpc>
              <a:spcBef>
                <a:spcPts val="0"/>
              </a:spcBef>
              <a:spcAft>
                <a:spcPts val="0"/>
              </a:spcAft>
              <a:buClr>
                <a:schemeClr val="dk1"/>
              </a:buClr>
              <a:buSzPts val="2400"/>
              <a:buChar char="•"/>
            </a:pPr>
            <a:r>
              <a:rPr lang="en"/>
              <a:t>Error propagation</a:t>
            </a:r>
            <a:endParaRPr/>
          </a:p>
          <a:p>
            <a:pPr marL="342900" lvl="0" indent="-342900" algn="l" rtl="0">
              <a:lnSpc>
                <a:spcPct val="100000"/>
              </a:lnSpc>
              <a:spcBef>
                <a:spcPts val="0"/>
              </a:spcBef>
              <a:spcAft>
                <a:spcPts val="0"/>
              </a:spcAft>
              <a:buClr>
                <a:schemeClr val="dk1"/>
              </a:buClr>
              <a:buSzPts val="2400"/>
              <a:buChar char="•"/>
            </a:pPr>
            <a:r>
              <a:rPr lang="en"/>
              <a:t>Data</a:t>
            </a:r>
            <a:endParaRPr/>
          </a:p>
          <a:p>
            <a:pPr marL="342900" lvl="0" indent="-342900" algn="l" rtl="0">
              <a:lnSpc>
                <a:spcPct val="100000"/>
              </a:lnSpc>
              <a:spcBef>
                <a:spcPts val="0"/>
              </a:spcBef>
              <a:spcAft>
                <a:spcPts val="0"/>
              </a:spcAft>
              <a:buClr>
                <a:schemeClr val="dk1"/>
              </a:buClr>
              <a:buSzPts val="2400"/>
              <a:buChar char="•"/>
            </a:pPr>
            <a:r>
              <a:rPr lang="en"/>
              <a:t>Partial information</a:t>
            </a:r>
            <a:endParaRPr/>
          </a:p>
          <a:p>
            <a:pPr marL="914400" lvl="1" indent="-406400" algn="l" rtl="0">
              <a:lnSpc>
                <a:spcPct val="100000"/>
              </a:lnSpc>
              <a:spcBef>
                <a:spcPts val="0"/>
              </a:spcBef>
              <a:spcAft>
                <a:spcPts val="0"/>
              </a:spcAft>
              <a:buClr>
                <a:schemeClr val="dk1"/>
              </a:buClr>
              <a:buSzPts val="2800"/>
              <a:buChar char="-"/>
            </a:pPr>
            <a:r>
              <a:rPr lang="en" sz="1800"/>
              <a:t>Online: Translate during production of speech</a:t>
            </a:r>
            <a:endParaRPr sz="1800"/>
          </a:p>
          <a:p>
            <a:pPr marL="914400" lvl="1" indent="-381000" algn="l" rtl="0">
              <a:lnSpc>
                <a:spcPct val="100000"/>
              </a:lnSpc>
              <a:spcBef>
                <a:spcPts val="0"/>
              </a:spcBef>
              <a:spcAft>
                <a:spcPts val="0"/>
              </a:spcAft>
              <a:buClr>
                <a:schemeClr val="dk1"/>
              </a:buClr>
              <a:buSzPts val="2400"/>
              <a:buChar char="-"/>
            </a:pPr>
            <a:r>
              <a:rPr lang="en" sz="1800"/>
              <a:t>Generate translation before full sentence is known</a:t>
            </a:r>
            <a:endParaRPr sz="1800"/>
          </a:p>
        </p:txBody>
      </p:sp>
      <p:pic>
        <p:nvPicPr>
          <p:cNvPr id="545" name="Google Shape;545;p51"/>
          <p:cNvPicPr preferRelativeResize="0"/>
          <p:nvPr/>
        </p:nvPicPr>
        <p:blipFill rotWithShape="1">
          <a:blip r:embed="rId3">
            <a:alphaModFix/>
          </a:blip>
          <a:srcRect/>
          <a:stretch/>
        </p:blipFill>
        <p:spPr>
          <a:xfrm>
            <a:off x="5996653" y="1344944"/>
            <a:ext cx="2044211" cy="1022106"/>
          </a:xfrm>
          <a:prstGeom prst="rect">
            <a:avLst/>
          </a:prstGeom>
          <a:noFill/>
          <a:ln>
            <a:noFill/>
          </a:ln>
        </p:spPr>
      </p:pic>
      <p:pic>
        <p:nvPicPr>
          <p:cNvPr id="546" name="Google Shape;546;p51"/>
          <p:cNvPicPr preferRelativeResize="0"/>
          <p:nvPr/>
        </p:nvPicPr>
        <p:blipFill rotWithShape="1">
          <a:blip r:embed="rId4">
            <a:alphaModFix/>
          </a:blip>
          <a:srcRect/>
          <a:stretch/>
        </p:blipFill>
        <p:spPr>
          <a:xfrm>
            <a:off x="3117478" y="3991695"/>
            <a:ext cx="2557925" cy="599463"/>
          </a:xfrm>
          <a:prstGeom prst="rect">
            <a:avLst/>
          </a:prstGeom>
          <a:noFill/>
          <a:ln>
            <a:noFill/>
          </a:ln>
        </p:spPr>
      </p:pic>
      <p:sp>
        <p:nvSpPr>
          <p:cNvPr id="547" name="Google Shape;547;p51"/>
          <p:cNvSpPr txBox="1">
            <a:spLocks noGrp="1"/>
          </p:cNvSpPr>
          <p:nvPr>
            <p:ph type="sldNum" idx="12"/>
          </p:nvPr>
        </p:nvSpPr>
        <p:spPr>
          <a:xfrm>
            <a:off x="8316141" y="4738799"/>
            <a:ext cx="370800" cy="2739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24</a:t>
            </a:fld>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4780"/>
        <p:cNvGrpSpPr/>
        <p:nvPr/>
      </p:nvGrpSpPr>
      <p:grpSpPr>
        <a:xfrm>
          <a:off x="0" y="0"/>
          <a:ext cx="0" cy="0"/>
          <a:chOff x="0" y="0"/>
          <a:chExt cx="0" cy="0"/>
        </a:xfrm>
      </p:grpSpPr>
      <p:sp>
        <p:nvSpPr>
          <p:cNvPr id="4781" name="Google Shape;4781;p27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t>Gender bias and ST - exploiting speakers’ info</a:t>
            </a:r>
            <a:endParaRPr/>
          </a:p>
        </p:txBody>
      </p:sp>
      <p:sp>
        <p:nvSpPr>
          <p:cNvPr id="4782" name="Google Shape;4782;p276"/>
          <p:cNvSpPr txBox="1">
            <a:spLocks noGrp="1"/>
          </p:cNvSpPr>
          <p:nvPr>
            <p:ph type="body" idx="1"/>
          </p:nvPr>
        </p:nvSpPr>
        <p:spPr>
          <a:xfrm>
            <a:off x="311700" y="1152475"/>
            <a:ext cx="8741700" cy="12540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
              <a:t>Gaido et al., “</a:t>
            </a:r>
            <a:r>
              <a:rPr lang="en" i="1"/>
              <a:t>Breeding Gender-aware Direct Speech Translation Systems</a:t>
            </a:r>
            <a:r>
              <a:rPr lang="en"/>
              <a:t>”, Coling 2020</a:t>
            </a:r>
            <a:endParaRPr/>
          </a:p>
          <a:p>
            <a:pPr marL="914400" lvl="1" indent="-342900" algn="l" rtl="0">
              <a:lnSpc>
                <a:spcPct val="150000"/>
              </a:lnSpc>
              <a:spcBef>
                <a:spcPts val="1000"/>
              </a:spcBef>
              <a:spcAft>
                <a:spcPts val="0"/>
              </a:spcAft>
              <a:buSzPts val="1800"/>
              <a:buChar char="○"/>
            </a:pPr>
            <a:r>
              <a:rPr lang="en" sz="1800"/>
              <a:t>MuST-Speakers: annotation of MuST-SHE with speakers’ gender information </a:t>
            </a:r>
            <a:endParaRPr sz="1800" b="1"/>
          </a:p>
          <a:p>
            <a:pPr marL="914400" lvl="1" indent="-342900" algn="just" rtl="0">
              <a:lnSpc>
                <a:spcPct val="150000"/>
              </a:lnSpc>
              <a:spcBef>
                <a:spcPts val="0"/>
              </a:spcBef>
              <a:spcAft>
                <a:spcPts val="0"/>
              </a:spcAft>
              <a:buClr>
                <a:schemeClr val="dk1"/>
              </a:buClr>
              <a:buSzPts val="1800"/>
              <a:buChar char="○"/>
            </a:pPr>
            <a:r>
              <a:rPr lang="en" sz="1800" b="1">
                <a:solidFill>
                  <a:schemeClr val="dk1"/>
                </a:solidFill>
              </a:rPr>
              <a:t>Comparison of different e2e ST systems</a:t>
            </a:r>
            <a:endParaRPr sz="1800" b="1">
              <a:solidFill>
                <a:schemeClr val="dk1"/>
              </a:solidFill>
            </a:endParaRPr>
          </a:p>
          <a:p>
            <a:pPr marL="0" lvl="0" indent="0" algn="l" rtl="0">
              <a:spcBef>
                <a:spcPts val="0"/>
              </a:spcBef>
              <a:spcAft>
                <a:spcPts val="1600"/>
              </a:spcAft>
              <a:buNone/>
            </a:pPr>
            <a:endParaRPr sz="1400"/>
          </a:p>
        </p:txBody>
      </p:sp>
      <p:sp>
        <p:nvSpPr>
          <p:cNvPr id="4783" name="Google Shape;4783;p276"/>
          <p:cNvSpPr txBox="1">
            <a:spLocks noGrp="1"/>
          </p:cNvSpPr>
          <p:nvPr>
            <p:ph type="body" idx="1"/>
          </p:nvPr>
        </p:nvSpPr>
        <p:spPr>
          <a:xfrm>
            <a:off x="311700" y="2406600"/>
            <a:ext cx="8520600" cy="26535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endParaRPr sz="1600" b="1"/>
          </a:p>
          <a:p>
            <a:pPr marL="457200" lvl="0" indent="-330200" algn="l" rtl="0">
              <a:lnSpc>
                <a:spcPct val="150000"/>
              </a:lnSpc>
              <a:spcBef>
                <a:spcPts val="0"/>
              </a:spcBef>
              <a:spcAft>
                <a:spcPts val="0"/>
              </a:spcAft>
              <a:buSzPts val="1600"/>
              <a:buChar char="●"/>
            </a:pPr>
            <a:r>
              <a:rPr lang="en" sz="1600" b="1">
                <a:solidFill>
                  <a:schemeClr val="dk1"/>
                </a:solidFill>
              </a:rPr>
              <a:t>Base</a:t>
            </a:r>
            <a:r>
              <a:rPr lang="en" sz="1600"/>
              <a:t>: Generic, “gender-unaware” ST model</a:t>
            </a:r>
            <a:endParaRPr sz="1600"/>
          </a:p>
          <a:p>
            <a:pPr marL="457200" lvl="0" indent="-330200" algn="l" rtl="0">
              <a:lnSpc>
                <a:spcPct val="150000"/>
              </a:lnSpc>
              <a:spcBef>
                <a:spcPts val="0"/>
              </a:spcBef>
              <a:spcAft>
                <a:spcPts val="0"/>
              </a:spcAft>
              <a:buSzPts val="1600"/>
              <a:buChar char="●"/>
            </a:pPr>
            <a:r>
              <a:rPr lang="en" sz="1600" b="1">
                <a:solidFill>
                  <a:schemeClr val="dk1"/>
                </a:solidFill>
              </a:rPr>
              <a:t>Multi-gender</a:t>
            </a:r>
            <a:r>
              <a:rPr lang="en" sz="1600"/>
              <a:t>: single model informed of the speaker’s gender via pre-pended gender tokens</a:t>
            </a:r>
            <a:endParaRPr sz="1600"/>
          </a:p>
          <a:p>
            <a:pPr marL="457200" lvl="0" indent="-330200" algn="l" rtl="0">
              <a:lnSpc>
                <a:spcPct val="200000"/>
              </a:lnSpc>
              <a:spcBef>
                <a:spcPts val="0"/>
              </a:spcBef>
              <a:spcAft>
                <a:spcPts val="0"/>
              </a:spcAft>
              <a:buSzPts val="1600"/>
              <a:buChar char="●"/>
            </a:pPr>
            <a:r>
              <a:rPr lang="en" sz="1600" b="1">
                <a:solidFill>
                  <a:schemeClr val="dk1"/>
                </a:solidFill>
              </a:rPr>
              <a:t>Gender-specialized</a:t>
            </a:r>
            <a:r>
              <a:rPr lang="en" sz="1600"/>
              <a:t>: two models, fine-tuned on utterances spoken by men/women</a:t>
            </a:r>
            <a:endParaRPr sz="1600"/>
          </a:p>
          <a:p>
            <a:pPr marL="457200" lvl="0" indent="-330200" algn="l" rtl="0">
              <a:lnSpc>
                <a:spcPct val="100000"/>
              </a:lnSpc>
              <a:spcBef>
                <a:spcPts val="0"/>
              </a:spcBef>
              <a:spcAft>
                <a:spcPts val="0"/>
              </a:spcAft>
              <a:buSzPts val="1600"/>
              <a:buChar char="●"/>
            </a:pPr>
            <a:r>
              <a:rPr lang="en" sz="1600"/>
              <a:t>Overall translation quality (BLEU): small differences</a:t>
            </a:r>
            <a:endParaRPr sz="1600"/>
          </a:p>
          <a:p>
            <a:pPr marL="457200" lvl="0" indent="-330200" algn="l" rtl="0">
              <a:lnSpc>
                <a:spcPct val="100000"/>
              </a:lnSpc>
              <a:spcBef>
                <a:spcPts val="0"/>
              </a:spcBef>
              <a:spcAft>
                <a:spcPts val="0"/>
              </a:spcAft>
              <a:buSzPts val="1600"/>
              <a:buChar char="●"/>
            </a:pPr>
            <a:r>
              <a:rPr lang="en" sz="1600"/>
              <a:t>Gender translation (Accuracy+gender swapping) on info-in-audio samples (</a:t>
            </a:r>
            <a:r>
              <a:rPr lang="en" sz="1600" i="1"/>
              <a:t>I’m a good friend</a:t>
            </a:r>
            <a:r>
              <a:rPr lang="en" sz="1600"/>
              <a:t>):</a:t>
            </a:r>
            <a:endParaRPr sz="1600"/>
          </a:p>
          <a:p>
            <a:pPr marL="914400" lvl="1" indent="-330200" algn="l" rtl="0">
              <a:lnSpc>
                <a:spcPct val="100000"/>
              </a:lnSpc>
              <a:spcBef>
                <a:spcPts val="0"/>
              </a:spcBef>
              <a:spcAft>
                <a:spcPts val="0"/>
              </a:spcAft>
              <a:buClr>
                <a:schemeClr val="dk1"/>
              </a:buClr>
              <a:buSzPts val="1600"/>
              <a:buChar char="○"/>
            </a:pPr>
            <a:r>
              <a:rPr lang="en" sz="1600" b="1">
                <a:solidFill>
                  <a:schemeClr val="dk1"/>
                </a:solidFill>
              </a:rPr>
              <a:t>Specialized &gt;&gt; Multi-gender &gt;&gt; Base</a:t>
            </a:r>
            <a:endParaRPr sz="1600"/>
          </a:p>
        </p:txBody>
      </p:sp>
      <p:sp>
        <p:nvSpPr>
          <p:cNvPr id="4784" name="Google Shape;4784;p27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240</a:t>
            </a:fld>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4788"/>
        <p:cNvGrpSpPr/>
        <p:nvPr/>
      </p:nvGrpSpPr>
      <p:grpSpPr>
        <a:xfrm>
          <a:off x="0" y="0"/>
          <a:ext cx="0" cy="0"/>
          <a:chOff x="0" y="0"/>
          <a:chExt cx="0" cy="0"/>
        </a:xfrm>
      </p:grpSpPr>
      <p:sp>
        <p:nvSpPr>
          <p:cNvPr id="4789" name="Google Shape;4789;p277"/>
          <p:cNvSpPr txBox="1">
            <a:spLocks noGrp="1"/>
          </p:cNvSpPr>
          <p:nvPr>
            <p:ph type="title"/>
          </p:nvPr>
        </p:nvSpPr>
        <p:spPr>
          <a:xfrm>
            <a:off x="265500" y="1678650"/>
            <a:ext cx="4045200" cy="178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b="0">
                <a:solidFill>
                  <a:srgbClr val="434343"/>
                </a:solidFill>
                <a:latin typeface="Caveat"/>
                <a:ea typeface="Caveat"/>
                <a:cs typeface="Caveat"/>
                <a:sym typeface="Caveat"/>
              </a:rPr>
              <a:t>Sec 5:</a:t>
            </a:r>
            <a:r>
              <a:rPr lang="en"/>
              <a:t/>
            </a:r>
            <a:br>
              <a:rPr lang="en"/>
            </a:br>
            <a:r>
              <a:rPr lang="en"/>
              <a:t>Advanced topics</a:t>
            </a:r>
            <a:endParaRPr/>
          </a:p>
        </p:txBody>
      </p:sp>
      <p:sp>
        <p:nvSpPr>
          <p:cNvPr id="4790" name="Google Shape;4790;p277"/>
          <p:cNvSpPr txBox="1">
            <a:spLocks noGrp="1"/>
          </p:cNvSpPr>
          <p:nvPr>
            <p:ph type="body" idx="2"/>
          </p:nvPr>
        </p:nvSpPr>
        <p:spPr>
          <a:xfrm>
            <a:off x="4939500" y="1186925"/>
            <a:ext cx="3837000" cy="323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t>Utterance segmentation</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Multilingual ST</a:t>
            </a:r>
            <a:endParaRPr b="1"/>
          </a:p>
          <a:p>
            <a:pPr marL="0" lvl="0" indent="0" algn="l" rtl="0">
              <a:spcBef>
                <a:spcPts val="0"/>
              </a:spcBef>
              <a:spcAft>
                <a:spcPts val="0"/>
              </a:spcAft>
              <a:buNone/>
            </a:pPr>
            <a:endParaRPr b="1"/>
          </a:p>
          <a:p>
            <a:pPr marL="0" lvl="0" indent="0" algn="l" rtl="0">
              <a:spcBef>
                <a:spcPts val="0"/>
              </a:spcBef>
              <a:spcAft>
                <a:spcPts val="0"/>
              </a:spcAft>
              <a:buClr>
                <a:schemeClr val="dk2"/>
              </a:buClr>
              <a:buSzPts val="1100"/>
              <a:buFont typeface="Arial"/>
              <a:buNone/>
            </a:pPr>
            <a:r>
              <a:rPr lang="en" b="1"/>
              <a:t>Under-resourced languages</a:t>
            </a:r>
            <a:endParaRPr b="1"/>
          </a:p>
          <a:p>
            <a:pPr marL="0" lvl="0" indent="0" algn="l" rtl="0">
              <a:spcBef>
                <a:spcPts val="0"/>
              </a:spcBef>
              <a:spcAft>
                <a:spcPts val="1600"/>
              </a:spcAft>
              <a:buNone/>
            </a:pPr>
            <a:endParaRPr sz="1500"/>
          </a:p>
        </p:txBody>
      </p:sp>
      <p:sp>
        <p:nvSpPr>
          <p:cNvPr id="4791" name="Google Shape;4791;p27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241</a:t>
            </a:fld>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4795"/>
        <p:cNvGrpSpPr/>
        <p:nvPr/>
      </p:nvGrpSpPr>
      <p:grpSpPr>
        <a:xfrm>
          <a:off x="0" y="0"/>
          <a:ext cx="0" cy="0"/>
          <a:chOff x="0" y="0"/>
          <a:chExt cx="0" cy="0"/>
        </a:xfrm>
      </p:grpSpPr>
      <p:sp>
        <p:nvSpPr>
          <p:cNvPr id="4796" name="Google Shape;4796;p27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600" b="0">
                <a:solidFill>
                  <a:srgbClr val="CFE2F3"/>
                </a:solidFill>
                <a:latin typeface="Caveat"/>
                <a:ea typeface="Caveat"/>
                <a:cs typeface="Caveat"/>
                <a:sym typeface="Caveat"/>
              </a:rPr>
              <a:t>Sec 5.1</a:t>
            </a:r>
            <a:endParaRPr sz="3600" b="0">
              <a:solidFill>
                <a:srgbClr val="CFE2F3"/>
              </a:solidFill>
              <a:latin typeface="Source Sans Pro"/>
              <a:ea typeface="Source Sans Pro"/>
              <a:cs typeface="Source Sans Pro"/>
              <a:sym typeface="Source Sans Pro"/>
            </a:endParaRPr>
          </a:p>
          <a:p>
            <a:pPr marL="0" lvl="0" indent="0" algn="l" rtl="0">
              <a:spcBef>
                <a:spcPts val="0"/>
              </a:spcBef>
              <a:spcAft>
                <a:spcPts val="0"/>
              </a:spcAft>
              <a:buNone/>
            </a:pPr>
            <a:r>
              <a:rPr lang="en"/>
              <a:t>Utterance Segmentation</a:t>
            </a:r>
            <a:endParaRPr/>
          </a:p>
        </p:txBody>
      </p:sp>
      <p:sp>
        <p:nvSpPr>
          <p:cNvPr id="4797" name="Google Shape;4797;p27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242</a:t>
            </a:fld>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4801"/>
        <p:cNvGrpSpPr/>
        <p:nvPr/>
      </p:nvGrpSpPr>
      <p:grpSpPr>
        <a:xfrm>
          <a:off x="0" y="0"/>
          <a:ext cx="0" cy="0"/>
          <a:chOff x="0" y="0"/>
          <a:chExt cx="0" cy="0"/>
        </a:xfrm>
      </p:grpSpPr>
      <p:sp>
        <p:nvSpPr>
          <p:cNvPr id="4802" name="Google Shape;4802;p27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Utterance segmentation - Problem</a:t>
            </a:r>
            <a:endParaRPr/>
          </a:p>
        </p:txBody>
      </p:sp>
      <p:sp>
        <p:nvSpPr>
          <p:cNvPr id="4803" name="Google Shape;4803;p279"/>
          <p:cNvSpPr txBox="1">
            <a:spLocks noGrp="1"/>
          </p:cNvSpPr>
          <p:nvPr>
            <p:ph type="body" idx="1"/>
          </p:nvPr>
        </p:nvSpPr>
        <p:spPr>
          <a:xfrm>
            <a:off x="311700" y="1152475"/>
            <a:ext cx="8520600" cy="12285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dk1"/>
              </a:buClr>
              <a:buSzPts val="2000"/>
              <a:buChar char="●"/>
            </a:pPr>
            <a:r>
              <a:rPr lang="en" sz="2000" b="1">
                <a:solidFill>
                  <a:schemeClr val="dk1"/>
                </a:solidFill>
              </a:rPr>
              <a:t>Mismatch between training and evaluation data</a:t>
            </a:r>
            <a:endParaRPr sz="2000" b="1">
              <a:solidFill>
                <a:schemeClr val="dk1"/>
              </a:solidFill>
            </a:endParaRPr>
          </a:p>
          <a:p>
            <a:pPr marL="914400" lvl="1" indent="-336550" algn="l" rtl="0">
              <a:spcBef>
                <a:spcPts val="0"/>
              </a:spcBef>
              <a:spcAft>
                <a:spcPts val="0"/>
              </a:spcAft>
              <a:buSzPts val="1700"/>
              <a:buChar char="○"/>
            </a:pPr>
            <a:r>
              <a:rPr lang="en" sz="1700"/>
              <a:t>Training corpora:  “sentence-level” split of continuous speech</a:t>
            </a:r>
            <a:endParaRPr sz="1700"/>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4804" name="Google Shape;4804;p279"/>
          <p:cNvPicPr preferRelativeResize="0"/>
          <p:nvPr/>
        </p:nvPicPr>
        <p:blipFill rotWithShape="1">
          <a:blip r:embed="rId3">
            <a:alphaModFix/>
          </a:blip>
          <a:srcRect r="85094"/>
          <a:stretch/>
        </p:blipFill>
        <p:spPr>
          <a:xfrm>
            <a:off x="515619" y="1914475"/>
            <a:ext cx="1177974" cy="781399"/>
          </a:xfrm>
          <a:prstGeom prst="rect">
            <a:avLst/>
          </a:prstGeom>
          <a:noFill/>
          <a:ln>
            <a:noFill/>
          </a:ln>
        </p:spPr>
      </p:pic>
      <p:sp>
        <p:nvSpPr>
          <p:cNvPr id="4805" name="Google Shape;4805;p279"/>
          <p:cNvSpPr txBox="1"/>
          <p:nvPr/>
        </p:nvSpPr>
        <p:spPr>
          <a:xfrm>
            <a:off x="137406" y="2705900"/>
            <a:ext cx="19344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an audio signal.</a:t>
            </a:r>
            <a:endParaRPr>
              <a:latin typeface="Source Sans Pro"/>
              <a:ea typeface="Source Sans Pro"/>
              <a:cs typeface="Source Sans Pro"/>
              <a:sym typeface="Source Sans Pro"/>
            </a:endParaRPr>
          </a:p>
        </p:txBody>
      </p:sp>
      <p:pic>
        <p:nvPicPr>
          <p:cNvPr id="4806" name="Google Shape;4806;p279"/>
          <p:cNvPicPr preferRelativeResize="0"/>
          <p:nvPr/>
        </p:nvPicPr>
        <p:blipFill rotWithShape="1">
          <a:blip r:embed="rId3">
            <a:alphaModFix/>
          </a:blip>
          <a:srcRect l="15590" r="25755"/>
          <a:stretch/>
        </p:blipFill>
        <p:spPr>
          <a:xfrm>
            <a:off x="2260200" y="1914475"/>
            <a:ext cx="4448097" cy="781399"/>
          </a:xfrm>
          <a:prstGeom prst="rect">
            <a:avLst/>
          </a:prstGeom>
          <a:noFill/>
          <a:ln>
            <a:noFill/>
          </a:ln>
        </p:spPr>
      </p:pic>
      <p:sp>
        <p:nvSpPr>
          <p:cNvPr id="4807" name="Google Shape;4807;p279"/>
          <p:cNvSpPr txBox="1"/>
          <p:nvPr/>
        </p:nvSpPr>
        <p:spPr>
          <a:xfrm>
            <a:off x="2260191" y="2705900"/>
            <a:ext cx="4448100" cy="4002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In the training data it was split using strong punctuation.</a:t>
            </a:r>
            <a:endParaRPr>
              <a:latin typeface="Source Sans Pro"/>
              <a:ea typeface="Source Sans Pro"/>
              <a:cs typeface="Source Sans Pro"/>
              <a:sym typeface="Source Sans Pro"/>
            </a:endParaRPr>
          </a:p>
        </p:txBody>
      </p:sp>
      <p:pic>
        <p:nvPicPr>
          <p:cNvPr id="4808" name="Google Shape;4808;p279"/>
          <p:cNvPicPr preferRelativeResize="0"/>
          <p:nvPr/>
        </p:nvPicPr>
        <p:blipFill rotWithShape="1">
          <a:blip r:embed="rId3">
            <a:alphaModFix/>
          </a:blip>
          <a:srcRect l="74487"/>
          <a:stretch/>
        </p:blipFill>
        <p:spPr>
          <a:xfrm>
            <a:off x="6896675" y="1914475"/>
            <a:ext cx="2046150" cy="781399"/>
          </a:xfrm>
          <a:prstGeom prst="rect">
            <a:avLst/>
          </a:prstGeom>
          <a:noFill/>
          <a:ln>
            <a:noFill/>
          </a:ln>
        </p:spPr>
      </p:pic>
      <p:sp>
        <p:nvSpPr>
          <p:cNvPr id="4809" name="Google Shape;4809;p279"/>
          <p:cNvSpPr txBox="1"/>
          <p:nvPr/>
        </p:nvSpPr>
        <p:spPr>
          <a:xfrm>
            <a:off x="6896675" y="2705900"/>
            <a:ext cx="20760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Three sentences in total!</a:t>
            </a:r>
            <a:endParaRPr>
              <a:latin typeface="Source Sans Pro"/>
              <a:ea typeface="Source Sans Pro"/>
              <a:cs typeface="Source Sans Pro"/>
              <a:sym typeface="Source Sans Pro"/>
            </a:endParaRPr>
          </a:p>
        </p:txBody>
      </p:sp>
      <p:sp>
        <p:nvSpPr>
          <p:cNvPr id="4810" name="Google Shape;4810;p27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243</a:t>
            </a:fld>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4814"/>
        <p:cNvGrpSpPr/>
        <p:nvPr/>
      </p:nvGrpSpPr>
      <p:grpSpPr>
        <a:xfrm>
          <a:off x="0" y="0"/>
          <a:ext cx="0" cy="0"/>
          <a:chOff x="0" y="0"/>
          <a:chExt cx="0" cy="0"/>
        </a:xfrm>
      </p:grpSpPr>
      <p:sp>
        <p:nvSpPr>
          <p:cNvPr id="4815" name="Google Shape;4815;p28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Utterance segmentation - Problem</a:t>
            </a:r>
            <a:endParaRPr/>
          </a:p>
        </p:txBody>
      </p:sp>
      <p:sp>
        <p:nvSpPr>
          <p:cNvPr id="4816" name="Google Shape;4816;p280"/>
          <p:cNvSpPr txBox="1">
            <a:spLocks noGrp="1"/>
          </p:cNvSpPr>
          <p:nvPr>
            <p:ph type="body" idx="1"/>
          </p:nvPr>
        </p:nvSpPr>
        <p:spPr>
          <a:xfrm>
            <a:off x="311700" y="1152475"/>
            <a:ext cx="8520600" cy="12285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b="1">
                <a:solidFill>
                  <a:schemeClr val="dk1"/>
                </a:solidFill>
              </a:rPr>
              <a:t>Mismatch between training and evaluation data</a:t>
            </a:r>
            <a:endParaRPr sz="2000" b="1">
              <a:solidFill>
                <a:schemeClr val="dk1"/>
              </a:solidFill>
            </a:endParaRPr>
          </a:p>
          <a:p>
            <a:pPr marL="914400" lvl="1" indent="-336550" algn="l" rtl="0">
              <a:spcBef>
                <a:spcPts val="0"/>
              </a:spcBef>
              <a:spcAft>
                <a:spcPts val="0"/>
              </a:spcAft>
              <a:buSzPts val="1700"/>
              <a:buChar char="○"/>
            </a:pPr>
            <a:r>
              <a:rPr lang="en" sz="1700"/>
              <a:t>Training corpora:  “sentence-level” split of continuous speech</a:t>
            </a:r>
            <a:endParaRPr sz="1700"/>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sz="500"/>
          </a:p>
          <a:p>
            <a:pPr marL="914400" lvl="1" indent="-336550" algn="l" rtl="0">
              <a:spcBef>
                <a:spcPts val="1600"/>
              </a:spcBef>
              <a:spcAft>
                <a:spcPts val="0"/>
              </a:spcAft>
              <a:buSzPts val="1700"/>
              <a:buChar char="○"/>
            </a:pPr>
            <a:r>
              <a:rPr lang="en" sz="1700"/>
              <a:t>At run-time: unsegmented continuous speech</a:t>
            </a:r>
            <a:endParaRPr sz="1700"/>
          </a:p>
        </p:txBody>
      </p:sp>
      <p:pic>
        <p:nvPicPr>
          <p:cNvPr id="4817" name="Google Shape;4817;p280"/>
          <p:cNvPicPr preferRelativeResize="0"/>
          <p:nvPr/>
        </p:nvPicPr>
        <p:blipFill>
          <a:blip r:embed="rId3">
            <a:alphaModFix/>
          </a:blip>
          <a:stretch>
            <a:fillRect/>
          </a:stretch>
        </p:blipFill>
        <p:spPr>
          <a:xfrm>
            <a:off x="444850" y="3701596"/>
            <a:ext cx="7903199" cy="781405"/>
          </a:xfrm>
          <a:prstGeom prst="rect">
            <a:avLst/>
          </a:prstGeom>
          <a:noFill/>
          <a:ln>
            <a:noFill/>
          </a:ln>
        </p:spPr>
      </p:pic>
      <p:sp>
        <p:nvSpPr>
          <p:cNvPr id="4818" name="Google Shape;4818;p280"/>
          <p:cNvSpPr txBox="1"/>
          <p:nvPr/>
        </p:nvSpPr>
        <p:spPr>
          <a:xfrm>
            <a:off x="120775" y="4469200"/>
            <a:ext cx="9012300" cy="369300"/>
          </a:xfrm>
          <a:prstGeom prst="rect">
            <a:avLst/>
          </a:prstGeom>
          <a:solidFill>
            <a:srgbClr val="EA99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2"/>
                </a:solidFill>
                <a:latin typeface="Source Sans Pro"/>
                <a:ea typeface="Source Sans Pro"/>
                <a:cs typeface="Source Sans Pro"/>
                <a:sym typeface="Source Sans Pro"/>
              </a:rPr>
              <a:t>t h i s i s a n a u d i o s i g n a l i n t h e t r a i n i n g d a t a i t w a s s p l i t u s i n g s t r o n g p u n c t u a t i o n t h r e e s e n t e n c e s i n t o t a l</a:t>
            </a:r>
            <a:endParaRPr sz="1200">
              <a:solidFill>
                <a:schemeClr val="dk2"/>
              </a:solidFill>
              <a:latin typeface="Source Sans Pro"/>
              <a:ea typeface="Source Sans Pro"/>
              <a:cs typeface="Source Sans Pro"/>
              <a:sym typeface="Source Sans Pro"/>
            </a:endParaRPr>
          </a:p>
        </p:txBody>
      </p:sp>
      <p:sp>
        <p:nvSpPr>
          <p:cNvPr id="4819" name="Google Shape;4819;p280"/>
          <p:cNvSpPr txBox="1"/>
          <p:nvPr/>
        </p:nvSpPr>
        <p:spPr>
          <a:xfrm>
            <a:off x="137406" y="2705900"/>
            <a:ext cx="19344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an audio signal.</a:t>
            </a:r>
            <a:endParaRPr>
              <a:latin typeface="Source Sans Pro"/>
              <a:ea typeface="Source Sans Pro"/>
              <a:cs typeface="Source Sans Pro"/>
              <a:sym typeface="Source Sans Pro"/>
            </a:endParaRPr>
          </a:p>
        </p:txBody>
      </p:sp>
      <p:sp>
        <p:nvSpPr>
          <p:cNvPr id="4820" name="Google Shape;4820;p280"/>
          <p:cNvSpPr txBox="1"/>
          <p:nvPr/>
        </p:nvSpPr>
        <p:spPr>
          <a:xfrm>
            <a:off x="2260191" y="2705900"/>
            <a:ext cx="4448100" cy="4002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In the training data it was split using strong punctuation.</a:t>
            </a:r>
            <a:endParaRPr>
              <a:latin typeface="Source Sans Pro"/>
              <a:ea typeface="Source Sans Pro"/>
              <a:cs typeface="Source Sans Pro"/>
              <a:sym typeface="Source Sans Pro"/>
            </a:endParaRPr>
          </a:p>
        </p:txBody>
      </p:sp>
      <p:sp>
        <p:nvSpPr>
          <p:cNvPr id="4821" name="Google Shape;4821;p280"/>
          <p:cNvSpPr txBox="1"/>
          <p:nvPr/>
        </p:nvSpPr>
        <p:spPr>
          <a:xfrm>
            <a:off x="6896675" y="2705900"/>
            <a:ext cx="20760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Three sentences in total!</a:t>
            </a:r>
            <a:endParaRPr>
              <a:latin typeface="Source Sans Pro"/>
              <a:ea typeface="Source Sans Pro"/>
              <a:cs typeface="Source Sans Pro"/>
              <a:sym typeface="Source Sans Pro"/>
            </a:endParaRPr>
          </a:p>
        </p:txBody>
      </p:sp>
      <p:pic>
        <p:nvPicPr>
          <p:cNvPr id="4822" name="Google Shape;4822;p280"/>
          <p:cNvPicPr preferRelativeResize="0"/>
          <p:nvPr/>
        </p:nvPicPr>
        <p:blipFill rotWithShape="1">
          <a:blip r:embed="rId3">
            <a:alphaModFix/>
          </a:blip>
          <a:srcRect r="85094"/>
          <a:stretch/>
        </p:blipFill>
        <p:spPr>
          <a:xfrm>
            <a:off x="515619" y="1914475"/>
            <a:ext cx="1177974" cy="781399"/>
          </a:xfrm>
          <a:prstGeom prst="rect">
            <a:avLst/>
          </a:prstGeom>
          <a:noFill/>
          <a:ln>
            <a:noFill/>
          </a:ln>
        </p:spPr>
      </p:pic>
      <p:pic>
        <p:nvPicPr>
          <p:cNvPr id="4823" name="Google Shape;4823;p280"/>
          <p:cNvPicPr preferRelativeResize="0"/>
          <p:nvPr/>
        </p:nvPicPr>
        <p:blipFill rotWithShape="1">
          <a:blip r:embed="rId3">
            <a:alphaModFix/>
          </a:blip>
          <a:srcRect l="15590" r="25755"/>
          <a:stretch/>
        </p:blipFill>
        <p:spPr>
          <a:xfrm>
            <a:off x="2260200" y="1914475"/>
            <a:ext cx="4448097" cy="781399"/>
          </a:xfrm>
          <a:prstGeom prst="rect">
            <a:avLst/>
          </a:prstGeom>
          <a:noFill/>
          <a:ln>
            <a:noFill/>
          </a:ln>
        </p:spPr>
      </p:pic>
      <p:pic>
        <p:nvPicPr>
          <p:cNvPr id="4824" name="Google Shape;4824;p280"/>
          <p:cNvPicPr preferRelativeResize="0"/>
          <p:nvPr/>
        </p:nvPicPr>
        <p:blipFill rotWithShape="1">
          <a:blip r:embed="rId3">
            <a:alphaModFix/>
          </a:blip>
          <a:srcRect l="74487"/>
          <a:stretch/>
        </p:blipFill>
        <p:spPr>
          <a:xfrm>
            <a:off x="6896675" y="1914475"/>
            <a:ext cx="2046150" cy="781399"/>
          </a:xfrm>
          <a:prstGeom prst="rect">
            <a:avLst/>
          </a:prstGeom>
          <a:noFill/>
          <a:ln>
            <a:noFill/>
          </a:ln>
        </p:spPr>
      </p:pic>
      <p:sp>
        <p:nvSpPr>
          <p:cNvPr id="4825" name="Google Shape;4825;p28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244</a:t>
            </a:fld>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4829"/>
        <p:cNvGrpSpPr/>
        <p:nvPr/>
      </p:nvGrpSpPr>
      <p:grpSpPr>
        <a:xfrm>
          <a:off x="0" y="0"/>
          <a:ext cx="0" cy="0"/>
          <a:chOff x="0" y="0"/>
          <a:chExt cx="0" cy="0"/>
        </a:xfrm>
      </p:grpSpPr>
      <p:sp>
        <p:nvSpPr>
          <p:cNvPr id="4830" name="Google Shape;4830;p281"/>
          <p:cNvSpPr txBox="1">
            <a:spLocks noGrp="1"/>
          </p:cNvSpPr>
          <p:nvPr>
            <p:ph type="title"/>
          </p:nvPr>
        </p:nvSpPr>
        <p:spPr>
          <a:xfrm>
            <a:off x="311700" y="445025"/>
            <a:ext cx="88215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to split continuous speech in </a:t>
            </a:r>
            <a:r>
              <a:rPr lang="en" u="sng">
                <a:solidFill>
                  <a:schemeClr val="dk1"/>
                </a:solidFill>
              </a:rPr>
              <a:t>cascade</a:t>
            </a:r>
            <a:r>
              <a:rPr lang="en"/>
              <a:t> ST? </a:t>
            </a:r>
            <a:endParaRPr/>
          </a:p>
          <a:p>
            <a:pPr marL="0" lvl="0" indent="0" algn="l" rtl="0">
              <a:spcBef>
                <a:spcPts val="0"/>
              </a:spcBef>
              <a:spcAft>
                <a:spcPts val="0"/>
              </a:spcAft>
              <a:buNone/>
            </a:pPr>
            <a:r>
              <a:rPr lang="en"/>
              <a:t> </a:t>
            </a:r>
            <a:endParaRPr/>
          </a:p>
        </p:txBody>
      </p:sp>
      <p:pic>
        <p:nvPicPr>
          <p:cNvPr id="4831" name="Google Shape;4831;p281"/>
          <p:cNvPicPr preferRelativeResize="0"/>
          <p:nvPr/>
        </p:nvPicPr>
        <p:blipFill rotWithShape="1">
          <a:blip r:embed="rId3">
            <a:alphaModFix/>
          </a:blip>
          <a:srcRect r="51248"/>
          <a:stretch/>
        </p:blipFill>
        <p:spPr>
          <a:xfrm>
            <a:off x="-31625" y="958400"/>
            <a:ext cx="4521600" cy="781399"/>
          </a:xfrm>
          <a:prstGeom prst="rect">
            <a:avLst/>
          </a:prstGeom>
          <a:noFill/>
          <a:ln>
            <a:noFill/>
          </a:ln>
        </p:spPr>
      </p:pic>
      <p:sp>
        <p:nvSpPr>
          <p:cNvPr id="4832" name="Google Shape;4832;p281"/>
          <p:cNvSpPr txBox="1"/>
          <p:nvPr/>
        </p:nvSpPr>
        <p:spPr>
          <a:xfrm>
            <a:off x="-52925" y="1726000"/>
            <a:ext cx="4602000" cy="369300"/>
          </a:xfrm>
          <a:prstGeom prst="rect">
            <a:avLst/>
          </a:prstGeom>
          <a:solidFill>
            <a:srgbClr val="EA9999"/>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1200">
                <a:solidFill>
                  <a:schemeClr val="dk2"/>
                </a:solidFill>
                <a:latin typeface="Source Sans Pro"/>
                <a:ea typeface="Source Sans Pro"/>
                <a:cs typeface="Source Sans Pro"/>
                <a:sym typeface="Source Sans Pro"/>
              </a:rPr>
              <a:t>t h i s i s a n a u d i o s i g n a l i n t h e t r a i n i n g d a t a i t w a s s p l i t </a:t>
            </a:r>
            <a:endParaRPr sz="1200">
              <a:solidFill>
                <a:schemeClr val="dk2"/>
              </a:solidFill>
              <a:latin typeface="Source Sans Pro"/>
              <a:ea typeface="Source Sans Pro"/>
              <a:cs typeface="Source Sans Pro"/>
              <a:sym typeface="Source Sans Pro"/>
            </a:endParaRPr>
          </a:p>
        </p:txBody>
      </p:sp>
      <p:sp>
        <p:nvSpPr>
          <p:cNvPr id="4833" name="Google Shape;4833;p281"/>
          <p:cNvSpPr txBox="1"/>
          <p:nvPr/>
        </p:nvSpPr>
        <p:spPr>
          <a:xfrm>
            <a:off x="2379000" y="3985825"/>
            <a:ext cx="4386000" cy="831300"/>
          </a:xfrm>
          <a:prstGeom prst="rect">
            <a:avLst/>
          </a:prstGeom>
          <a:solidFill>
            <a:srgbClr val="FFD966"/>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Source Sans Pro"/>
                <a:ea typeface="Source Sans Pro"/>
                <a:cs typeface="Source Sans Pro"/>
                <a:sym typeface="Source Sans Pro"/>
              </a:rPr>
              <a:t>this is an audio signal. </a:t>
            </a:r>
            <a:endParaRPr>
              <a:solidFill>
                <a:schemeClr val="dk2"/>
              </a:solidFill>
              <a:latin typeface="Source Sans Pro"/>
              <a:ea typeface="Source Sans Pro"/>
              <a:cs typeface="Source Sans Pro"/>
              <a:sym typeface="Source Sans Pro"/>
            </a:endParaRPr>
          </a:p>
          <a:p>
            <a:pPr marL="0" lvl="0" indent="0" algn="l" rtl="0">
              <a:spcBef>
                <a:spcPts val="0"/>
              </a:spcBef>
              <a:spcAft>
                <a:spcPts val="0"/>
              </a:spcAft>
              <a:buNone/>
            </a:pPr>
            <a:r>
              <a:rPr lang="en">
                <a:solidFill>
                  <a:schemeClr val="dk2"/>
                </a:solidFill>
                <a:latin typeface="Source Sans Pro"/>
                <a:ea typeface="Source Sans Pro"/>
                <a:cs typeface="Source Sans Pro"/>
                <a:sym typeface="Source Sans Pro"/>
              </a:rPr>
              <a:t>in the training data it was split using strong punctuation.</a:t>
            </a:r>
            <a:endParaRPr>
              <a:solidFill>
                <a:schemeClr val="dk2"/>
              </a:solidFill>
              <a:latin typeface="Source Sans Pro"/>
              <a:ea typeface="Source Sans Pro"/>
              <a:cs typeface="Source Sans Pro"/>
              <a:sym typeface="Source Sans Pro"/>
            </a:endParaRPr>
          </a:p>
          <a:p>
            <a:pPr marL="0" lvl="0" indent="0" algn="l" rtl="0">
              <a:spcBef>
                <a:spcPts val="0"/>
              </a:spcBef>
              <a:spcAft>
                <a:spcPts val="0"/>
              </a:spcAft>
              <a:buNone/>
            </a:pPr>
            <a:r>
              <a:rPr lang="en">
                <a:solidFill>
                  <a:schemeClr val="dk2"/>
                </a:solidFill>
                <a:latin typeface="Source Sans Pro"/>
                <a:ea typeface="Source Sans Pro"/>
                <a:cs typeface="Source Sans Pro"/>
                <a:sym typeface="Source Sans Pro"/>
              </a:rPr>
              <a:t>three sentences in total!</a:t>
            </a:r>
            <a:endParaRPr>
              <a:solidFill>
                <a:schemeClr val="dk2"/>
              </a:solidFill>
              <a:latin typeface="Source Sans Pro"/>
              <a:ea typeface="Source Sans Pro"/>
              <a:cs typeface="Source Sans Pro"/>
              <a:sym typeface="Source Sans Pro"/>
            </a:endParaRPr>
          </a:p>
        </p:txBody>
      </p:sp>
      <p:sp>
        <p:nvSpPr>
          <p:cNvPr id="4834" name="Google Shape;4834;p281"/>
          <p:cNvSpPr/>
          <p:nvPr/>
        </p:nvSpPr>
        <p:spPr>
          <a:xfrm>
            <a:off x="4240350" y="2242577"/>
            <a:ext cx="663300" cy="299700"/>
          </a:xfrm>
          <a:prstGeom prst="roundRect">
            <a:avLst>
              <a:gd name="adj" fmla="val 16667"/>
            </a:avLst>
          </a:prstGeom>
          <a:solidFill>
            <a:srgbClr val="6AA84F"/>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ASR</a:t>
            </a:r>
            <a:endParaRPr/>
          </a:p>
        </p:txBody>
      </p:sp>
      <p:sp>
        <p:nvSpPr>
          <p:cNvPr id="4835" name="Google Shape;4835;p281"/>
          <p:cNvSpPr/>
          <p:nvPr/>
        </p:nvSpPr>
        <p:spPr>
          <a:xfrm>
            <a:off x="3270600" y="3464148"/>
            <a:ext cx="2602800" cy="299700"/>
          </a:xfrm>
          <a:prstGeom prst="roundRect">
            <a:avLst>
              <a:gd name="adj" fmla="val 16667"/>
            </a:avLst>
          </a:prstGeom>
          <a:solidFill>
            <a:srgbClr val="FFD966"/>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Re-segmentation component</a:t>
            </a:r>
            <a:endParaRPr/>
          </a:p>
        </p:txBody>
      </p:sp>
      <p:sp>
        <p:nvSpPr>
          <p:cNvPr id="4836" name="Google Shape;4836;p281"/>
          <p:cNvSpPr txBox="1"/>
          <p:nvPr/>
        </p:nvSpPr>
        <p:spPr>
          <a:xfrm>
            <a:off x="-126300" y="4834150"/>
            <a:ext cx="9396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2"/>
                </a:solidFill>
                <a:latin typeface="Source Sans Pro"/>
                <a:ea typeface="Source Sans Pro"/>
                <a:cs typeface="Source Sans Pro"/>
                <a:sym typeface="Source Sans Pro"/>
              </a:rPr>
              <a:t>Matusov et al.: “</a:t>
            </a:r>
            <a:r>
              <a:rPr lang="en" i="1">
                <a:solidFill>
                  <a:schemeClr val="lt2"/>
                </a:solidFill>
                <a:latin typeface="Source Sans Pro"/>
                <a:ea typeface="Source Sans Pro"/>
                <a:cs typeface="Source Sans Pro"/>
                <a:sym typeface="Source Sans Pro"/>
              </a:rPr>
              <a:t>Automatic  Sentence Segmentation and Punctuation Prediction for  Spoken Language Translation”</a:t>
            </a:r>
            <a:r>
              <a:rPr lang="en">
                <a:solidFill>
                  <a:schemeClr val="lt2"/>
                </a:solidFill>
                <a:latin typeface="Source Sans Pro"/>
                <a:ea typeface="Source Sans Pro"/>
                <a:cs typeface="Source Sans Pro"/>
                <a:sym typeface="Source Sans Pro"/>
              </a:rPr>
              <a:t>, IWSLT`06</a:t>
            </a:r>
            <a:endParaRPr>
              <a:latin typeface="Source Sans Pro"/>
              <a:ea typeface="Source Sans Pro"/>
              <a:cs typeface="Source Sans Pro"/>
              <a:sym typeface="Source Sans Pro"/>
            </a:endParaRPr>
          </a:p>
        </p:txBody>
      </p:sp>
      <p:cxnSp>
        <p:nvCxnSpPr>
          <p:cNvPr id="4837" name="Google Shape;4837;p281"/>
          <p:cNvCxnSpPr>
            <a:stCxn id="4835" idx="2"/>
            <a:endCxn id="4833" idx="0"/>
          </p:cNvCxnSpPr>
          <p:nvPr/>
        </p:nvCxnSpPr>
        <p:spPr>
          <a:xfrm>
            <a:off x="4572000" y="3763848"/>
            <a:ext cx="0" cy="222000"/>
          </a:xfrm>
          <a:prstGeom prst="straightConnector1">
            <a:avLst/>
          </a:prstGeom>
          <a:noFill/>
          <a:ln w="9525" cap="flat" cmpd="sng">
            <a:solidFill>
              <a:schemeClr val="dk2"/>
            </a:solidFill>
            <a:prstDash val="solid"/>
            <a:round/>
            <a:headEnd type="none" w="med" len="med"/>
            <a:tailEnd type="triangle" w="med" len="med"/>
          </a:ln>
        </p:spPr>
      </p:cxnSp>
      <p:sp>
        <p:nvSpPr>
          <p:cNvPr id="4838" name="Google Shape;4838;p281"/>
          <p:cNvSpPr/>
          <p:nvPr/>
        </p:nvSpPr>
        <p:spPr>
          <a:xfrm>
            <a:off x="7224201" y="4176175"/>
            <a:ext cx="663300" cy="450600"/>
          </a:xfrm>
          <a:prstGeom prst="roundRect">
            <a:avLst>
              <a:gd name="adj" fmla="val 16667"/>
            </a:avLst>
          </a:prstGeom>
          <a:solidFill>
            <a:srgbClr val="6D9EEB"/>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MT</a:t>
            </a:r>
            <a:endParaRPr/>
          </a:p>
        </p:txBody>
      </p:sp>
      <p:cxnSp>
        <p:nvCxnSpPr>
          <p:cNvPr id="4839" name="Google Shape;4839;p281"/>
          <p:cNvCxnSpPr>
            <a:stCxn id="4833" idx="3"/>
            <a:endCxn id="4838" idx="1"/>
          </p:cNvCxnSpPr>
          <p:nvPr/>
        </p:nvCxnSpPr>
        <p:spPr>
          <a:xfrm>
            <a:off x="6765000" y="4401475"/>
            <a:ext cx="459300" cy="0"/>
          </a:xfrm>
          <a:prstGeom prst="straightConnector1">
            <a:avLst/>
          </a:prstGeom>
          <a:noFill/>
          <a:ln w="9525" cap="flat" cmpd="sng">
            <a:solidFill>
              <a:schemeClr val="dk2"/>
            </a:solidFill>
            <a:prstDash val="solid"/>
            <a:round/>
            <a:headEnd type="none" w="med" len="med"/>
            <a:tailEnd type="triangle" w="med" len="med"/>
          </a:ln>
        </p:spPr>
      </p:cxnSp>
      <p:cxnSp>
        <p:nvCxnSpPr>
          <p:cNvPr id="4840" name="Google Shape;4840;p281"/>
          <p:cNvCxnSpPr>
            <a:stCxn id="4838" idx="3"/>
          </p:cNvCxnSpPr>
          <p:nvPr/>
        </p:nvCxnSpPr>
        <p:spPr>
          <a:xfrm>
            <a:off x="7887501" y="4401475"/>
            <a:ext cx="404100" cy="0"/>
          </a:xfrm>
          <a:prstGeom prst="straightConnector1">
            <a:avLst/>
          </a:prstGeom>
          <a:noFill/>
          <a:ln w="9525" cap="flat" cmpd="sng">
            <a:solidFill>
              <a:schemeClr val="dk2"/>
            </a:solidFill>
            <a:prstDash val="dash"/>
            <a:round/>
            <a:headEnd type="none" w="med" len="med"/>
            <a:tailEnd type="triangle" w="med" len="med"/>
          </a:ln>
        </p:spPr>
      </p:cxnSp>
      <p:pic>
        <p:nvPicPr>
          <p:cNvPr id="4841" name="Google Shape;4841;p281"/>
          <p:cNvPicPr preferRelativeResize="0"/>
          <p:nvPr/>
        </p:nvPicPr>
        <p:blipFill rotWithShape="1">
          <a:blip r:embed="rId3">
            <a:alphaModFix/>
          </a:blip>
          <a:srcRect l="49685"/>
          <a:stretch/>
        </p:blipFill>
        <p:spPr>
          <a:xfrm>
            <a:off x="4692775" y="958400"/>
            <a:ext cx="4440298" cy="781399"/>
          </a:xfrm>
          <a:prstGeom prst="rect">
            <a:avLst/>
          </a:prstGeom>
          <a:noFill/>
          <a:ln>
            <a:noFill/>
          </a:ln>
        </p:spPr>
      </p:pic>
      <p:sp>
        <p:nvSpPr>
          <p:cNvPr id="4842" name="Google Shape;4842;p281"/>
          <p:cNvSpPr txBox="1"/>
          <p:nvPr/>
        </p:nvSpPr>
        <p:spPr>
          <a:xfrm>
            <a:off x="4692775" y="1726000"/>
            <a:ext cx="4521600" cy="369300"/>
          </a:xfrm>
          <a:prstGeom prst="rect">
            <a:avLst/>
          </a:prstGeom>
          <a:solidFill>
            <a:srgbClr val="EA9999"/>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2"/>
                </a:solidFill>
                <a:latin typeface="Source Sans Pro"/>
                <a:ea typeface="Source Sans Pro"/>
                <a:cs typeface="Source Sans Pro"/>
                <a:sym typeface="Source Sans Pro"/>
              </a:rPr>
              <a:t>u s i n g s t r o n g p u n c t u a t i o n t h r e e s e n t e n c e s i n t o t a l</a:t>
            </a:r>
            <a:endParaRPr sz="1200">
              <a:solidFill>
                <a:schemeClr val="dk2"/>
              </a:solidFill>
              <a:latin typeface="Source Sans Pro"/>
              <a:ea typeface="Source Sans Pro"/>
              <a:cs typeface="Source Sans Pro"/>
              <a:sym typeface="Source Sans Pro"/>
            </a:endParaRPr>
          </a:p>
        </p:txBody>
      </p:sp>
      <p:cxnSp>
        <p:nvCxnSpPr>
          <p:cNvPr id="4843" name="Google Shape;4843;p281"/>
          <p:cNvCxnSpPr>
            <a:stCxn id="4832" idx="2"/>
            <a:endCxn id="4834" idx="1"/>
          </p:cNvCxnSpPr>
          <p:nvPr/>
        </p:nvCxnSpPr>
        <p:spPr>
          <a:xfrm rot="-5400000" flipH="1">
            <a:off x="3095725" y="1247650"/>
            <a:ext cx="297000" cy="1992300"/>
          </a:xfrm>
          <a:prstGeom prst="bentConnector2">
            <a:avLst/>
          </a:prstGeom>
          <a:noFill/>
          <a:ln w="9525" cap="flat" cmpd="sng">
            <a:solidFill>
              <a:schemeClr val="dk2"/>
            </a:solidFill>
            <a:prstDash val="solid"/>
            <a:round/>
            <a:headEnd type="none" w="med" len="med"/>
            <a:tailEnd type="triangle" w="med" len="med"/>
          </a:ln>
        </p:spPr>
      </p:cxnSp>
      <p:cxnSp>
        <p:nvCxnSpPr>
          <p:cNvPr id="4844" name="Google Shape;4844;p281"/>
          <p:cNvCxnSpPr>
            <a:stCxn id="4842" idx="2"/>
            <a:endCxn id="4834" idx="3"/>
          </p:cNvCxnSpPr>
          <p:nvPr/>
        </p:nvCxnSpPr>
        <p:spPr>
          <a:xfrm rot="5400000">
            <a:off x="5780125" y="1218850"/>
            <a:ext cx="297000" cy="2049900"/>
          </a:xfrm>
          <a:prstGeom prst="bentConnector2">
            <a:avLst/>
          </a:prstGeom>
          <a:noFill/>
          <a:ln w="9525" cap="flat" cmpd="sng">
            <a:solidFill>
              <a:schemeClr val="dk2"/>
            </a:solidFill>
            <a:prstDash val="solid"/>
            <a:round/>
            <a:headEnd type="none" w="med" len="med"/>
            <a:tailEnd type="triangle" w="med" len="med"/>
          </a:ln>
        </p:spPr>
      </p:cxnSp>
      <p:grpSp>
        <p:nvGrpSpPr>
          <p:cNvPr id="4845" name="Google Shape;4845;p281"/>
          <p:cNvGrpSpPr/>
          <p:nvPr/>
        </p:nvGrpSpPr>
        <p:grpSpPr>
          <a:xfrm>
            <a:off x="375288" y="2916675"/>
            <a:ext cx="8393425" cy="400200"/>
            <a:chOff x="375288" y="2916675"/>
            <a:chExt cx="8393425" cy="400200"/>
          </a:xfrm>
        </p:grpSpPr>
        <p:sp>
          <p:nvSpPr>
            <p:cNvPr id="4846" name="Google Shape;4846;p281"/>
            <p:cNvSpPr txBox="1"/>
            <p:nvPr/>
          </p:nvSpPr>
          <p:spPr>
            <a:xfrm>
              <a:off x="375288" y="2916675"/>
              <a:ext cx="40746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latin typeface="Source Sans Pro"/>
                  <a:ea typeface="Source Sans Pro"/>
                  <a:cs typeface="Source Sans Pro"/>
                  <a:sym typeface="Source Sans Pro"/>
                </a:rPr>
                <a:t>this is an audio signal in the training data it was split </a:t>
              </a:r>
              <a:endParaRPr>
                <a:solidFill>
                  <a:schemeClr val="dk2"/>
                </a:solidFill>
                <a:latin typeface="Source Sans Pro"/>
                <a:ea typeface="Source Sans Pro"/>
                <a:cs typeface="Source Sans Pro"/>
                <a:sym typeface="Source Sans Pro"/>
              </a:endParaRPr>
            </a:p>
          </p:txBody>
        </p:sp>
        <p:sp>
          <p:nvSpPr>
            <p:cNvPr id="4847" name="Google Shape;4847;p281"/>
            <p:cNvSpPr txBox="1"/>
            <p:nvPr/>
          </p:nvSpPr>
          <p:spPr>
            <a:xfrm>
              <a:off x="4828213" y="2916675"/>
              <a:ext cx="39405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latin typeface="Source Sans Pro"/>
                  <a:ea typeface="Source Sans Pro"/>
                  <a:cs typeface="Source Sans Pro"/>
                  <a:sym typeface="Source Sans Pro"/>
                </a:rPr>
                <a:t>using strong punctuation three sentences in total </a:t>
              </a:r>
              <a:endParaRPr>
                <a:solidFill>
                  <a:schemeClr val="dk2"/>
                </a:solidFill>
                <a:latin typeface="Source Sans Pro"/>
                <a:ea typeface="Source Sans Pro"/>
                <a:cs typeface="Source Sans Pro"/>
                <a:sym typeface="Source Sans Pro"/>
              </a:endParaRPr>
            </a:p>
          </p:txBody>
        </p:sp>
      </p:grpSp>
      <p:cxnSp>
        <p:nvCxnSpPr>
          <p:cNvPr id="4848" name="Google Shape;4848;p281"/>
          <p:cNvCxnSpPr>
            <a:stCxn id="4834" idx="2"/>
            <a:endCxn id="4846" idx="0"/>
          </p:cNvCxnSpPr>
          <p:nvPr/>
        </p:nvCxnSpPr>
        <p:spPr>
          <a:xfrm rot="5400000">
            <a:off x="3305100" y="1649777"/>
            <a:ext cx="374400" cy="2159400"/>
          </a:xfrm>
          <a:prstGeom prst="bentConnector3">
            <a:avLst>
              <a:gd name="adj1" fmla="val 50000"/>
            </a:avLst>
          </a:prstGeom>
          <a:noFill/>
          <a:ln w="9525" cap="flat" cmpd="sng">
            <a:solidFill>
              <a:schemeClr val="dk2"/>
            </a:solidFill>
            <a:prstDash val="solid"/>
            <a:round/>
            <a:headEnd type="none" w="med" len="med"/>
            <a:tailEnd type="triangle" w="med" len="med"/>
          </a:ln>
        </p:spPr>
      </p:cxnSp>
      <p:cxnSp>
        <p:nvCxnSpPr>
          <p:cNvPr id="4849" name="Google Shape;4849;p281"/>
          <p:cNvCxnSpPr>
            <a:stCxn id="4834" idx="2"/>
            <a:endCxn id="4847" idx="0"/>
          </p:cNvCxnSpPr>
          <p:nvPr/>
        </p:nvCxnSpPr>
        <p:spPr>
          <a:xfrm rot="-5400000" flipH="1">
            <a:off x="5498100" y="1616177"/>
            <a:ext cx="374400" cy="2226600"/>
          </a:xfrm>
          <a:prstGeom prst="bentConnector3">
            <a:avLst>
              <a:gd name="adj1" fmla="val 50000"/>
            </a:avLst>
          </a:prstGeom>
          <a:noFill/>
          <a:ln w="9525" cap="flat" cmpd="sng">
            <a:solidFill>
              <a:schemeClr val="dk2"/>
            </a:solidFill>
            <a:prstDash val="solid"/>
            <a:round/>
            <a:headEnd type="none" w="med" len="med"/>
            <a:tailEnd type="triangle" w="med" len="med"/>
          </a:ln>
        </p:spPr>
      </p:cxnSp>
      <p:cxnSp>
        <p:nvCxnSpPr>
          <p:cNvPr id="4850" name="Google Shape;4850;p281"/>
          <p:cNvCxnSpPr>
            <a:stCxn id="4846" idx="2"/>
            <a:endCxn id="4835" idx="1"/>
          </p:cNvCxnSpPr>
          <p:nvPr/>
        </p:nvCxnSpPr>
        <p:spPr>
          <a:xfrm rot="-5400000" flipH="1">
            <a:off x="2693088" y="3036375"/>
            <a:ext cx="297000" cy="858000"/>
          </a:xfrm>
          <a:prstGeom prst="bentConnector2">
            <a:avLst/>
          </a:prstGeom>
          <a:noFill/>
          <a:ln w="9525" cap="flat" cmpd="sng">
            <a:solidFill>
              <a:schemeClr val="dk2"/>
            </a:solidFill>
            <a:prstDash val="solid"/>
            <a:round/>
            <a:headEnd type="none" w="med" len="med"/>
            <a:tailEnd type="triangle" w="med" len="med"/>
          </a:ln>
        </p:spPr>
      </p:cxnSp>
      <p:cxnSp>
        <p:nvCxnSpPr>
          <p:cNvPr id="4851" name="Google Shape;4851;p281"/>
          <p:cNvCxnSpPr>
            <a:stCxn id="4847" idx="2"/>
            <a:endCxn id="4835" idx="3"/>
          </p:cNvCxnSpPr>
          <p:nvPr/>
        </p:nvCxnSpPr>
        <p:spPr>
          <a:xfrm rot="5400000">
            <a:off x="6187363" y="3002775"/>
            <a:ext cx="297000" cy="925200"/>
          </a:xfrm>
          <a:prstGeom prst="bentConnector2">
            <a:avLst/>
          </a:prstGeom>
          <a:noFill/>
          <a:ln w="9525" cap="flat" cmpd="sng">
            <a:solidFill>
              <a:schemeClr val="dk2"/>
            </a:solidFill>
            <a:prstDash val="solid"/>
            <a:round/>
            <a:headEnd type="none" w="med" len="med"/>
            <a:tailEnd type="triangle" w="med" len="med"/>
          </a:ln>
        </p:spPr>
      </p:cxnSp>
      <p:sp>
        <p:nvSpPr>
          <p:cNvPr id="4852" name="Google Shape;4852;p28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245</a:t>
            </a:fld>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4856"/>
        <p:cNvGrpSpPr/>
        <p:nvPr/>
      </p:nvGrpSpPr>
      <p:grpSpPr>
        <a:xfrm>
          <a:off x="0" y="0"/>
          <a:ext cx="0" cy="0"/>
          <a:chOff x="0" y="0"/>
          <a:chExt cx="0" cy="0"/>
        </a:xfrm>
      </p:grpSpPr>
      <p:sp>
        <p:nvSpPr>
          <p:cNvPr id="4857" name="Google Shape;4857;p28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to split continuous speech in </a:t>
            </a:r>
            <a:r>
              <a:rPr lang="en" u="sng">
                <a:solidFill>
                  <a:schemeClr val="dk1"/>
                </a:solidFill>
              </a:rPr>
              <a:t>e2e</a:t>
            </a:r>
            <a:r>
              <a:rPr lang="en"/>
              <a:t> ST? </a:t>
            </a:r>
            <a:endParaRPr/>
          </a:p>
          <a:p>
            <a:pPr marL="0" lvl="0" indent="0" algn="l" rtl="0">
              <a:spcBef>
                <a:spcPts val="0"/>
              </a:spcBef>
              <a:spcAft>
                <a:spcPts val="0"/>
              </a:spcAft>
              <a:buNone/>
            </a:pPr>
            <a:r>
              <a:rPr lang="en"/>
              <a:t> </a:t>
            </a:r>
            <a:endParaRPr/>
          </a:p>
        </p:txBody>
      </p:sp>
      <p:pic>
        <p:nvPicPr>
          <p:cNvPr id="4858" name="Google Shape;4858;p282"/>
          <p:cNvPicPr preferRelativeResize="0"/>
          <p:nvPr/>
        </p:nvPicPr>
        <p:blipFill>
          <a:blip r:embed="rId3">
            <a:alphaModFix/>
          </a:blip>
          <a:stretch>
            <a:fillRect/>
          </a:stretch>
        </p:blipFill>
        <p:spPr>
          <a:xfrm>
            <a:off x="120775" y="958400"/>
            <a:ext cx="9012303" cy="781399"/>
          </a:xfrm>
          <a:prstGeom prst="rect">
            <a:avLst/>
          </a:prstGeom>
          <a:noFill/>
          <a:ln>
            <a:noFill/>
          </a:ln>
        </p:spPr>
      </p:pic>
      <p:sp>
        <p:nvSpPr>
          <p:cNvPr id="4859" name="Google Shape;4859;p282"/>
          <p:cNvSpPr txBox="1"/>
          <p:nvPr/>
        </p:nvSpPr>
        <p:spPr>
          <a:xfrm>
            <a:off x="120775" y="1726000"/>
            <a:ext cx="9012300" cy="369300"/>
          </a:xfrm>
          <a:prstGeom prst="rect">
            <a:avLst/>
          </a:prstGeom>
          <a:solidFill>
            <a:srgbClr val="EA9999"/>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1200">
                <a:solidFill>
                  <a:schemeClr val="dk2"/>
                </a:solidFill>
                <a:latin typeface="Source Sans Pro"/>
                <a:ea typeface="Source Sans Pro"/>
                <a:cs typeface="Source Sans Pro"/>
                <a:sym typeface="Source Sans Pro"/>
              </a:rPr>
              <a:t>t h i s i s a n a u d i o s i g n a l i n t h e t r a i n i n g d a t a i t w a s s p l i t u s i n g s t r o n g p u n c t u a t i o n t h r e e s e n t e n c e s i n t o t a l</a:t>
            </a:r>
            <a:endParaRPr sz="1200">
              <a:solidFill>
                <a:schemeClr val="dk2"/>
              </a:solidFill>
              <a:latin typeface="Source Sans Pro"/>
              <a:ea typeface="Source Sans Pro"/>
              <a:cs typeface="Source Sans Pro"/>
              <a:sym typeface="Source Sans Pro"/>
            </a:endParaRPr>
          </a:p>
        </p:txBody>
      </p:sp>
      <p:sp>
        <p:nvSpPr>
          <p:cNvPr id="4860" name="Google Shape;4860;p28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246</a:t>
            </a:fld>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4864"/>
        <p:cNvGrpSpPr/>
        <p:nvPr/>
      </p:nvGrpSpPr>
      <p:grpSpPr>
        <a:xfrm>
          <a:off x="0" y="0"/>
          <a:ext cx="0" cy="0"/>
          <a:chOff x="0" y="0"/>
          <a:chExt cx="0" cy="0"/>
        </a:xfrm>
      </p:grpSpPr>
      <p:sp>
        <p:nvSpPr>
          <p:cNvPr id="4865" name="Google Shape;4865;p28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Solution 1: Split on silences (via VAD)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4866" name="Google Shape;4866;p283"/>
          <p:cNvPicPr preferRelativeResize="0"/>
          <p:nvPr/>
        </p:nvPicPr>
        <p:blipFill>
          <a:blip r:embed="rId3">
            <a:alphaModFix/>
          </a:blip>
          <a:stretch>
            <a:fillRect/>
          </a:stretch>
        </p:blipFill>
        <p:spPr>
          <a:xfrm>
            <a:off x="120775" y="958400"/>
            <a:ext cx="9012303" cy="781399"/>
          </a:xfrm>
          <a:prstGeom prst="rect">
            <a:avLst/>
          </a:prstGeom>
          <a:noFill/>
          <a:ln>
            <a:noFill/>
          </a:ln>
        </p:spPr>
      </p:pic>
      <p:sp>
        <p:nvSpPr>
          <p:cNvPr id="4867" name="Google Shape;4867;p283"/>
          <p:cNvSpPr txBox="1"/>
          <p:nvPr/>
        </p:nvSpPr>
        <p:spPr>
          <a:xfrm>
            <a:off x="120775" y="1726000"/>
            <a:ext cx="9012300" cy="369300"/>
          </a:xfrm>
          <a:prstGeom prst="rect">
            <a:avLst/>
          </a:prstGeom>
          <a:solidFill>
            <a:srgbClr val="EA9999"/>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1200">
                <a:solidFill>
                  <a:schemeClr val="dk2"/>
                </a:solidFill>
                <a:latin typeface="Source Sans Pro"/>
                <a:ea typeface="Source Sans Pro"/>
                <a:cs typeface="Source Sans Pro"/>
                <a:sym typeface="Source Sans Pro"/>
              </a:rPr>
              <a:t>t h i s i s a n a u d i o s i g n a l i n t h e t r a i n i n g d a t a i t w a s s p l i t u s i n g s t r o n g p u n c t u a t i o n t h r e e s e n t e n c e s i n t o t a l</a:t>
            </a:r>
            <a:endParaRPr sz="1200">
              <a:solidFill>
                <a:schemeClr val="dk2"/>
              </a:solidFill>
              <a:latin typeface="Source Sans Pro"/>
              <a:ea typeface="Source Sans Pro"/>
              <a:cs typeface="Source Sans Pro"/>
              <a:sym typeface="Source Sans Pro"/>
            </a:endParaRPr>
          </a:p>
        </p:txBody>
      </p:sp>
      <p:sp>
        <p:nvSpPr>
          <p:cNvPr id="4868" name="Google Shape;4868;p283"/>
          <p:cNvSpPr txBox="1"/>
          <p:nvPr/>
        </p:nvSpPr>
        <p:spPr>
          <a:xfrm>
            <a:off x="40063" y="3163100"/>
            <a:ext cx="18039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an audio signal</a:t>
            </a:r>
            <a:endParaRPr>
              <a:latin typeface="Source Sans Pro"/>
              <a:ea typeface="Source Sans Pro"/>
              <a:cs typeface="Source Sans Pro"/>
              <a:sym typeface="Source Sans Pro"/>
            </a:endParaRPr>
          </a:p>
        </p:txBody>
      </p:sp>
      <p:sp>
        <p:nvSpPr>
          <p:cNvPr id="4869" name="Google Shape;4869;p283"/>
          <p:cNvSpPr txBox="1"/>
          <p:nvPr/>
        </p:nvSpPr>
        <p:spPr>
          <a:xfrm>
            <a:off x="7702038" y="3163100"/>
            <a:ext cx="14019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in total</a:t>
            </a:r>
            <a:endParaRPr>
              <a:latin typeface="Source Sans Pro"/>
              <a:ea typeface="Source Sans Pro"/>
              <a:cs typeface="Source Sans Pro"/>
              <a:sym typeface="Source Sans Pro"/>
            </a:endParaRPr>
          </a:p>
        </p:txBody>
      </p:sp>
      <p:sp>
        <p:nvSpPr>
          <p:cNvPr id="4870" name="Google Shape;4870;p283"/>
          <p:cNvSpPr txBox="1"/>
          <p:nvPr/>
        </p:nvSpPr>
        <p:spPr>
          <a:xfrm>
            <a:off x="1897854" y="3163100"/>
            <a:ext cx="4331700" cy="4002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in the training data it was split using strong punctuation </a:t>
            </a:r>
            <a:endParaRPr>
              <a:latin typeface="Source Sans Pro"/>
              <a:ea typeface="Source Sans Pro"/>
              <a:cs typeface="Source Sans Pro"/>
              <a:sym typeface="Source Sans Pro"/>
            </a:endParaRPr>
          </a:p>
        </p:txBody>
      </p:sp>
      <p:sp>
        <p:nvSpPr>
          <p:cNvPr id="4871" name="Google Shape;4871;p283"/>
          <p:cNvSpPr txBox="1"/>
          <p:nvPr/>
        </p:nvSpPr>
        <p:spPr>
          <a:xfrm>
            <a:off x="6283446" y="3163100"/>
            <a:ext cx="1364700" cy="400200"/>
          </a:xfrm>
          <a:prstGeom prst="rect">
            <a:avLst/>
          </a:prstGeom>
          <a:solidFill>
            <a:srgbClr val="F6B26B"/>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three sentences</a:t>
            </a:r>
            <a:endParaRPr>
              <a:latin typeface="Source Sans Pro"/>
              <a:ea typeface="Source Sans Pro"/>
              <a:cs typeface="Source Sans Pro"/>
              <a:sym typeface="Source Sans Pro"/>
            </a:endParaRPr>
          </a:p>
        </p:txBody>
      </p:sp>
      <p:pic>
        <p:nvPicPr>
          <p:cNvPr id="4872" name="Google Shape;4872;p283"/>
          <p:cNvPicPr preferRelativeResize="0"/>
          <p:nvPr/>
        </p:nvPicPr>
        <p:blipFill rotWithShape="1">
          <a:blip r:embed="rId3">
            <a:alphaModFix/>
          </a:blip>
          <a:srcRect r="84886"/>
          <a:stretch/>
        </p:blipFill>
        <p:spPr>
          <a:xfrm>
            <a:off x="344787" y="2524075"/>
            <a:ext cx="1194450" cy="781399"/>
          </a:xfrm>
          <a:prstGeom prst="rect">
            <a:avLst/>
          </a:prstGeom>
          <a:noFill/>
          <a:ln>
            <a:noFill/>
          </a:ln>
        </p:spPr>
      </p:pic>
      <p:pic>
        <p:nvPicPr>
          <p:cNvPr id="4873" name="Google Shape;4873;p283"/>
          <p:cNvPicPr preferRelativeResize="0"/>
          <p:nvPr/>
        </p:nvPicPr>
        <p:blipFill rotWithShape="1">
          <a:blip r:embed="rId3">
            <a:alphaModFix/>
          </a:blip>
          <a:srcRect l="82639"/>
          <a:stretch/>
        </p:blipFill>
        <p:spPr>
          <a:xfrm>
            <a:off x="7716961" y="2524075"/>
            <a:ext cx="1372052" cy="781399"/>
          </a:xfrm>
          <a:prstGeom prst="rect">
            <a:avLst/>
          </a:prstGeom>
          <a:noFill/>
          <a:ln>
            <a:noFill/>
          </a:ln>
        </p:spPr>
      </p:pic>
      <p:pic>
        <p:nvPicPr>
          <p:cNvPr id="4874" name="Google Shape;4874;p283"/>
          <p:cNvPicPr preferRelativeResize="0"/>
          <p:nvPr/>
        </p:nvPicPr>
        <p:blipFill rotWithShape="1">
          <a:blip r:embed="rId3">
            <a:alphaModFix/>
          </a:blip>
          <a:srcRect l="15517" r="34069"/>
          <a:stretch/>
        </p:blipFill>
        <p:spPr>
          <a:xfrm>
            <a:off x="1897850" y="2524075"/>
            <a:ext cx="4311149" cy="781399"/>
          </a:xfrm>
          <a:prstGeom prst="rect">
            <a:avLst/>
          </a:prstGeom>
          <a:noFill/>
          <a:ln>
            <a:noFill/>
          </a:ln>
        </p:spPr>
      </p:pic>
      <p:pic>
        <p:nvPicPr>
          <p:cNvPr id="4875" name="Google Shape;4875;p283"/>
          <p:cNvPicPr preferRelativeResize="0"/>
          <p:nvPr/>
        </p:nvPicPr>
        <p:blipFill rotWithShape="1">
          <a:blip r:embed="rId3">
            <a:alphaModFix/>
          </a:blip>
          <a:srcRect l="65927" r="19047"/>
          <a:stretch/>
        </p:blipFill>
        <p:spPr>
          <a:xfrm>
            <a:off x="6283450" y="2524075"/>
            <a:ext cx="1364699" cy="781399"/>
          </a:xfrm>
          <a:prstGeom prst="rect">
            <a:avLst/>
          </a:prstGeom>
          <a:noFill/>
          <a:ln>
            <a:noFill/>
          </a:ln>
        </p:spPr>
      </p:pic>
      <p:sp>
        <p:nvSpPr>
          <p:cNvPr id="4876" name="Google Shape;4876;p28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247</a:t>
            </a:fld>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4880"/>
        <p:cNvGrpSpPr/>
        <p:nvPr/>
      </p:nvGrpSpPr>
      <p:grpSpPr>
        <a:xfrm>
          <a:off x="0" y="0"/>
          <a:ext cx="0" cy="0"/>
          <a:chOff x="0" y="0"/>
          <a:chExt cx="0" cy="0"/>
        </a:xfrm>
      </p:grpSpPr>
      <p:sp>
        <p:nvSpPr>
          <p:cNvPr id="4881" name="Google Shape;4881;p28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Solution 1: Split on silences (via VAD)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882" name="Google Shape;4882;p284"/>
          <p:cNvSpPr txBox="1"/>
          <p:nvPr/>
        </p:nvSpPr>
        <p:spPr>
          <a:xfrm>
            <a:off x="40063" y="3163100"/>
            <a:ext cx="18039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an audio signal</a:t>
            </a:r>
            <a:endParaRPr>
              <a:latin typeface="Source Sans Pro"/>
              <a:ea typeface="Source Sans Pro"/>
              <a:cs typeface="Source Sans Pro"/>
              <a:sym typeface="Source Sans Pro"/>
            </a:endParaRPr>
          </a:p>
        </p:txBody>
      </p:sp>
      <p:sp>
        <p:nvSpPr>
          <p:cNvPr id="4883" name="Google Shape;4883;p284"/>
          <p:cNvSpPr txBox="1"/>
          <p:nvPr/>
        </p:nvSpPr>
        <p:spPr>
          <a:xfrm>
            <a:off x="7702038" y="3163100"/>
            <a:ext cx="1401900" cy="400200"/>
          </a:xfrm>
          <a:prstGeom prst="rect">
            <a:avLst/>
          </a:prstGeom>
          <a:solidFill>
            <a:srgbClr val="93C47D"/>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in total</a:t>
            </a:r>
            <a:endParaRPr>
              <a:latin typeface="Source Sans Pro"/>
              <a:ea typeface="Source Sans Pro"/>
              <a:cs typeface="Source Sans Pro"/>
              <a:sym typeface="Source Sans Pro"/>
            </a:endParaRPr>
          </a:p>
        </p:txBody>
      </p:sp>
      <p:sp>
        <p:nvSpPr>
          <p:cNvPr id="4884" name="Google Shape;4884;p284"/>
          <p:cNvSpPr txBox="1"/>
          <p:nvPr/>
        </p:nvSpPr>
        <p:spPr>
          <a:xfrm>
            <a:off x="1897854" y="3163100"/>
            <a:ext cx="4331700" cy="4002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in the training data it was split using strong punctuation </a:t>
            </a:r>
            <a:endParaRPr>
              <a:latin typeface="Source Sans Pro"/>
              <a:ea typeface="Source Sans Pro"/>
              <a:cs typeface="Source Sans Pro"/>
              <a:sym typeface="Source Sans Pro"/>
            </a:endParaRPr>
          </a:p>
        </p:txBody>
      </p:sp>
      <p:sp>
        <p:nvSpPr>
          <p:cNvPr id="4885" name="Google Shape;4885;p284"/>
          <p:cNvSpPr txBox="1"/>
          <p:nvPr/>
        </p:nvSpPr>
        <p:spPr>
          <a:xfrm>
            <a:off x="6283446" y="3163100"/>
            <a:ext cx="1364700" cy="400200"/>
          </a:xfrm>
          <a:prstGeom prst="rect">
            <a:avLst/>
          </a:prstGeom>
          <a:solidFill>
            <a:srgbClr val="F6B26B"/>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three sentences</a:t>
            </a:r>
            <a:endParaRPr>
              <a:latin typeface="Source Sans Pro"/>
              <a:ea typeface="Source Sans Pro"/>
              <a:cs typeface="Source Sans Pro"/>
              <a:sym typeface="Source Sans Pro"/>
            </a:endParaRPr>
          </a:p>
        </p:txBody>
      </p:sp>
      <p:pic>
        <p:nvPicPr>
          <p:cNvPr id="4886" name="Google Shape;4886;p284"/>
          <p:cNvPicPr preferRelativeResize="0"/>
          <p:nvPr/>
        </p:nvPicPr>
        <p:blipFill>
          <a:blip r:embed="rId3">
            <a:alphaModFix/>
          </a:blip>
          <a:stretch>
            <a:fillRect/>
          </a:stretch>
        </p:blipFill>
        <p:spPr>
          <a:xfrm>
            <a:off x="120775" y="958400"/>
            <a:ext cx="9012303" cy="781399"/>
          </a:xfrm>
          <a:prstGeom prst="rect">
            <a:avLst/>
          </a:prstGeom>
          <a:noFill/>
          <a:ln>
            <a:noFill/>
          </a:ln>
        </p:spPr>
      </p:pic>
      <p:sp>
        <p:nvSpPr>
          <p:cNvPr id="4887" name="Google Shape;4887;p284"/>
          <p:cNvSpPr txBox="1"/>
          <p:nvPr/>
        </p:nvSpPr>
        <p:spPr>
          <a:xfrm>
            <a:off x="120775" y="1726000"/>
            <a:ext cx="9012300" cy="369300"/>
          </a:xfrm>
          <a:prstGeom prst="rect">
            <a:avLst/>
          </a:prstGeom>
          <a:solidFill>
            <a:srgbClr val="EA9999"/>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1200">
                <a:solidFill>
                  <a:schemeClr val="dk2"/>
                </a:solidFill>
                <a:latin typeface="Source Sans Pro"/>
                <a:ea typeface="Source Sans Pro"/>
                <a:cs typeface="Source Sans Pro"/>
                <a:sym typeface="Source Sans Pro"/>
              </a:rPr>
              <a:t>t h i s i s a n a u d i o s i g n a l i n t h e t r a i n i n g d a t a i t w a s s p l i t u s i n g s t r o n g p u n c t u a t i o n t h r e e s e n t e n c e s i n t o t a l</a:t>
            </a:r>
            <a:endParaRPr sz="1200">
              <a:solidFill>
                <a:schemeClr val="dk2"/>
              </a:solidFill>
              <a:latin typeface="Source Sans Pro"/>
              <a:ea typeface="Source Sans Pro"/>
              <a:cs typeface="Source Sans Pro"/>
              <a:sym typeface="Source Sans Pro"/>
            </a:endParaRPr>
          </a:p>
        </p:txBody>
      </p:sp>
      <p:pic>
        <p:nvPicPr>
          <p:cNvPr id="4888" name="Google Shape;4888;p284"/>
          <p:cNvPicPr preferRelativeResize="0"/>
          <p:nvPr/>
        </p:nvPicPr>
        <p:blipFill rotWithShape="1">
          <a:blip r:embed="rId3">
            <a:alphaModFix/>
          </a:blip>
          <a:srcRect r="84886"/>
          <a:stretch/>
        </p:blipFill>
        <p:spPr>
          <a:xfrm>
            <a:off x="344787" y="2524075"/>
            <a:ext cx="1194450" cy="781399"/>
          </a:xfrm>
          <a:prstGeom prst="rect">
            <a:avLst/>
          </a:prstGeom>
          <a:noFill/>
          <a:ln>
            <a:noFill/>
          </a:ln>
        </p:spPr>
      </p:pic>
      <p:pic>
        <p:nvPicPr>
          <p:cNvPr id="4889" name="Google Shape;4889;p284"/>
          <p:cNvPicPr preferRelativeResize="0"/>
          <p:nvPr/>
        </p:nvPicPr>
        <p:blipFill rotWithShape="1">
          <a:blip r:embed="rId3">
            <a:alphaModFix/>
          </a:blip>
          <a:srcRect l="82639"/>
          <a:stretch/>
        </p:blipFill>
        <p:spPr>
          <a:xfrm>
            <a:off x="7716961" y="2524075"/>
            <a:ext cx="1372052" cy="781399"/>
          </a:xfrm>
          <a:prstGeom prst="rect">
            <a:avLst/>
          </a:prstGeom>
          <a:noFill/>
          <a:ln>
            <a:noFill/>
          </a:ln>
        </p:spPr>
      </p:pic>
      <p:pic>
        <p:nvPicPr>
          <p:cNvPr id="4890" name="Google Shape;4890;p284"/>
          <p:cNvPicPr preferRelativeResize="0"/>
          <p:nvPr/>
        </p:nvPicPr>
        <p:blipFill rotWithShape="1">
          <a:blip r:embed="rId3">
            <a:alphaModFix/>
          </a:blip>
          <a:srcRect l="15517" r="34069"/>
          <a:stretch/>
        </p:blipFill>
        <p:spPr>
          <a:xfrm>
            <a:off x="1897850" y="2524075"/>
            <a:ext cx="4311149" cy="781399"/>
          </a:xfrm>
          <a:prstGeom prst="rect">
            <a:avLst/>
          </a:prstGeom>
          <a:noFill/>
          <a:ln>
            <a:noFill/>
          </a:ln>
        </p:spPr>
      </p:pic>
      <p:pic>
        <p:nvPicPr>
          <p:cNvPr id="4891" name="Google Shape;4891;p284"/>
          <p:cNvPicPr preferRelativeResize="0"/>
          <p:nvPr/>
        </p:nvPicPr>
        <p:blipFill rotWithShape="1">
          <a:blip r:embed="rId3">
            <a:alphaModFix/>
          </a:blip>
          <a:srcRect l="65927" r="19047"/>
          <a:stretch/>
        </p:blipFill>
        <p:spPr>
          <a:xfrm>
            <a:off x="6283450" y="2524075"/>
            <a:ext cx="1364699" cy="781399"/>
          </a:xfrm>
          <a:prstGeom prst="rect">
            <a:avLst/>
          </a:prstGeom>
          <a:noFill/>
          <a:ln>
            <a:noFill/>
          </a:ln>
        </p:spPr>
      </p:pic>
      <p:sp>
        <p:nvSpPr>
          <p:cNvPr id="4892" name="Google Shape;4892;p28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248</a:t>
            </a:fld>
            <a:endParaRPr/>
          </a:p>
        </p:txBody>
      </p:sp>
      <p:sp>
        <p:nvSpPr>
          <p:cNvPr id="4893" name="Google Shape;4893;p284"/>
          <p:cNvSpPr txBox="1"/>
          <p:nvPr/>
        </p:nvSpPr>
        <p:spPr>
          <a:xfrm>
            <a:off x="311700" y="3902450"/>
            <a:ext cx="8520600" cy="786300"/>
          </a:xfrm>
          <a:prstGeom prst="rect">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1"/>
                </a:solidFill>
                <a:latin typeface="Caveat"/>
                <a:ea typeface="Caveat"/>
                <a:cs typeface="Caveat"/>
                <a:sym typeface="Caveat"/>
              </a:rPr>
              <a:t>Advantage: silences as a proxy of sentence boundaries </a:t>
            </a:r>
            <a:endParaRPr sz="2400" b="1">
              <a:solidFill>
                <a:schemeClr val="dk1"/>
              </a:solidFill>
              <a:latin typeface="Caveat"/>
              <a:ea typeface="Caveat"/>
              <a:cs typeface="Caveat"/>
              <a:sym typeface="Caveat"/>
            </a:endParaRPr>
          </a:p>
          <a:p>
            <a:pPr marL="0" lvl="0" indent="0" algn="ctr" rtl="0">
              <a:spcBef>
                <a:spcPts val="0"/>
              </a:spcBef>
              <a:spcAft>
                <a:spcPts val="800"/>
              </a:spcAft>
              <a:buNone/>
            </a:pPr>
            <a:r>
              <a:rPr lang="en" sz="2400" b="1">
                <a:solidFill>
                  <a:schemeClr val="dk1"/>
                </a:solidFill>
                <a:latin typeface="Caveat"/>
                <a:ea typeface="Caveat"/>
                <a:cs typeface="Caveat"/>
                <a:sym typeface="Caveat"/>
              </a:rPr>
              <a:t>Drawback: variable segments’ length (including very short and very long ones)</a:t>
            </a:r>
            <a:endParaRPr sz="2400" b="1">
              <a:solidFill>
                <a:schemeClr val="dk1"/>
              </a:solidFill>
              <a:latin typeface="Caveat"/>
              <a:ea typeface="Caveat"/>
              <a:cs typeface="Caveat"/>
              <a:sym typeface="Caveat"/>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4897"/>
        <p:cNvGrpSpPr/>
        <p:nvPr/>
      </p:nvGrpSpPr>
      <p:grpSpPr>
        <a:xfrm>
          <a:off x="0" y="0"/>
          <a:ext cx="0" cy="0"/>
          <a:chOff x="0" y="0"/>
          <a:chExt cx="0" cy="0"/>
        </a:xfrm>
      </p:grpSpPr>
      <p:sp>
        <p:nvSpPr>
          <p:cNvPr id="4898" name="Google Shape;4898;p285"/>
          <p:cNvSpPr txBox="1">
            <a:spLocks noGrp="1"/>
          </p:cNvSpPr>
          <p:nvPr>
            <p:ph type="title"/>
          </p:nvPr>
        </p:nvSpPr>
        <p:spPr>
          <a:xfrm>
            <a:off x="311700" y="445025"/>
            <a:ext cx="87984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Solution 2: Split based on fixed audio duration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4899" name="Google Shape;4899;p285"/>
          <p:cNvPicPr preferRelativeResize="0"/>
          <p:nvPr/>
        </p:nvPicPr>
        <p:blipFill rotWithShape="1">
          <a:blip r:embed="rId3">
            <a:alphaModFix/>
          </a:blip>
          <a:srcRect r="66677"/>
          <a:stretch/>
        </p:blipFill>
        <p:spPr>
          <a:xfrm>
            <a:off x="529975" y="2558600"/>
            <a:ext cx="2249099" cy="781399"/>
          </a:xfrm>
          <a:prstGeom prst="rect">
            <a:avLst/>
          </a:prstGeom>
          <a:noFill/>
          <a:ln>
            <a:noFill/>
          </a:ln>
        </p:spPr>
      </p:pic>
      <p:sp>
        <p:nvSpPr>
          <p:cNvPr id="4900" name="Google Shape;4900;p285"/>
          <p:cNvSpPr txBox="1"/>
          <p:nvPr/>
        </p:nvSpPr>
        <p:spPr>
          <a:xfrm>
            <a:off x="529975" y="3239300"/>
            <a:ext cx="2249100" cy="369300"/>
          </a:xfrm>
          <a:prstGeom prst="rect">
            <a:avLst/>
          </a:prstGeom>
          <a:solidFill>
            <a:srgbClr val="6D9EEB"/>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Source Sans Pro"/>
                <a:ea typeface="Source Sans Pro"/>
                <a:cs typeface="Source Sans Pro"/>
                <a:sym typeface="Source Sans Pro"/>
              </a:rPr>
              <a:t>this is an audio signal in the tra</a:t>
            </a:r>
            <a:endParaRPr sz="1200">
              <a:latin typeface="Source Sans Pro"/>
              <a:ea typeface="Source Sans Pro"/>
              <a:cs typeface="Source Sans Pro"/>
              <a:sym typeface="Source Sans Pro"/>
            </a:endParaRPr>
          </a:p>
        </p:txBody>
      </p:sp>
      <p:sp>
        <p:nvSpPr>
          <p:cNvPr id="4901" name="Google Shape;4901;p285"/>
          <p:cNvSpPr txBox="1"/>
          <p:nvPr/>
        </p:nvSpPr>
        <p:spPr>
          <a:xfrm>
            <a:off x="6482649" y="3239300"/>
            <a:ext cx="2585100" cy="369300"/>
          </a:xfrm>
          <a:prstGeom prst="rect">
            <a:avLst/>
          </a:prstGeom>
          <a:solidFill>
            <a:srgbClr val="F6B26B"/>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Source Sans Pro"/>
                <a:ea typeface="Source Sans Pro"/>
                <a:cs typeface="Source Sans Pro"/>
                <a:sym typeface="Source Sans Pro"/>
              </a:rPr>
              <a:t>nctuation three sentences in total</a:t>
            </a:r>
            <a:endParaRPr sz="1200">
              <a:latin typeface="Source Sans Pro"/>
              <a:ea typeface="Source Sans Pro"/>
              <a:cs typeface="Source Sans Pro"/>
              <a:sym typeface="Source Sans Pro"/>
            </a:endParaRPr>
          </a:p>
        </p:txBody>
      </p:sp>
      <p:sp>
        <p:nvSpPr>
          <p:cNvPr id="4902" name="Google Shape;4902;p285"/>
          <p:cNvSpPr txBox="1"/>
          <p:nvPr/>
        </p:nvSpPr>
        <p:spPr>
          <a:xfrm>
            <a:off x="3422425" y="3239300"/>
            <a:ext cx="2543400" cy="369300"/>
          </a:xfrm>
          <a:prstGeom prst="rect">
            <a:avLst/>
          </a:prstGeom>
          <a:solidFill>
            <a:srgbClr val="93C47D"/>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1200">
                <a:latin typeface="Source Sans Pro"/>
                <a:ea typeface="Source Sans Pro"/>
                <a:cs typeface="Source Sans Pro"/>
                <a:sym typeface="Source Sans Pro"/>
              </a:rPr>
              <a:t>ining data it was split using strong pu </a:t>
            </a:r>
            <a:endParaRPr sz="1200">
              <a:latin typeface="Source Sans Pro"/>
              <a:ea typeface="Source Sans Pro"/>
              <a:cs typeface="Source Sans Pro"/>
              <a:sym typeface="Source Sans Pro"/>
            </a:endParaRPr>
          </a:p>
        </p:txBody>
      </p:sp>
      <p:pic>
        <p:nvPicPr>
          <p:cNvPr id="4903" name="Google Shape;4903;p285"/>
          <p:cNvPicPr preferRelativeResize="0"/>
          <p:nvPr/>
        </p:nvPicPr>
        <p:blipFill rotWithShape="1">
          <a:blip r:embed="rId3">
            <a:alphaModFix/>
          </a:blip>
          <a:srcRect l="66677"/>
          <a:stretch/>
        </p:blipFill>
        <p:spPr>
          <a:xfrm>
            <a:off x="6476650" y="2558600"/>
            <a:ext cx="2633399" cy="781399"/>
          </a:xfrm>
          <a:prstGeom prst="rect">
            <a:avLst/>
          </a:prstGeom>
          <a:noFill/>
          <a:ln>
            <a:noFill/>
          </a:ln>
        </p:spPr>
      </p:pic>
      <p:pic>
        <p:nvPicPr>
          <p:cNvPr id="4904" name="Google Shape;4904;p285"/>
          <p:cNvPicPr preferRelativeResize="0"/>
          <p:nvPr/>
        </p:nvPicPr>
        <p:blipFill rotWithShape="1">
          <a:blip r:embed="rId3">
            <a:alphaModFix/>
          </a:blip>
          <a:srcRect l="33338" r="33338"/>
          <a:stretch/>
        </p:blipFill>
        <p:spPr>
          <a:xfrm>
            <a:off x="3432225" y="2558600"/>
            <a:ext cx="2543397" cy="781399"/>
          </a:xfrm>
          <a:prstGeom prst="rect">
            <a:avLst/>
          </a:prstGeom>
          <a:noFill/>
          <a:ln>
            <a:noFill/>
          </a:ln>
        </p:spPr>
      </p:pic>
      <p:pic>
        <p:nvPicPr>
          <p:cNvPr id="4905" name="Google Shape;4905;p285"/>
          <p:cNvPicPr preferRelativeResize="0"/>
          <p:nvPr/>
        </p:nvPicPr>
        <p:blipFill>
          <a:blip r:embed="rId3">
            <a:alphaModFix/>
          </a:blip>
          <a:stretch>
            <a:fillRect/>
          </a:stretch>
        </p:blipFill>
        <p:spPr>
          <a:xfrm>
            <a:off x="120775" y="958400"/>
            <a:ext cx="9012303" cy="781399"/>
          </a:xfrm>
          <a:prstGeom prst="rect">
            <a:avLst/>
          </a:prstGeom>
          <a:noFill/>
          <a:ln>
            <a:noFill/>
          </a:ln>
        </p:spPr>
      </p:pic>
      <p:sp>
        <p:nvSpPr>
          <p:cNvPr id="4906" name="Google Shape;4906;p285"/>
          <p:cNvSpPr txBox="1"/>
          <p:nvPr/>
        </p:nvSpPr>
        <p:spPr>
          <a:xfrm>
            <a:off x="120775" y="1726000"/>
            <a:ext cx="9012300" cy="369300"/>
          </a:xfrm>
          <a:prstGeom prst="rect">
            <a:avLst/>
          </a:prstGeom>
          <a:solidFill>
            <a:srgbClr val="EA9999"/>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1200">
                <a:solidFill>
                  <a:schemeClr val="dk2"/>
                </a:solidFill>
                <a:latin typeface="Source Sans Pro"/>
                <a:ea typeface="Source Sans Pro"/>
                <a:cs typeface="Source Sans Pro"/>
                <a:sym typeface="Source Sans Pro"/>
              </a:rPr>
              <a:t>t h i s i s a n a u d i o s i g n a l i n t h e t r a i n i n g d a t a i t w a s s p l i t u s i n g s t r o n g p u n c t u a t i o n t h r e e s e n t e n c e s i n t o t a l</a:t>
            </a:r>
            <a:endParaRPr sz="1200">
              <a:solidFill>
                <a:schemeClr val="dk2"/>
              </a:solidFill>
              <a:latin typeface="Source Sans Pro"/>
              <a:ea typeface="Source Sans Pro"/>
              <a:cs typeface="Source Sans Pro"/>
              <a:sym typeface="Source Sans Pro"/>
            </a:endParaRPr>
          </a:p>
        </p:txBody>
      </p:sp>
      <p:sp>
        <p:nvSpPr>
          <p:cNvPr id="4907" name="Google Shape;4907;p28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249</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52"/>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600" b="0">
                <a:solidFill>
                  <a:srgbClr val="CFE2F3"/>
                </a:solidFill>
                <a:latin typeface="Caveat"/>
                <a:ea typeface="Caveat"/>
                <a:cs typeface="Caveat"/>
                <a:sym typeface="Caveat"/>
              </a:rPr>
              <a:t>Sec 1.3</a:t>
            </a:r>
            <a:endParaRPr sz="3600" b="0">
              <a:solidFill>
                <a:srgbClr val="CFE2F3"/>
              </a:solidFill>
              <a:latin typeface="Source Sans Pro"/>
              <a:ea typeface="Source Sans Pro"/>
              <a:cs typeface="Source Sans Pro"/>
              <a:sym typeface="Source Sans Pro"/>
            </a:endParaRPr>
          </a:p>
          <a:p>
            <a:pPr marL="0" lvl="0" indent="0" algn="l" rtl="0">
              <a:spcBef>
                <a:spcPts val="0"/>
              </a:spcBef>
              <a:spcAft>
                <a:spcPts val="0"/>
              </a:spcAft>
              <a:buNone/>
            </a:pPr>
            <a:r>
              <a:rPr lang="en"/>
              <a:t>Traditional cascade approach</a:t>
            </a:r>
            <a:endParaRPr/>
          </a:p>
        </p:txBody>
      </p:sp>
      <p:sp>
        <p:nvSpPr>
          <p:cNvPr id="553" name="Google Shape;553;p5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4911"/>
        <p:cNvGrpSpPr/>
        <p:nvPr/>
      </p:nvGrpSpPr>
      <p:grpSpPr>
        <a:xfrm>
          <a:off x="0" y="0"/>
          <a:ext cx="0" cy="0"/>
          <a:chOff x="0" y="0"/>
          <a:chExt cx="0" cy="0"/>
        </a:xfrm>
      </p:grpSpPr>
      <p:sp>
        <p:nvSpPr>
          <p:cNvPr id="4912" name="Google Shape;4912;p286"/>
          <p:cNvSpPr txBox="1">
            <a:spLocks noGrp="1"/>
          </p:cNvSpPr>
          <p:nvPr>
            <p:ph type="title"/>
          </p:nvPr>
        </p:nvSpPr>
        <p:spPr>
          <a:xfrm>
            <a:off x="311700" y="445025"/>
            <a:ext cx="87561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Solution 2: Split based on fixed audio duration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913" name="Google Shape;4913;p286"/>
          <p:cNvSpPr txBox="1"/>
          <p:nvPr/>
        </p:nvSpPr>
        <p:spPr>
          <a:xfrm>
            <a:off x="529975" y="3239300"/>
            <a:ext cx="2249100" cy="369300"/>
          </a:xfrm>
          <a:prstGeom prst="rect">
            <a:avLst/>
          </a:prstGeom>
          <a:solidFill>
            <a:srgbClr val="6D9EEB"/>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Source Sans Pro"/>
                <a:ea typeface="Source Sans Pro"/>
                <a:cs typeface="Source Sans Pro"/>
                <a:sym typeface="Source Sans Pro"/>
              </a:rPr>
              <a:t>this is an audio signal in the tra</a:t>
            </a:r>
            <a:endParaRPr sz="1200">
              <a:latin typeface="Source Sans Pro"/>
              <a:ea typeface="Source Sans Pro"/>
              <a:cs typeface="Source Sans Pro"/>
              <a:sym typeface="Source Sans Pro"/>
            </a:endParaRPr>
          </a:p>
        </p:txBody>
      </p:sp>
      <p:sp>
        <p:nvSpPr>
          <p:cNvPr id="4914" name="Google Shape;4914;p286"/>
          <p:cNvSpPr txBox="1"/>
          <p:nvPr/>
        </p:nvSpPr>
        <p:spPr>
          <a:xfrm>
            <a:off x="6482649" y="3239300"/>
            <a:ext cx="2585100" cy="369300"/>
          </a:xfrm>
          <a:prstGeom prst="rect">
            <a:avLst/>
          </a:prstGeom>
          <a:solidFill>
            <a:srgbClr val="F6B26B"/>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Source Sans Pro"/>
                <a:ea typeface="Source Sans Pro"/>
                <a:cs typeface="Source Sans Pro"/>
                <a:sym typeface="Source Sans Pro"/>
              </a:rPr>
              <a:t>nctuation three sentences in total</a:t>
            </a:r>
            <a:endParaRPr sz="1200">
              <a:latin typeface="Source Sans Pro"/>
              <a:ea typeface="Source Sans Pro"/>
              <a:cs typeface="Source Sans Pro"/>
              <a:sym typeface="Source Sans Pro"/>
            </a:endParaRPr>
          </a:p>
        </p:txBody>
      </p:sp>
      <p:sp>
        <p:nvSpPr>
          <p:cNvPr id="4915" name="Google Shape;4915;p286"/>
          <p:cNvSpPr txBox="1"/>
          <p:nvPr/>
        </p:nvSpPr>
        <p:spPr>
          <a:xfrm>
            <a:off x="3422425" y="3239300"/>
            <a:ext cx="2543400" cy="369300"/>
          </a:xfrm>
          <a:prstGeom prst="rect">
            <a:avLst/>
          </a:prstGeom>
          <a:solidFill>
            <a:srgbClr val="93C47D"/>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1200">
                <a:latin typeface="Source Sans Pro"/>
                <a:ea typeface="Source Sans Pro"/>
                <a:cs typeface="Source Sans Pro"/>
                <a:sym typeface="Source Sans Pro"/>
              </a:rPr>
              <a:t>ining data it was split using strong pu </a:t>
            </a:r>
            <a:endParaRPr sz="1200">
              <a:latin typeface="Source Sans Pro"/>
              <a:ea typeface="Source Sans Pro"/>
              <a:cs typeface="Source Sans Pro"/>
              <a:sym typeface="Source Sans Pro"/>
            </a:endParaRPr>
          </a:p>
        </p:txBody>
      </p:sp>
      <p:pic>
        <p:nvPicPr>
          <p:cNvPr id="4916" name="Google Shape;4916;p286"/>
          <p:cNvPicPr preferRelativeResize="0"/>
          <p:nvPr/>
        </p:nvPicPr>
        <p:blipFill>
          <a:blip r:embed="rId3">
            <a:alphaModFix/>
          </a:blip>
          <a:stretch>
            <a:fillRect/>
          </a:stretch>
        </p:blipFill>
        <p:spPr>
          <a:xfrm>
            <a:off x="120775" y="958400"/>
            <a:ext cx="9012303" cy="781399"/>
          </a:xfrm>
          <a:prstGeom prst="rect">
            <a:avLst/>
          </a:prstGeom>
          <a:noFill/>
          <a:ln>
            <a:noFill/>
          </a:ln>
        </p:spPr>
      </p:pic>
      <p:sp>
        <p:nvSpPr>
          <p:cNvPr id="4917" name="Google Shape;4917;p286"/>
          <p:cNvSpPr txBox="1"/>
          <p:nvPr/>
        </p:nvSpPr>
        <p:spPr>
          <a:xfrm>
            <a:off x="120775" y="1726000"/>
            <a:ext cx="9012300" cy="369300"/>
          </a:xfrm>
          <a:prstGeom prst="rect">
            <a:avLst/>
          </a:prstGeom>
          <a:solidFill>
            <a:srgbClr val="EA9999"/>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1200">
                <a:solidFill>
                  <a:schemeClr val="dk2"/>
                </a:solidFill>
                <a:latin typeface="Source Sans Pro"/>
                <a:ea typeface="Source Sans Pro"/>
                <a:cs typeface="Source Sans Pro"/>
                <a:sym typeface="Source Sans Pro"/>
              </a:rPr>
              <a:t>t h i s i s a n a u d i o s i g n a l i n t h e t r a i n i n g d a t a i t w a s s p l i t u s i n g s t r o n g p u n c t u a t i o n t h r e e s e n t e n c e s i n t o t a l</a:t>
            </a:r>
            <a:endParaRPr sz="1200">
              <a:solidFill>
                <a:schemeClr val="dk2"/>
              </a:solidFill>
              <a:latin typeface="Source Sans Pro"/>
              <a:ea typeface="Source Sans Pro"/>
              <a:cs typeface="Source Sans Pro"/>
              <a:sym typeface="Source Sans Pro"/>
            </a:endParaRPr>
          </a:p>
        </p:txBody>
      </p:sp>
      <p:pic>
        <p:nvPicPr>
          <p:cNvPr id="4918" name="Google Shape;4918;p286"/>
          <p:cNvPicPr preferRelativeResize="0"/>
          <p:nvPr/>
        </p:nvPicPr>
        <p:blipFill rotWithShape="1">
          <a:blip r:embed="rId3">
            <a:alphaModFix/>
          </a:blip>
          <a:srcRect r="66677"/>
          <a:stretch/>
        </p:blipFill>
        <p:spPr>
          <a:xfrm>
            <a:off x="529975" y="2558600"/>
            <a:ext cx="2249099" cy="781399"/>
          </a:xfrm>
          <a:prstGeom prst="rect">
            <a:avLst/>
          </a:prstGeom>
          <a:noFill/>
          <a:ln>
            <a:noFill/>
          </a:ln>
        </p:spPr>
      </p:pic>
      <p:pic>
        <p:nvPicPr>
          <p:cNvPr id="4919" name="Google Shape;4919;p286"/>
          <p:cNvPicPr preferRelativeResize="0"/>
          <p:nvPr/>
        </p:nvPicPr>
        <p:blipFill rotWithShape="1">
          <a:blip r:embed="rId3">
            <a:alphaModFix/>
          </a:blip>
          <a:srcRect l="66677"/>
          <a:stretch/>
        </p:blipFill>
        <p:spPr>
          <a:xfrm>
            <a:off x="6476650" y="2558600"/>
            <a:ext cx="2633399" cy="781399"/>
          </a:xfrm>
          <a:prstGeom prst="rect">
            <a:avLst/>
          </a:prstGeom>
          <a:noFill/>
          <a:ln>
            <a:noFill/>
          </a:ln>
        </p:spPr>
      </p:pic>
      <p:pic>
        <p:nvPicPr>
          <p:cNvPr id="4920" name="Google Shape;4920;p286"/>
          <p:cNvPicPr preferRelativeResize="0"/>
          <p:nvPr/>
        </p:nvPicPr>
        <p:blipFill rotWithShape="1">
          <a:blip r:embed="rId3">
            <a:alphaModFix/>
          </a:blip>
          <a:srcRect l="33338" r="33338"/>
          <a:stretch/>
        </p:blipFill>
        <p:spPr>
          <a:xfrm>
            <a:off x="3432225" y="2558600"/>
            <a:ext cx="2543397" cy="781399"/>
          </a:xfrm>
          <a:prstGeom prst="rect">
            <a:avLst/>
          </a:prstGeom>
          <a:noFill/>
          <a:ln>
            <a:noFill/>
          </a:ln>
        </p:spPr>
      </p:pic>
      <p:sp>
        <p:nvSpPr>
          <p:cNvPr id="4921" name="Google Shape;4921;p28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250</a:t>
            </a:fld>
            <a:endParaRPr/>
          </a:p>
        </p:txBody>
      </p:sp>
      <p:sp>
        <p:nvSpPr>
          <p:cNvPr id="4922" name="Google Shape;4922;p286"/>
          <p:cNvSpPr txBox="1"/>
          <p:nvPr/>
        </p:nvSpPr>
        <p:spPr>
          <a:xfrm>
            <a:off x="578700" y="3812700"/>
            <a:ext cx="7986600" cy="1086600"/>
          </a:xfrm>
          <a:prstGeom prst="rect">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1"/>
                </a:solidFill>
                <a:latin typeface="Caveat"/>
                <a:ea typeface="Caveat"/>
                <a:cs typeface="Caveat"/>
                <a:sym typeface="Caveat"/>
              </a:rPr>
              <a:t>Advantage: uniform segment length</a:t>
            </a:r>
            <a:endParaRPr sz="2400" b="1">
              <a:solidFill>
                <a:schemeClr val="dk1"/>
              </a:solidFill>
              <a:latin typeface="Caveat"/>
              <a:ea typeface="Caveat"/>
              <a:cs typeface="Caveat"/>
              <a:sym typeface="Caveat"/>
            </a:endParaRPr>
          </a:p>
          <a:p>
            <a:pPr marL="0" lvl="0" indent="0" algn="ctr" rtl="0">
              <a:spcBef>
                <a:spcPts val="0"/>
              </a:spcBef>
              <a:spcAft>
                <a:spcPts val="0"/>
              </a:spcAft>
              <a:buNone/>
            </a:pPr>
            <a:r>
              <a:rPr lang="en" sz="2400" b="1">
                <a:solidFill>
                  <a:schemeClr val="dk1"/>
                </a:solidFill>
                <a:latin typeface="Caveat"/>
                <a:ea typeface="Caveat"/>
                <a:cs typeface="Caveat"/>
                <a:sym typeface="Caveat"/>
              </a:rPr>
              <a:t>Drawback #1: split points are likely to break the input in critical positions</a:t>
            </a:r>
            <a:endParaRPr sz="2400" b="1">
              <a:solidFill>
                <a:schemeClr val="dk1"/>
              </a:solidFill>
              <a:latin typeface="Caveat"/>
              <a:ea typeface="Caveat"/>
              <a:cs typeface="Caveat"/>
              <a:sym typeface="Caveat"/>
            </a:endParaRPr>
          </a:p>
          <a:p>
            <a:pPr marL="0" lvl="0" indent="0" algn="ctr" rtl="0">
              <a:spcBef>
                <a:spcPts val="0"/>
              </a:spcBef>
              <a:spcAft>
                <a:spcPts val="0"/>
              </a:spcAft>
              <a:buNone/>
            </a:pPr>
            <a:r>
              <a:rPr lang="en" sz="2400" b="1">
                <a:solidFill>
                  <a:schemeClr val="dk1"/>
                </a:solidFill>
                <a:latin typeface="Caveat"/>
                <a:ea typeface="Caveat"/>
                <a:cs typeface="Caveat"/>
                <a:sym typeface="Caveat"/>
              </a:rPr>
              <a:t>Drawback #2: non-speech frames are kept in the input</a:t>
            </a:r>
            <a:endParaRPr sz="2400" b="1">
              <a:solidFill>
                <a:schemeClr val="dk1"/>
              </a:solidFill>
              <a:latin typeface="Caveat"/>
              <a:ea typeface="Caveat"/>
              <a:cs typeface="Caveat"/>
              <a:sym typeface="Caveat"/>
            </a:endParaRP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4926"/>
        <p:cNvGrpSpPr/>
        <p:nvPr/>
      </p:nvGrpSpPr>
      <p:grpSpPr>
        <a:xfrm>
          <a:off x="0" y="0"/>
          <a:ext cx="0" cy="0"/>
          <a:chOff x="0" y="0"/>
          <a:chExt cx="0" cy="0"/>
        </a:xfrm>
      </p:grpSpPr>
      <p:sp>
        <p:nvSpPr>
          <p:cNvPr id="4927" name="Google Shape;4927;p287"/>
          <p:cNvSpPr txBox="1">
            <a:spLocks noGrp="1"/>
          </p:cNvSpPr>
          <p:nvPr>
            <p:ph type="title"/>
          </p:nvPr>
        </p:nvSpPr>
        <p:spPr>
          <a:xfrm>
            <a:off x="311700" y="445025"/>
            <a:ext cx="88941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Solution 3: Split on silences &amp; segments’ length</a:t>
            </a:r>
            <a:endParaRPr/>
          </a:p>
          <a:p>
            <a:pPr marL="0" lvl="0" indent="0" algn="l" rtl="0">
              <a:spcBef>
                <a:spcPts val="0"/>
              </a:spcBef>
              <a:spcAft>
                <a:spcPts val="0"/>
              </a:spcAft>
              <a:buNone/>
            </a:pPr>
            <a:endParaRPr/>
          </a:p>
        </p:txBody>
      </p:sp>
      <p:sp>
        <p:nvSpPr>
          <p:cNvPr id="4928" name="Google Shape;4928;p287"/>
          <p:cNvSpPr txBox="1"/>
          <p:nvPr/>
        </p:nvSpPr>
        <p:spPr>
          <a:xfrm>
            <a:off x="183350" y="1093750"/>
            <a:ext cx="8984100" cy="4002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1600"/>
              </a:spcAft>
              <a:buNone/>
            </a:pPr>
            <a:r>
              <a:rPr lang="en">
                <a:solidFill>
                  <a:schemeClr val="lt2"/>
                </a:solidFill>
                <a:latin typeface="Source Sans Pro"/>
                <a:ea typeface="Source Sans Pro"/>
                <a:cs typeface="Source Sans Pro"/>
                <a:sym typeface="Source Sans Pro"/>
              </a:rPr>
              <a:t>Potapczyk and Przybysz: “</a:t>
            </a:r>
            <a:r>
              <a:rPr lang="en" i="1">
                <a:solidFill>
                  <a:schemeClr val="lt2"/>
                </a:solidFill>
                <a:latin typeface="Source Sans Pro"/>
                <a:ea typeface="Source Sans Pro"/>
                <a:cs typeface="Source Sans Pro"/>
                <a:sym typeface="Source Sans Pro"/>
              </a:rPr>
              <a:t>SRPOL’s system for the IWSLT 2020 end-to-end speech translation task</a:t>
            </a:r>
            <a:r>
              <a:rPr lang="en">
                <a:solidFill>
                  <a:schemeClr val="lt2"/>
                </a:solidFill>
                <a:latin typeface="Source Sans Pro"/>
                <a:ea typeface="Source Sans Pro"/>
                <a:cs typeface="Source Sans Pro"/>
                <a:sym typeface="Source Sans Pro"/>
              </a:rPr>
              <a:t>”, IWSLT 2020 </a:t>
            </a:r>
            <a:endParaRPr>
              <a:solidFill>
                <a:schemeClr val="lt2"/>
              </a:solidFill>
              <a:latin typeface="Source Sans Pro"/>
              <a:ea typeface="Source Sans Pro"/>
              <a:cs typeface="Source Sans Pro"/>
              <a:sym typeface="Source Sans Pro"/>
            </a:endParaRPr>
          </a:p>
        </p:txBody>
      </p:sp>
      <p:sp>
        <p:nvSpPr>
          <p:cNvPr id="4929" name="Google Shape;4929;p287"/>
          <p:cNvSpPr txBox="1"/>
          <p:nvPr/>
        </p:nvSpPr>
        <p:spPr>
          <a:xfrm>
            <a:off x="222888" y="2078475"/>
            <a:ext cx="4074600" cy="400200"/>
          </a:xfrm>
          <a:prstGeom prst="rect">
            <a:avLst/>
          </a:prstGeom>
          <a:solidFill>
            <a:srgbClr val="6D9EEB"/>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a:latin typeface="Source Sans Pro"/>
                <a:ea typeface="Source Sans Pro"/>
                <a:cs typeface="Source Sans Pro"/>
                <a:sym typeface="Source Sans Pro"/>
              </a:rPr>
              <a:t>this</a:t>
            </a:r>
            <a:r>
              <a:rPr lang="en">
                <a:solidFill>
                  <a:schemeClr val="dk2"/>
                </a:solidFill>
                <a:latin typeface="Source Sans Pro"/>
                <a:ea typeface="Source Sans Pro"/>
                <a:cs typeface="Source Sans Pro"/>
                <a:sym typeface="Source Sans Pro"/>
              </a:rPr>
              <a:t> is an audio signal in the training data it was split </a:t>
            </a:r>
            <a:endParaRPr>
              <a:solidFill>
                <a:schemeClr val="dk2"/>
              </a:solidFill>
              <a:latin typeface="Source Sans Pro"/>
              <a:ea typeface="Source Sans Pro"/>
              <a:cs typeface="Source Sans Pro"/>
              <a:sym typeface="Source Sans Pro"/>
            </a:endParaRPr>
          </a:p>
        </p:txBody>
      </p:sp>
      <p:sp>
        <p:nvSpPr>
          <p:cNvPr id="4930" name="Google Shape;4930;p287"/>
          <p:cNvSpPr txBox="1"/>
          <p:nvPr/>
        </p:nvSpPr>
        <p:spPr>
          <a:xfrm>
            <a:off x="4980613" y="2078475"/>
            <a:ext cx="3940500" cy="400200"/>
          </a:xfrm>
          <a:prstGeom prst="rect">
            <a:avLst/>
          </a:prstGeom>
          <a:solidFill>
            <a:srgbClr val="FFE599"/>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a:latin typeface="Source Sans Pro"/>
                <a:ea typeface="Source Sans Pro"/>
                <a:cs typeface="Source Sans Pro"/>
                <a:sym typeface="Source Sans Pro"/>
              </a:rPr>
              <a:t>using</a:t>
            </a:r>
            <a:r>
              <a:rPr lang="en">
                <a:solidFill>
                  <a:schemeClr val="dk2"/>
                </a:solidFill>
                <a:latin typeface="Source Sans Pro"/>
                <a:ea typeface="Source Sans Pro"/>
                <a:cs typeface="Source Sans Pro"/>
                <a:sym typeface="Source Sans Pro"/>
              </a:rPr>
              <a:t> strong punctuation three sentences in total </a:t>
            </a:r>
            <a:endParaRPr>
              <a:solidFill>
                <a:schemeClr val="dk2"/>
              </a:solidFill>
              <a:latin typeface="Source Sans Pro"/>
              <a:ea typeface="Source Sans Pro"/>
              <a:cs typeface="Source Sans Pro"/>
              <a:sym typeface="Source Sans Pro"/>
            </a:endParaRPr>
          </a:p>
        </p:txBody>
      </p:sp>
      <p:pic>
        <p:nvPicPr>
          <p:cNvPr id="4931" name="Google Shape;4931;p287"/>
          <p:cNvPicPr preferRelativeResize="0"/>
          <p:nvPr/>
        </p:nvPicPr>
        <p:blipFill rotWithShape="1">
          <a:blip r:embed="rId3">
            <a:alphaModFix/>
          </a:blip>
          <a:srcRect r="51248"/>
          <a:stretch/>
        </p:blipFill>
        <p:spPr>
          <a:xfrm>
            <a:off x="222900" y="1415600"/>
            <a:ext cx="4073849" cy="781399"/>
          </a:xfrm>
          <a:prstGeom prst="rect">
            <a:avLst/>
          </a:prstGeom>
          <a:noFill/>
          <a:ln>
            <a:noFill/>
          </a:ln>
        </p:spPr>
      </p:pic>
      <p:pic>
        <p:nvPicPr>
          <p:cNvPr id="4932" name="Google Shape;4932;p287"/>
          <p:cNvPicPr preferRelativeResize="0"/>
          <p:nvPr/>
        </p:nvPicPr>
        <p:blipFill rotWithShape="1">
          <a:blip r:embed="rId3">
            <a:alphaModFix/>
          </a:blip>
          <a:srcRect l="49685"/>
          <a:stretch/>
        </p:blipFill>
        <p:spPr>
          <a:xfrm>
            <a:off x="5008375" y="1415600"/>
            <a:ext cx="3912751" cy="781399"/>
          </a:xfrm>
          <a:prstGeom prst="rect">
            <a:avLst/>
          </a:prstGeom>
          <a:noFill/>
          <a:ln>
            <a:noFill/>
          </a:ln>
        </p:spPr>
      </p:pic>
      <p:sp>
        <p:nvSpPr>
          <p:cNvPr id="4933" name="Google Shape;4933;p287"/>
          <p:cNvSpPr txBox="1"/>
          <p:nvPr/>
        </p:nvSpPr>
        <p:spPr>
          <a:xfrm>
            <a:off x="-36137" y="3163100"/>
            <a:ext cx="18039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an audio signal</a:t>
            </a:r>
            <a:endParaRPr>
              <a:latin typeface="Source Sans Pro"/>
              <a:ea typeface="Source Sans Pro"/>
              <a:cs typeface="Source Sans Pro"/>
              <a:sym typeface="Source Sans Pro"/>
            </a:endParaRPr>
          </a:p>
        </p:txBody>
      </p:sp>
      <p:sp>
        <p:nvSpPr>
          <p:cNvPr id="4934" name="Google Shape;4934;p287"/>
          <p:cNvSpPr txBox="1"/>
          <p:nvPr/>
        </p:nvSpPr>
        <p:spPr>
          <a:xfrm>
            <a:off x="1849851" y="3163100"/>
            <a:ext cx="2422500" cy="4002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in the training data it was split </a:t>
            </a:r>
            <a:endParaRPr>
              <a:latin typeface="Source Sans Pro"/>
              <a:ea typeface="Source Sans Pro"/>
              <a:cs typeface="Source Sans Pro"/>
              <a:sym typeface="Source Sans Pro"/>
            </a:endParaRPr>
          </a:p>
        </p:txBody>
      </p:sp>
      <p:sp>
        <p:nvSpPr>
          <p:cNvPr id="4935" name="Google Shape;4935;p287"/>
          <p:cNvSpPr txBox="1"/>
          <p:nvPr/>
        </p:nvSpPr>
        <p:spPr>
          <a:xfrm>
            <a:off x="7206300" y="3163100"/>
            <a:ext cx="1944600" cy="400200"/>
          </a:xfrm>
          <a:prstGeom prst="rect">
            <a:avLst/>
          </a:prstGeom>
          <a:solidFill>
            <a:srgbClr val="F6B26B"/>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three sentences in total</a:t>
            </a:r>
            <a:endParaRPr>
              <a:latin typeface="Source Sans Pro"/>
              <a:ea typeface="Source Sans Pro"/>
              <a:cs typeface="Source Sans Pro"/>
              <a:sym typeface="Source Sans Pro"/>
            </a:endParaRPr>
          </a:p>
        </p:txBody>
      </p:sp>
      <p:pic>
        <p:nvPicPr>
          <p:cNvPr id="4936" name="Google Shape;4936;p287"/>
          <p:cNvPicPr preferRelativeResize="0"/>
          <p:nvPr/>
        </p:nvPicPr>
        <p:blipFill rotWithShape="1">
          <a:blip r:embed="rId3">
            <a:alphaModFix/>
          </a:blip>
          <a:srcRect l="82639"/>
          <a:stretch/>
        </p:blipFill>
        <p:spPr>
          <a:xfrm>
            <a:off x="7488361" y="2524075"/>
            <a:ext cx="1372052" cy="781399"/>
          </a:xfrm>
          <a:prstGeom prst="rect">
            <a:avLst/>
          </a:prstGeom>
          <a:noFill/>
          <a:ln>
            <a:noFill/>
          </a:ln>
        </p:spPr>
      </p:pic>
      <p:pic>
        <p:nvPicPr>
          <p:cNvPr id="4937" name="Google Shape;4937;p287"/>
          <p:cNvPicPr preferRelativeResize="0"/>
          <p:nvPr/>
        </p:nvPicPr>
        <p:blipFill rotWithShape="1">
          <a:blip r:embed="rId3">
            <a:alphaModFix/>
          </a:blip>
          <a:srcRect r="84799"/>
          <a:stretch/>
        </p:blipFill>
        <p:spPr>
          <a:xfrm>
            <a:off x="196975" y="2558600"/>
            <a:ext cx="1409825" cy="781399"/>
          </a:xfrm>
          <a:prstGeom prst="rect">
            <a:avLst/>
          </a:prstGeom>
          <a:noFill/>
          <a:ln>
            <a:noFill/>
          </a:ln>
        </p:spPr>
      </p:pic>
      <p:pic>
        <p:nvPicPr>
          <p:cNvPr id="4938" name="Google Shape;4938;p287"/>
          <p:cNvPicPr preferRelativeResize="0"/>
          <p:nvPr/>
        </p:nvPicPr>
        <p:blipFill rotWithShape="1">
          <a:blip r:embed="rId3">
            <a:alphaModFix/>
          </a:blip>
          <a:srcRect l="15535" r="51247"/>
          <a:stretch/>
        </p:blipFill>
        <p:spPr>
          <a:xfrm>
            <a:off x="1843975" y="2558600"/>
            <a:ext cx="2422503" cy="781399"/>
          </a:xfrm>
          <a:prstGeom prst="rect">
            <a:avLst/>
          </a:prstGeom>
          <a:noFill/>
          <a:ln>
            <a:noFill/>
          </a:ln>
        </p:spPr>
      </p:pic>
      <p:pic>
        <p:nvPicPr>
          <p:cNvPr id="4939" name="Google Shape;4939;p287"/>
          <p:cNvPicPr preferRelativeResize="0"/>
          <p:nvPr/>
        </p:nvPicPr>
        <p:blipFill rotWithShape="1">
          <a:blip r:embed="rId3">
            <a:alphaModFix/>
          </a:blip>
          <a:srcRect l="49591" t="-146250" b="146250"/>
          <a:stretch/>
        </p:blipFill>
        <p:spPr>
          <a:xfrm>
            <a:off x="4648077" y="2524075"/>
            <a:ext cx="3983773" cy="781399"/>
          </a:xfrm>
          <a:prstGeom prst="rect">
            <a:avLst/>
          </a:prstGeom>
          <a:noFill/>
          <a:ln>
            <a:noFill/>
          </a:ln>
        </p:spPr>
      </p:pic>
      <p:grpSp>
        <p:nvGrpSpPr>
          <p:cNvPr id="4940" name="Google Shape;4940;p287"/>
          <p:cNvGrpSpPr/>
          <p:nvPr/>
        </p:nvGrpSpPr>
        <p:grpSpPr>
          <a:xfrm>
            <a:off x="4980613" y="2524075"/>
            <a:ext cx="2095578" cy="1039225"/>
            <a:chOff x="4952875" y="2524075"/>
            <a:chExt cx="2095578" cy="1039225"/>
          </a:xfrm>
        </p:grpSpPr>
        <p:sp>
          <p:nvSpPr>
            <p:cNvPr id="4941" name="Google Shape;4941;p287"/>
            <p:cNvSpPr txBox="1"/>
            <p:nvPr/>
          </p:nvSpPr>
          <p:spPr>
            <a:xfrm>
              <a:off x="4964040" y="3163100"/>
              <a:ext cx="2084400" cy="400200"/>
            </a:xfrm>
            <a:prstGeom prst="rect">
              <a:avLst/>
            </a:prstGeom>
            <a:solidFill>
              <a:srgbClr val="D5A6B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using strong punctuation</a:t>
              </a:r>
              <a:endParaRPr>
                <a:latin typeface="Source Sans Pro"/>
                <a:ea typeface="Source Sans Pro"/>
                <a:cs typeface="Source Sans Pro"/>
                <a:sym typeface="Source Sans Pro"/>
              </a:endParaRPr>
            </a:p>
          </p:txBody>
        </p:sp>
        <p:pic>
          <p:nvPicPr>
            <p:cNvPr id="4942" name="Google Shape;4942;p287"/>
            <p:cNvPicPr preferRelativeResize="0"/>
            <p:nvPr/>
          </p:nvPicPr>
          <p:blipFill rotWithShape="1">
            <a:blip r:embed="rId3">
              <a:alphaModFix/>
            </a:blip>
            <a:srcRect l="49593" r="17359"/>
            <a:stretch/>
          </p:blipFill>
          <p:spPr>
            <a:xfrm>
              <a:off x="4952875" y="2524075"/>
              <a:ext cx="2095578" cy="781399"/>
            </a:xfrm>
            <a:prstGeom prst="rect">
              <a:avLst/>
            </a:prstGeom>
            <a:noFill/>
            <a:ln>
              <a:noFill/>
            </a:ln>
          </p:spPr>
        </p:pic>
      </p:grpSp>
      <p:sp>
        <p:nvSpPr>
          <p:cNvPr id="4943" name="Google Shape;4943;p28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251</a:t>
            </a:fld>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4947"/>
        <p:cNvGrpSpPr/>
        <p:nvPr/>
      </p:nvGrpSpPr>
      <p:grpSpPr>
        <a:xfrm>
          <a:off x="0" y="0"/>
          <a:ext cx="0" cy="0"/>
          <a:chOff x="0" y="0"/>
          <a:chExt cx="0" cy="0"/>
        </a:xfrm>
      </p:grpSpPr>
      <p:sp>
        <p:nvSpPr>
          <p:cNvPr id="4948" name="Google Shape;4948;p288"/>
          <p:cNvSpPr txBox="1">
            <a:spLocks noGrp="1"/>
          </p:cNvSpPr>
          <p:nvPr>
            <p:ph type="title"/>
          </p:nvPr>
        </p:nvSpPr>
        <p:spPr>
          <a:xfrm>
            <a:off x="311700" y="445025"/>
            <a:ext cx="88941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Solution 3: Split on silences &amp; segments’ length</a:t>
            </a:r>
            <a:endParaRPr/>
          </a:p>
          <a:p>
            <a:pPr marL="0" lvl="0" indent="0" algn="l" rtl="0">
              <a:spcBef>
                <a:spcPts val="0"/>
              </a:spcBef>
              <a:spcAft>
                <a:spcPts val="0"/>
              </a:spcAft>
              <a:buNone/>
            </a:pPr>
            <a:endParaRPr/>
          </a:p>
        </p:txBody>
      </p:sp>
      <p:sp>
        <p:nvSpPr>
          <p:cNvPr id="4949" name="Google Shape;4949;p288"/>
          <p:cNvSpPr txBox="1"/>
          <p:nvPr/>
        </p:nvSpPr>
        <p:spPr>
          <a:xfrm>
            <a:off x="183350" y="1093750"/>
            <a:ext cx="8984100" cy="4002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1600"/>
              </a:spcAft>
              <a:buNone/>
            </a:pPr>
            <a:r>
              <a:rPr lang="en">
                <a:solidFill>
                  <a:schemeClr val="lt2"/>
                </a:solidFill>
                <a:latin typeface="Source Sans Pro"/>
                <a:ea typeface="Source Sans Pro"/>
                <a:cs typeface="Source Sans Pro"/>
                <a:sym typeface="Source Sans Pro"/>
              </a:rPr>
              <a:t>Potapczyk and Przybysz: “</a:t>
            </a:r>
            <a:r>
              <a:rPr lang="en" i="1">
                <a:solidFill>
                  <a:schemeClr val="lt2"/>
                </a:solidFill>
                <a:latin typeface="Source Sans Pro"/>
                <a:ea typeface="Source Sans Pro"/>
                <a:cs typeface="Source Sans Pro"/>
                <a:sym typeface="Source Sans Pro"/>
              </a:rPr>
              <a:t>SRPOL’s system for the IWSLT 2020 end-to-end speech translation task</a:t>
            </a:r>
            <a:r>
              <a:rPr lang="en">
                <a:solidFill>
                  <a:schemeClr val="lt2"/>
                </a:solidFill>
                <a:latin typeface="Source Sans Pro"/>
                <a:ea typeface="Source Sans Pro"/>
                <a:cs typeface="Source Sans Pro"/>
                <a:sym typeface="Source Sans Pro"/>
              </a:rPr>
              <a:t>”, IWSLT 2020 </a:t>
            </a:r>
            <a:endParaRPr>
              <a:solidFill>
                <a:schemeClr val="lt2"/>
              </a:solidFill>
              <a:latin typeface="Source Sans Pro"/>
              <a:ea typeface="Source Sans Pro"/>
              <a:cs typeface="Source Sans Pro"/>
              <a:sym typeface="Source Sans Pro"/>
            </a:endParaRPr>
          </a:p>
        </p:txBody>
      </p:sp>
      <p:sp>
        <p:nvSpPr>
          <p:cNvPr id="4950" name="Google Shape;4950;p288"/>
          <p:cNvSpPr txBox="1"/>
          <p:nvPr/>
        </p:nvSpPr>
        <p:spPr>
          <a:xfrm>
            <a:off x="222888" y="2078475"/>
            <a:ext cx="4074600" cy="400200"/>
          </a:xfrm>
          <a:prstGeom prst="rect">
            <a:avLst/>
          </a:prstGeom>
          <a:solidFill>
            <a:srgbClr val="6D9EEB"/>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a:latin typeface="Source Sans Pro"/>
                <a:ea typeface="Source Sans Pro"/>
                <a:cs typeface="Source Sans Pro"/>
                <a:sym typeface="Source Sans Pro"/>
              </a:rPr>
              <a:t>this</a:t>
            </a:r>
            <a:r>
              <a:rPr lang="en">
                <a:solidFill>
                  <a:schemeClr val="dk2"/>
                </a:solidFill>
                <a:latin typeface="Source Sans Pro"/>
                <a:ea typeface="Source Sans Pro"/>
                <a:cs typeface="Source Sans Pro"/>
                <a:sym typeface="Source Sans Pro"/>
              </a:rPr>
              <a:t> is an audio signal in the training data it was split </a:t>
            </a:r>
            <a:endParaRPr>
              <a:solidFill>
                <a:schemeClr val="dk2"/>
              </a:solidFill>
              <a:latin typeface="Source Sans Pro"/>
              <a:ea typeface="Source Sans Pro"/>
              <a:cs typeface="Source Sans Pro"/>
              <a:sym typeface="Source Sans Pro"/>
            </a:endParaRPr>
          </a:p>
        </p:txBody>
      </p:sp>
      <p:sp>
        <p:nvSpPr>
          <p:cNvPr id="4951" name="Google Shape;4951;p288"/>
          <p:cNvSpPr txBox="1"/>
          <p:nvPr/>
        </p:nvSpPr>
        <p:spPr>
          <a:xfrm>
            <a:off x="4980613" y="2078475"/>
            <a:ext cx="3940500" cy="400200"/>
          </a:xfrm>
          <a:prstGeom prst="rect">
            <a:avLst/>
          </a:prstGeom>
          <a:solidFill>
            <a:srgbClr val="FFE599"/>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a:latin typeface="Source Sans Pro"/>
                <a:ea typeface="Source Sans Pro"/>
                <a:cs typeface="Source Sans Pro"/>
                <a:sym typeface="Source Sans Pro"/>
              </a:rPr>
              <a:t>using</a:t>
            </a:r>
            <a:r>
              <a:rPr lang="en">
                <a:solidFill>
                  <a:schemeClr val="dk2"/>
                </a:solidFill>
                <a:latin typeface="Source Sans Pro"/>
                <a:ea typeface="Source Sans Pro"/>
                <a:cs typeface="Source Sans Pro"/>
                <a:sym typeface="Source Sans Pro"/>
              </a:rPr>
              <a:t> strong punctuation three sentences in total </a:t>
            </a:r>
            <a:endParaRPr>
              <a:solidFill>
                <a:schemeClr val="dk2"/>
              </a:solidFill>
              <a:latin typeface="Source Sans Pro"/>
              <a:ea typeface="Source Sans Pro"/>
              <a:cs typeface="Source Sans Pro"/>
              <a:sym typeface="Source Sans Pro"/>
            </a:endParaRPr>
          </a:p>
        </p:txBody>
      </p:sp>
      <p:pic>
        <p:nvPicPr>
          <p:cNvPr id="4952" name="Google Shape;4952;p288"/>
          <p:cNvPicPr preferRelativeResize="0"/>
          <p:nvPr/>
        </p:nvPicPr>
        <p:blipFill rotWithShape="1">
          <a:blip r:embed="rId3">
            <a:alphaModFix/>
          </a:blip>
          <a:srcRect r="51248"/>
          <a:stretch/>
        </p:blipFill>
        <p:spPr>
          <a:xfrm>
            <a:off x="222900" y="1415600"/>
            <a:ext cx="4073849" cy="781399"/>
          </a:xfrm>
          <a:prstGeom prst="rect">
            <a:avLst/>
          </a:prstGeom>
          <a:noFill/>
          <a:ln>
            <a:noFill/>
          </a:ln>
        </p:spPr>
      </p:pic>
      <p:pic>
        <p:nvPicPr>
          <p:cNvPr id="4953" name="Google Shape;4953;p288"/>
          <p:cNvPicPr preferRelativeResize="0"/>
          <p:nvPr/>
        </p:nvPicPr>
        <p:blipFill rotWithShape="1">
          <a:blip r:embed="rId3">
            <a:alphaModFix/>
          </a:blip>
          <a:srcRect l="49685"/>
          <a:stretch/>
        </p:blipFill>
        <p:spPr>
          <a:xfrm>
            <a:off x="5008375" y="1415600"/>
            <a:ext cx="3912751" cy="781399"/>
          </a:xfrm>
          <a:prstGeom prst="rect">
            <a:avLst/>
          </a:prstGeom>
          <a:noFill/>
          <a:ln>
            <a:noFill/>
          </a:ln>
        </p:spPr>
      </p:pic>
      <p:sp>
        <p:nvSpPr>
          <p:cNvPr id="4954" name="Google Shape;4954;p288"/>
          <p:cNvSpPr txBox="1"/>
          <p:nvPr/>
        </p:nvSpPr>
        <p:spPr>
          <a:xfrm>
            <a:off x="-36137" y="3163100"/>
            <a:ext cx="1803900" cy="400200"/>
          </a:xfrm>
          <a:prstGeom prst="rect">
            <a:avLst/>
          </a:prstGeom>
          <a:solidFill>
            <a:srgbClr val="6D9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this is an audio signal</a:t>
            </a:r>
            <a:endParaRPr>
              <a:latin typeface="Source Sans Pro"/>
              <a:ea typeface="Source Sans Pro"/>
              <a:cs typeface="Source Sans Pro"/>
              <a:sym typeface="Source Sans Pro"/>
            </a:endParaRPr>
          </a:p>
        </p:txBody>
      </p:sp>
      <p:sp>
        <p:nvSpPr>
          <p:cNvPr id="4955" name="Google Shape;4955;p288"/>
          <p:cNvSpPr txBox="1"/>
          <p:nvPr/>
        </p:nvSpPr>
        <p:spPr>
          <a:xfrm>
            <a:off x="1849851" y="3163100"/>
            <a:ext cx="2422500" cy="4002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in the training data it was split </a:t>
            </a:r>
            <a:endParaRPr>
              <a:latin typeface="Source Sans Pro"/>
              <a:ea typeface="Source Sans Pro"/>
              <a:cs typeface="Source Sans Pro"/>
              <a:sym typeface="Source Sans Pro"/>
            </a:endParaRPr>
          </a:p>
        </p:txBody>
      </p:sp>
      <p:sp>
        <p:nvSpPr>
          <p:cNvPr id="4956" name="Google Shape;4956;p288"/>
          <p:cNvSpPr txBox="1"/>
          <p:nvPr/>
        </p:nvSpPr>
        <p:spPr>
          <a:xfrm>
            <a:off x="7206300" y="3163100"/>
            <a:ext cx="1944600" cy="400200"/>
          </a:xfrm>
          <a:prstGeom prst="rect">
            <a:avLst/>
          </a:prstGeom>
          <a:solidFill>
            <a:srgbClr val="F6B26B"/>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three sentences in total</a:t>
            </a:r>
            <a:endParaRPr>
              <a:latin typeface="Source Sans Pro"/>
              <a:ea typeface="Source Sans Pro"/>
              <a:cs typeface="Source Sans Pro"/>
              <a:sym typeface="Source Sans Pro"/>
            </a:endParaRPr>
          </a:p>
        </p:txBody>
      </p:sp>
      <p:pic>
        <p:nvPicPr>
          <p:cNvPr id="4957" name="Google Shape;4957;p288"/>
          <p:cNvPicPr preferRelativeResize="0"/>
          <p:nvPr/>
        </p:nvPicPr>
        <p:blipFill rotWithShape="1">
          <a:blip r:embed="rId3">
            <a:alphaModFix/>
          </a:blip>
          <a:srcRect l="82639"/>
          <a:stretch/>
        </p:blipFill>
        <p:spPr>
          <a:xfrm>
            <a:off x="7488361" y="2524075"/>
            <a:ext cx="1372052" cy="781399"/>
          </a:xfrm>
          <a:prstGeom prst="rect">
            <a:avLst/>
          </a:prstGeom>
          <a:noFill/>
          <a:ln>
            <a:noFill/>
          </a:ln>
        </p:spPr>
      </p:pic>
      <p:pic>
        <p:nvPicPr>
          <p:cNvPr id="4958" name="Google Shape;4958;p288"/>
          <p:cNvPicPr preferRelativeResize="0"/>
          <p:nvPr/>
        </p:nvPicPr>
        <p:blipFill rotWithShape="1">
          <a:blip r:embed="rId3">
            <a:alphaModFix/>
          </a:blip>
          <a:srcRect r="84799"/>
          <a:stretch/>
        </p:blipFill>
        <p:spPr>
          <a:xfrm>
            <a:off x="196975" y="2558600"/>
            <a:ext cx="1409825" cy="781399"/>
          </a:xfrm>
          <a:prstGeom prst="rect">
            <a:avLst/>
          </a:prstGeom>
          <a:noFill/>
          <a:ln>
            <a:noFill/>
          </a:ln>
        </p:spPr>
      </p:pic>
      <p:pic>
        <p:nvPicPr>
          <p:cNvPr id="4959" name="Google Shape;4959;p288"/>
          <p:cNvPicPr preferRelativeResize="0"/>
          <p:nvPr/>
        </p:nvPicPr>
        <p:blipFill rotWithShape="1">
          <a:blip r:embed="rId3">
            <a:alphaModFix/>
          </a:blip>
          <a:srcRect l="15535" r="51247"/>
          <a:stretch/>
        </p:blipFill>
        <p:spPr>
          <a:xfrm>
            <a:off x="1843975" y="2558600"/>
            <a:ext cx="2422503" cy="781399"/>
          </a:xfrm>
          <a:prstGeom prst="rect">
            <a:avLst/>
          </a:prstGeom>
          <a:noFill/>
          <a:ln>
            <a:noFill/>
          </a:ln>
        </p:spPr>
      </p:pic>
      <p:pic>
        <p:nvPicPr>
          <p:cNvPr id="4960" name="Google Shape;4960;p288"/>
          <p:cNvPicPr preferRelativeResize="0"/>
          <p:nvPr/>
        </p:nvPicPr>
        <p:blipFill rotWithShape="1">
          <a:blip r:embed="rId3">
            <a:alphaModFix/>
          </a:blip>
          <a:srcRect l="49591" t="-146250" b="146250"/>
          <a:stretch/>
        </p:blipFill>
        <p:spPr>
          <a:xfrm>
            <a:off x="4648077" y="2524075"/>
            <a:ext cx="3983773" cy="781399"/>
          </a:xfrm>
          <a:prstGeom prst="rect">
            <a:avLst/>
          </a:prstGeom>
          <a:noFill/>
          <a:ln>
            <a:noFill/>
          </a:ln>
        </p:spPr>
      </p:pic>
      <p:grpSp>
        <p:nvGrpSpPr>
          <p:cNvPr id="4961" name="Google Shape;4961;p288"/>
          <p:cNvGrpSpPr/>
          <p:nvPr/>
        </p:nvGrpSpPr>
        <p:grpSpPr>
          <a:xfrm>
            <a:off x="4980613" y="2524075"/>
            <a:ext cx="2095578" cy="1039225"/>
            <a:chOff x="4952875" y="2524075"/>
            <a:chExt cx="2095578" cy="1039225"/>
          </a:xfrm>
        </p:grpSpPr>
        <p:sp>
          <p:nvSpPr>
            <p:cNvPr id="4962" name="Google Shape;4962;p288"/>
            <p:cNvSpPr txBox="1"/>
            <p:nvPr/>
          </p:nvSpPr>
          <p:spPr>
            <a:xfrm>
              <a:off x="4964040" y="3163100"/>
              <a:ext cx="2084400" cy="400200"/>
            </a:xfrm>
            <a:prstGeom prst="rect">
              <a:avLst/>
            </a:prstGeom>
            <a:solidFill>
              <a:srgbClr val="D5A6B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using strong punctuation</a:t>
              </a:r>
              <a:endParaRPr>
                <a:latin typeface="Source Sans Pro"/>
                <a:ea typeface="Source Sans Pro"/>
                <a:cs typeface="Source Sans Pro"/>
                <a:sym typeface="Source Sans Pro"/>
              </a:endParaRPr>
            </a:p>
          </p:txBody>
        </p:sp>
        <p:pic>
          <p:nvPicPr>
            <p:cNvPr id="4963" name="Google Shape;4963;p288"/>
            <p:cNvPicPr preferRelativeResize="0"/>
            <p:nvPr/>
          </p:nvPicPr>
          <p:blipFill rotWithShape="1">
            <a:blip r:embed="rId3">
              <a:alphaModFix/>
            </a:blip>
            <a:srcRect l="49593" r="17359"/>
            <a:stretch/>
          </p:blipFill>
          <p:spPr>
            <a:xfrm>
              <a:off x="4952875" y="2524075"/>
              <a:ext cx="2095578" cy="781399"/>
            </a:xfrm>
            <a:prstGeom prst="rect">
              <a:avLst/>
            </a:prstGeom>
            <a:noFill/>
            <a:ln>
              <a:noFill/>
            </a:ln>
          </p:spPr>
        </p:pic>
      </p:grpSp>
      <p:sp>
        <p:nvSpPr>
          <p:cNvPr id="4964" name="Google Shape;4964;p28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252</a:t>
            </a:fld>
            <a:endParaRPr/>
          </a:p>
        </p:txBody>
      </p:sp>
      <p:sp>
        <p:nvSpPr>
          <p:cNvPr id="4965" name="Google Shape;4965;p288"/>
          <p:cNvSpPr txBox="1"/>
          <p:nvPr/>
        </p:nvSpPr>
        <p:spPr>
          <a:xfrm>
            <a:off x="260425" y="3812700"/>
            <a:ext cx="8536200" cy="1086600"/>
          </a:xfrm>
          <a:prstGeom prst="rect">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1"/>
                </a:solidFill>
                <a:latin typeface="Caveat"/>
                <a:ea typeface="Caveat"/>
                <a:cs typeface="Caveat"/>
                <a:sym typeface="Caveat"/>
              </a:rPr>
              <a:t>Advantages: closer to sentence-like splits, uniform segment length</a:t>
            </a:r>
            <a:endParaRPr sz="2400" b="1">
              <a:solidFill>
                <a:schemeClr val="dk1"/>
              </a:solidFill>
              <a:latin typeface="Caveat"/>
              <a:ea typeface="Caveat"/>
              <a:cs typeface="Caveat"/>
              <a:sym typeface="Caveat"/>
            </a:endParaRPr>
          </a:p>
          <a:p>
            <a:pPr marL="0" lvl="0" indent="0" algn="ctr" rtl="0">
              <a:spcBef>
                <a:spcPts val="0"/>
              </a:spcBef>
              <a:spcAft>
                <a:spcPts val="0"/>
              </a:spcAft>
              <a:buNone/>
            </a:pPr>
            <a:r>
              <a:rPr lang="en" sz="2400" b="1">
                <a:solidFill>
                  <a:schemeClr val="dk1"/>
                </a:solidFill>
                <a:latin typeface="Caveat"/>
                <a:ea typeface="Caveat"/>
                <a:cs typeface="Caveat"/>
                <a:sym typeface="Caveat"/>
              </a:rPr>
              <a:t>Drawback #1: manually-detected silences (non scalable/reproducible)</a:t>
            </a:r>
            <a:endParaRPr sz="2400" b="1">
              <a:solidFill>
                <a:schemeClr val="dk1"/>
              </a:solidFill>
              <a:latin typeface="Caveat"/>
              <a:ea typeface="Caveat"/>
              <a:cs typeface="Caveat"/>
              <a:sym typeface="Caveat"/>
            </a:endParaRPr>
          </a:p>
          <a:p>
            <a:pPr marL="0" lvl="0" indent="0" algn="ctr" rtl="0">
              <a:spcBef>
                <a:spcPts val="0"/>
              </a:spcBef>
              <a:spcAft>
                <a:spcPts val="0"/>
              </a:spcAft>
              <a:buNone/>
            </a:pPr>
            <a:r>
              <a:rPr lang="en" sz="2400" b="1">
                <a:solidFill>
                  <a:schemeClr val="dk1"/>
                </a:solidFill>
                <a:latin typeface="Caveat"/>
                <a:ea typeface="Caveat"/>
                <a:cs typeface="Caveat"/>
                <a:sym typeface="Caveat"/>
              </a:rPr>
              <a:t>Drawback #2: full audio required for splitting (not applicable to audio streams)</a:t>
            </a:r>
            <a:endParaRPr sz="2400" b="1">
              <a:solidFill>
                <a:schemeClr val="dk1"/>
              </a:solidFill>
              <a:latin typeface="Caveat"/>
              <a:ea typeface="Caveat"/>
              <a:cs typeface="Caveat"/>
              <a:sym typeface="Caveat"/>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4969"/>
        <p:cNvGrpSpPr/>
        <p:nvPr/>
      </p:nvGrpSpPr>
      <p:grpSpPr>
        <a:xfrm>
          <a:off x="0" y="0"/>
          <a:ext cx="0" cy="0"/>
          <a:chOff x="0" y="0"/>
          <a:chExt cx="0" cy="0"/>
        </a:xfrm>
      </p:grpSpPr>
      <p:pic>
        <p:nvPicPr>
          <p:cNvPr id="4970" name="Google Shape;4970;p289"/>
          <p:cNvPicPr preferRelativeResize="0"/>
          <p:nvPr/>
        </p:nvPicPr>
        <p:blipFill>
          <a:blip r:embed="rId3">
            <a:alphaModFix/>
          </a:blip>
          <a:stretch>
            <a:fillRect/>
          </a:stretch>
        </p:blipFill>
        <p:spPr>
          <a:xfrm>
            <a:off x="1925087" y="992225"/>
            <a:ext cx="5293826" cy="3273375"/>
          </a:xfrm>
          <a:prstGeom prst="rect">
            <a:avLst/>
          </a:prstGeom>
          <a:noFill/>
          <a:ln>
            <a:noFill/>
          </a:ln>
        </p:spPr>
      </p:pic>
      <p:sp>
        <p:nvSpPr>
          <p:cNvPr id="4971" name="Google Shape;4971;p289"/>
          <p:cNvSpPr txBox="1">
            <a:spLocks noGrp="1"/>
          </p:cNvSpPr>
          <p:nvPr>
            <p:ph type="title"/>
          </p:nvPr>
        </p:nvSpPr>
        <p:spPr>
          <a:xfrm>
            <a:off x="311700" y="445025"/>
            <a:ext cx="88854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Utterance segmentation - An open problem</a:t>
            </a:r>
            <a:endParaRPr/>
          </a:p>
        </p:txBody>
      </p:sp>
      <p:cxnSp>
        <p:nvCxnSpPr>
          <p:cNvPr id="4972" name="Google Shape;4972;p289"/>
          <p:cNvCxnSpPr/>
          <p:nvPr/>
        </p:nvCxnSpPr>
        <p:spPr>
          <a:xfrm rot="10800000" flipH="1">
            <a:off x="2499325" y="2468075"/>
            <a:ext cx="4629900" cy="14700"/>
          </a:xfrm>
          <a:prstGeom prst="straightConnector1">
            <a:avLst/>
          </a:prstGeom>
          <a:noFill/>
          <a:ln w="38100" cap="flat" cmpd="sng">
            <a:solidFill>
              <a:srgbClr val="FF0000"/>
            </a:solidFill>
            <a:prstDash val="solid"/>
            <a:round/>
            <a:headEnd type="none" w="med" len="med"/>
            <a:tailEnd type="none" w="med" len="med"/>
          </a:ln>
        </p:spPr>
      </p:cxnSp>
      <p:sp>
        <p:nvSpPr>
          <p:cNvPr id="4973" name="Google Shape;4973;p28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253</a:t>
            </a:fld>
            <a:endParaRPr/>
          </a:p>
        </p:txBody>
      </p:sp>
      <p:sp>
        <p:nvSpPr>
          <p:cNvPr id="4974" name="Google Shape;4974;p289"/>
          <p:cNvSpPr txBox="1"/>
          <p:nvPr/>
        </p:nvSpPr>
        <p:spPr>
          <a:xfrm>
            <a:off x="969300" y="4207250"/>
            <a:ext cx="7205400" cy="786300"/>
          </a:xfrm>
          <a:prstGeom prst="rect">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1"/>
                </a:solidFill>
                <a:latin typeface="Caveat"/>
                <a:ea typeface="Caveat"/>
                <a:cs typeface="Caveat"/>
                <a:sym typeface="Caveat"/>
              </a:rPr>
              <a:t>Large room for improvement compared to manual segmentation</a:t>
            </a:r>
            <a:endParaRPr sz="2400" b="1">
              <a:solidFill>
                <a:schemeClr val="dk1"/>
              </a:solidFill>
              <a:latin typeface="Caveat"/>
              <a:ea typeface="Caveat"/>
              <a:cs typeface="Caveat"/>
              <a:sym typeface="Caveat"/>
            </a:endParaRPr>
          </a:p>
        </p:txBody>
      </p:sp>
      <p:cxnSp>
        <p:nvCxnSpPr>
          <p:cNvPr id="4975" name="Google Shape;4975;p289"/>
          <p:cNvCxnSpPr/>
          <p:nvPr/>
        </p:nvCxnSpPr>
        <p:spPr>
          <a:xfrm flipH="1">
            <a:off x="5446750" y="2119950"/>
            <a:ext cx="451800" cy="370800"/>
          </a:xfrm>
          <a:prstGeom prst="straightConnector1">
            <a:avLst/>
          </a:prstGeom>
          <a:noFill/>
          <a:ln w="38100" cap="flat" cmpd="sng">
            <a:solidFill>
              <a:srgbClr val="FF0000"/>
            </a:solidFill>
            <a:prstDash val="solid"/>
            <a:round/>
            <a:headEnd type="none" w="med" len="med"/>
            <a:tailEnd type="triangle" w="med" len="med"/>
          </a:ln>
        </p:spPr>
      </p:cxnSp>
      <p:cxnSp>
        <p:nvCxnSpPr>
          <p:cNvPr id="4976" name="Google Shape;4976;p289"/>
          <p:cNvCxnSpPr/>
          <p:nvPr/>
        </p:nvCxnSpPr>
        <p:spPr>
          <a:xfrm flipH="1">
            <a:off x="4456150" y="2119950"/>
            <a:ext cx="451800" cy="370800"/>
          </a:xfrm>
          <a:prstGeom prst="straightConnector1">
            <a:avLst/>
          </a:prstGeom>
          <a:noFill/>
          <a:ln w="38100" cap="flat" cmpd="sng">
            <a:solidFill>
              <a:srgbClr val="FF0000"/>
            </a:solidFill>
            <a:prstDash val="solid"/>
            <a:round/>
            <a:headEnd type="none" w="med" len="med"/>
            <a:tailEnd type="triangle" w="med" len="med"/>
          </a:ln>
        </p:spPr>
      </p:cxnSp>
      <p:cxnSp>
        <p:nvCxnSpPr>
          <p:cNvPr id="4977" name="Google Shape;4977;p289"/>
          <p:cNvCxnSpPr/>
          <p:nvPr/>
        </p:nvCxnSpPr>
        <p:spPr>
          <a:xfrm flipH="1">
            <a:off x="3465550" y="2043750"/>
            <a:ext cx="451800" cy="370800"/>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4981"/>
        <p:cNvGrpSpPr/>
        <p:nvPr/>
      </p:nvGrpSpPr>
      <p:grpSpPr>
        <a:xfrm>
          <a:off x="0" y="0"/>
          <a:ext cx="0" cy="0"/>
          <a:chOff x="0" y="0"/>
          <a:chExt cx="0" cy="0"/>
        </a:xfrm>
      </p:grpSpPr>
      <p:pic>
        <p:nvPicPr>
          <p:cNvPr id="4982" name="Google Shape;4982;p290"/>
          <p:cNvPicPr preferRelativeResize="0"/>
          <p:nvPr/>
        </p:nvPicPr>
        <p:blipFill>
          <a:blip r:embed="rId3">
            <a:alphaModFix/>
          </a:blip>
          <a:stretch>
            <a:fillRect/>
          </a:stretch>
        </p:blipFill>
        <p:spPr>
          <a:xfrm>
            <a:off x="1925087" y="992225"/>
            <a:ext cx="5293826" cy="3273375"/>
          </a:xfrm>
          <a:prstGeom prst="rect">
            <a:avLst/>
          </a:prstGeom>
          <a:noFill/>
          <a:ln>
            <a:noFill/>
          </a:ln>
        </p:spPr>
      </p:pic>
      <p:sp>
        <p:nvSpPr>
          <p:cNvPr id="4983" name="Google Shape;4983;p290"/>
          <p:cNvSpPr txBox="1">
            <a:spLocks noGrp="1"/>
          </p:cNvSpPr>
          <p:nvPr>
            <p:ph type="title"/>
          </p:nvPr>
        </p:nvSpPr>
        <p:spPr>
          <a:xfrm>
            <a:off x="311700" y="445025"/>
            <a:ext cx="88854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Utterance segmentation - An open problem</a:t>
            </a:r>
            <a:endParaRPr/>
          </a:p>
        </p:txBody>
      </p:sp>
      <p:sp>
        <p:nvSpPr>
          <p:cNvPr id="4984" name="Google Shape;4984;p29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254</a:t>
            </a:fld>
            <a:endParaRPr/>
          </a:p>
        </p:txBody>
      </p:sp>
      <p:sp>
        <p:nvSpPr>
          <p:cNvPr id="4985" name="Google Shape;4985;p290"/>
          <p:cNvSpPr txBox="1"/>
          <p:nvPr/>
        </p:nvSpPr>
        <p:spPr>
          <a:xfrm>
            <a:off x="969300" y="4207250"/>
            <a:ext cx="7205400" cy="786300"/>
          </a:xfrm>
          <a:prstGeom prst="rect">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1"/>
                </a:solidFill>
                <a:latin typeface="Caveat"/>
                <a:ea typeface="Caveat"/>
                <a:cs typeface="Caveat"/>
                <a:sym typeface="Caveat"/>
              </a:rPr>
              <a:t>FIXED length surprisingly good </a:t>
            </a:r>
            <a:endParaRPr sz="2400" b="1">
              <a:solidFill>
                <a:schemeClr val="dk1"/>
              </a:solidFill>
              <a:latin typeface="Caveat"/>
              <a:ea typeface="Caveat"/>
              <a:cs typeface="Caveat"/>
              <a:sym typeface="Caveat"/>
            </a:endParaRPr>
          </a:p>
          <a:p>
            <a:pPr marL="0" lvl="0" indent="0" algn="ctr" rtl="0">
              <a:spcBef>
                <a:spcPts val="0"/>
              </a:spcBef>
              <a:spcAft>
                <a:spcPts val="0"/>
              </a:spcAft>
              <a:buNone/>
            </a:pPr>
            <a:r>
              <a:rPr lang="en" sz="2400" b="1">
                <a:solidFill>
                  <a:schemeClr val="dk1"/>
                </a:solidFill>
                <a:latin typeface="Caveat"/>
                <a:ea typeface="Caveat"/>
                <a:cs typeface="Caveat"/>
                <a:sym typeface="Caveat"/>
              </a:rPr>
              <a:t>→ segments’  length  is  more  important  than  precise split times</a:t>
            </a:r>
            <a:endParaRPr sz="2400" b="1">
              <a:solidFill>
                <a:schemeClr val="dk1"/>
              </a:solidFill>
              <a:latin typeface="Caveat"/>
              <a:ea typeface="Caveat"/>
              <a:cs typeface="Caveat"/>
              <a:sym typeface="Caveat"/>
            </a:endParaRPr>
          </a:p>
        </p:txBody>
      </p:sp>
      <p:cxnSp>
        <p:nvCxnSpPr>
          <p:cNvPr id="4986" name="Google Shape;4986;p290"/>
          <p:cNvCxnSpPr/>
          <p:nvPr/>
        </p:nvCxnSpPr>
        <p:spPr>
          <a:xfrm flipH="1">
            <a:off x="5446750" y="2196150"/>
            <a:ext cx="451800" cy="370800"/>
          </a:xfrm>
          <a:prstGeom prst="straightConnector1">
            <a:avLst/>
          </a:prstGeom>
          <a:noFill/>
          <a:ln w="38100" cap="flat" cmpd="sng">
            <a:solidFill>
              <a:srgbClr val="FF0000"/>
            </a:solidFill>
            <a:prstDash val="solid"/>
            <a:round/>
            <a:headEnd type="none" w="med" len="med"/>
            <a:tailEnd type="triangle" w="med" len="med"/>
          </a:ln>
        </p:spPr>
      </p:cxnSp>
      <p:cxnSp>
        <p:nvCxnSpPr>
          <p:cNvPr id="4987" name="Google Shape;4987;p290"/>
          <p:cNvCxnSpPr/>
          <p:nvPr/>
        </p:nvCxnSpPr>
        <p:spPr>
          <a:xfrm flipH="1">
            <a:off x="4456150" y="2196150"/>
            <a:ext cx="451800" cy="370800"/>
          </a:xfrm>
          <a:prstGeom prst="straightConnector1">
            <a:avLst/>
          </a:prstGeom>
          <a:noFill/>
          <a:ln w="38100" cap="flat" cmpd="sng">
            <a:solidFill>
              <a:srgbClr val="FF0000"/>
            </a:solidFill>
            <a:prstDash val="solid"/>
            <a:round/>
            <a:headEnd type="none" w="med" len="med"/>
            <a:tailEnd type="triangle" w="med" len="med"/>
          </a:ln>
        </p:spPr>
      </p:cxnSp>
      <p:cxnSp>
        <p:nvCxnSpPr>
          <p:cNvPr id="4988" name="Google Shape;4988;p290"/>
          <p:cNvCxnSpPr/>
          <p:nvPr/>
        </p:nvCxnSpPr>
        <p:spPr>
          <a:xfrm flipH="1">
            <a:off x="3465550" y="2119950"/>
            <a:ext cx="451800" cy="370800"/>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4992"/>
        <p:cNvGrpSpPr/>
        <p:nvPr/>
      </p:nvGrpSpPr>
      <p:grpSpPr>
        <a:xfrm>
          <a:off x="0" y="0"/>
          <a:ext cx="0" cy="0"/>
          <a:chOff x="0" y="0"/>
          <a:chExt cx="0" cy="0"/>
        </a:xfrm>
      </p:grpSpPr>
      <p:pic>
        <p:nvPicPr>
          <p:cNvPr id="4993" name="Google Shape;4993;p291"/>
          <p:cNvPicPr preferRelativeResize="0"/>
          <p:nvPr/>
        </p:nvPicPr>
        <p:blipFill>
          <a:blip r:embed="rId3">
            <a:alphaModFix/>
          </a:blip>
          <a:stretch>
            <a:fillRect/>
          </a:stretch>
        </p:blipFill>
        <p:spPr>
          <a:xfrm>
            <a:off x="1925087" y="992225"/>
            <a:ext cx="5293826" cy="3273375"/>
          </a:xfrm>
          <a:prstGeom prst="rect">
            <a:avLst/>
          </a:prstGeom>
          <a:noFill/>
          <a:ln>
            <a:noFill/>
          </a:ln>
        </p:spPr>
      </p:pic>
      <p:sp>
        <p:nvSpPr>
          <p:cNvPr id="4994" name="Google Shape;4994;p291"/>
          <p:cNvSpPr txBox="1">
            <a:spLocks noGrp="1"/>
          </p:cNvSpPr>
          <p:nvPr>
            <p:ph type="title"/>
          </p:nvPr>
        </p:nvSpPr>
        <p:spPr>
          <a:xfrm>
            <a:off x="311700" y="445025"/>
            <a:ext cx="88854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Utterance segmentation - An open problem</a:t>
            </a:r>
            <a:endParaRPr/>
          </a:p>
        </p:txBody>
      </p:sp>
      <p:sp>
        <p:nvSpPr>
          <p:cNvPr id="4995" name="Google Shape;4995;p29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255</a:t>
            </a:fld>
            <a:endParaRPr/>
          </a:p>
        </p:txBody>
      </p:sp>
      <p:sp>
        <p:nvSpPr>
          <p:cNvPr id="4996" name="Google Shape;4996;p291"/>
          <p:cNvSpPr txBox="1"/>
          <p:nvPr/>
        </p:nvSpPr>
        <p:spPr>
          <a:xfrm>
            <a:off x="969300" y="4207250"/>
            <a:ext cx="7205400" cy="786300"/>
          </a:xfrm>
          <a:prstGeom prst="rect">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1"/>
                </a:solidFill>
                <a:latin typeface="Caveat"/>
                <a:ea typeface="Caveat"/>
                <a:cs typeface="Caveat"/>
                <a:sym typeface="Caveat"/>
              </a:rPr>
              <a:t>Fully automatic hybrid segmentation? </a:t>
            </a:r>
            <a:endParaRPr sz="2400" b="1">
              <a:solidFill>
                <a:schemeClr val="dk1"/>
              </a:solidFill>
              <a:latin typeface="Caveat"/>
              <a:ea typeface="Caveat"/>
              <a:cs typeface="Caveat"/>
              <a:sym typeface="Caveat"/>
            </a:endParaRPr>
          </a:p>
          <a:p>
            <a:pPr marL="0" lvl="0" indent="0" algn="ctr" rtl="0">
              <a:spcBef>
                <a:spcPts val="0"/>
              </a:spcBef>
              <a:spcAft>
                <a:spcPts val="0"/>
              </a:spcAft>
              <a:buNone/>
            </a:pPr>
            <a:r>
              <a:rPr lang="en" sz="2400" b="1">
                <a:solidFill>
                  <a:schemeClr val="dk1"/>
                </a:solidFill>
                <a:latin typeface="Caveat"/>
                <a:ea typeface="Caveat"/>
                <a:cs typeface="Caveat"/>
                <a:sym typeface="Caveat"/>
              </a:rPr>
              <a:t>→ better than VAD, better than FIXED on one language pair</a:t>
            </a:r>
            <a:endParaRPr sz="2400" b="1">
              <a:solidFill>
                <a:schemeClr val="dk1"/>
              </a:solidFill>
              <a:latin typeface="Caveat"/>
              <a:ea typeface="Caveat"/>
              <a:cs typeface="Caveat"/>
              <a:sym typeface="Caveat"/>
            </a:endParaRPr>
          </a:p>
        </p:txBody>
      </p:sp>
      <p:cxnSp>
        <p:nvCxnSpPr>
          <p:cNvPr id="4997" name="Google Shape;4997;p291"/>
          <p:cNvCxnSpPr/>
          <p:nvPr/>
        </p:nvCxnSpPr>
        <p:spPr>
          <a:xfrm flipH="1">
            <a:off x="6665950" y="2196150"/>
            <a:ext cx="451800" cy="370800"/>
          </a:xfrm>
          <a:prstGeom prst="straightConnector1">
            <a:avLst/>
          </a:prstGeom>
          <a:noFill/>
          <a:ln w="38100" cap="flat" cmpd="sng">
            <a:solidFill>
              <a:srgbClr val="FF0000"/>
            </a:solidFill>
            <a:prstDash val="solid"/>
            <a:round/>
            <a:headEnd type="none" w="med" len="med"/>
            <a:tailEnd type="triangle" w="med" len="med"/>
          </a:ln>
        </p:spPr>
      </p:cxnSp>
      <p:cxnSp>
        <p:nvCxnSpPr>
          <p:cNvPr id="4998" name="Google Shape;4998;p291"/>
          <p:cNvCxnSpPr/>
          <p:nvPr/>
        </p:nvCxnSpPr>
        <p:spPr>
          <a:xfrm flipH="1">
            <a:off x="5599150" y="2196150"/>
            <a:ext cx="451800" cy="370800"/>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5002"/>
        <p:cNvGrpSpPr/>
        <p:nvPr/>
      </p:nvGrpSpPr>
      <p:grpSpPr>
        <a:xfrm>
          <a:off x="0" y="0"/>
          <a:ext cx="0" cy="0"/>
          <a:chOff x="0" y="0"/>
          <a:chExt cx="0" cy="0"/>
        </a:xfrm>
      </p:grpSpPr>
      <p:sp>
        <p:nvSpPr>
          <p:cNvPr id="5003" name="Google Shape;5003;p292"/>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600" b="0">
                <a:solidFill>
                  <a:srgbClr val="CFE2F3"/>
                </a:solidFill>
                <a:latin typeface="Caveat"/>
                <a:ea typeface="Caveat"/>
                <a:cs typeface="Caveat"/>
                <a:sym typeface="Caveat"/>
              </a:rPr>
              <a:t>Sec 5.2</a:t>
            </a:r>
            <a:endParaRPr sz="3600" b="0">
              <a:solidFill>
                <a:srgbClr val="CFE2F3"/>
              </a:solidFill>
              <a:latin typeface="Source Sans Pro"/>
              <a:ea typeface="Source Sans Pro"/>
              <a:cs typeface="Source Sans Pro"/>
              <a:sym typeface="Source Sans Pro"/>
            </a:endParaRPr>
          </a:p>
          <a:p>
            <a:pPr marL="0" lvl="0" indent="0" algn="l" rtl="0">
              <a:spcBef>
                <a:spcPts val="0"/>
              </a:spcBef>
              <a:spcAft>
                <a:spcPts val="0"/>
              </a:spcAft>
              <a:buNone/>
            </a:pPr>
            <a:r>
              <a:rPr lang="en"/>
              <a:t>Multilingual ST</a:t>
            </a:r>
            <a:endParaRPr/>
          </a:p>
        </p:txBody>
      </p:sp>
      <p:sp>
        <p:nvSpPr>
          <p:cNvPr id="5004" name="Google Shape;5004;p29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256</a:t>
            </a:fld>
            <a:endParaRP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5008"/>
        <p:cNvGrpSpPr/>
        <p:nvPr/>
      </p:nvGrpSpPr>
      <p:grpSpPr>
        <a:xfrm>
          <a:off x="0" y="0"/>
          <a:ext cx="0" cy="0"/>
          <a:chOff x="0" y="0"/>
          <a:chExt cx="0" cy="0"/>
        </a:xfrm>
      </p:grpSpPr>
      <p:sp>
        <p:nvSpPr>
          <p:cNvPr id="5009" name="Google Shape;5009;p29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Multilingual ST</a:t>
            </a:r>
            <a:endParaRPr/>
          </a:p>
        </p:txBody>
      </p:sp>
      <p:sp>
        <p:nvSpPr>
          <p:cNvPr id="5010" name="Google Shape;5010;p29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Most research focuses on few languages</a:t>
            </a:r>
            <a:endParaRPr/>
          </a:p>
          <a:p>
            <a:pPr marL="457200" lvl="0" indent="-342900" algn="l" rtl="0">
              <a:spcBef>
                <a:spcPts val="0"/>
              </a:spcBef>
              <a:spcAft>
                <a:spcPts val="0"/>
              </a:spcAft>
              <a:buSzPts val="1800"/>
              <a:buChar char="●"/>
            </a:pPr>
            <a:r>
              <a:rPr lang="en"/>
              <a:t>More than </a:t>
            </a:r>
            <a:r>
              <a:rPr lang="en">
                <a:solidFill>
                  <a:srgbClr val="9900FF"/>
                </a:solidFill>
                <a:latin typeface="Caveat"/>
                <a:ea typeface="Caveat"/>
                <a:cs typeface="Caveat"/>
                <a:sym typeface="Caveat"/>
              </a:rPr>
              <a:t>7,000 languages</a:t>
            </a:r>
            <a:r>
              <a:rPr lang="en"/>
              <a:t> in the world</a:t>
            </a:r>
            <a:endParaRPr/>
          </a:p>
          <a:p>
            <a:pPr marL="457200" lvl="0" indent="0" algn="l" rtl="0">
              <a:spcBef>
                <a:spcPts val="1600"/>
              </a:spcBef>
              <a:spcAft>
                <a:spcPts val="0"/>
              </a:spcAft>
              <a:buNone/>
            </a:pPr>
            <a:endParaRPr/>
          </a:p>
          <a:p>
            <a:pPr marL="457200" lvl="0" indent="-342900" algn="l" rtl="0">
              <a:spcBef>
                <a:spcPts val="1600"/>
              </a:spcBef>
              <a:spcAft>
                <a:spcPts val="0"/>
              </a:spcAft>
              <a:buSzPts val="1800"/>
              <a:buChar char="●"/>
            </a:pPr>
            <a:r>
              <a:rPr lang="en"/>
              <a:t>Challenges:</a:t>
            </a:r>
            <a:endParaRPr/>
          </a:p>
          <a:p>
            <a:pPr marL="914400" lvl="1" indent="-317500" algn="l" rtl="0">
              <a:spcBef>
                <a:spcPts val="0"/>
              </a:spcBef>
              <a:spcAft>
                <a:spcPts val="0"/>
              </a:spcAft>
              <a:buSzPts val="1400"/>
              <a:buChar char="○"/>
            </a:pPr>
            <a:r>
              <a:rPr lang="en"/>
              <a:t>Scale to many languages</a:t>
            </a:r>
            <a:endParaRPr/>
          </a:p>
          <a:p>
            <a:pPr marL="914400" lvl="1" indent="-317500" algn="l" rtl="0">
              <a:spcBef>
                <a:spcPts val="0"/>
              </a:spcBef>
              <a:spcAft>
                <a:spcPts val="0"/>
              </a:spcAft>
              <a:buSzPts val="1400"/>
              <a:buChar char="○"/>
            </a:pPr>
            <a:r>
              <a:rPr lang="en"/>
              <a:t>Limited resources</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5011" name="Google Shape;5011;p29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257</a:t>
            </a:fld>
            <a:endParaRPr/>
          </a:p>
        </p:txBody>
      </p:sp>
      <p:pic>
        <p:nvPicPr>
          <p:cNvPr id="5012" name="Google Shape;5012;p293"/>
          <p:cNvPicPr preferRelativeResize="0"/>
          <p:nvPr/>
        </p:nvPicPr>
        <p:blipFill>
          <a:blip r:embed="rId3">
            <a:alphaModFix/>
          </a:blip>
          <a:stretch>
            <a:fillRect/>
          </a:stretch>
        </p:blipFill>
        <p:spPr>
          <a:xfrm>
            <a:off x="5085786" y="2084825"/>
            <a:ext cx="3531780" cy="1935973"/>
          </a:xfrm>
          <a:prstGeom prst="rect">
            <a:avLst/>
          </a:prstGeom>
          <a:noFill/>
          <a:ln>
            <a:noFill/>
          </a:ln>
        </p:spPr>
      </p:pic>
      <p:pic>
        <p:nvPicPr>
          <p:cNvPr id="5013" name="Google Shape;5013;p293"/>
          <p:cNvPicPr preferRelativeResize="0"/>
          <p:nvPr/>
        </p:nvPicPr>
        <p:blipFill>
          <a:blip r:embed="rId4">
            <a:alphaModFix/>
          </a:blip>
          <a:stretch>
            <a:fillRect/>
          </a:stretch>
        </p:blipFill>
        <p:spPr>
          <a:xfrm>
            <a:off x="4949675" y="2473316"/>
            <a:ext cx="3804000" cy="1601883"/>
          </a:xfrm>
          <a:prstGeom prst="rect">
            <a:avLst/>
          </a:prstGeom>
          <a:noFill/>
          <a:ln>
            <a:noFill/>
          </a:ln>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5017"/>
        <p:cNvGrpSpPr/>
        <p:nvPr/>
      </p:nvGrpSpPr>
      <p:grpSpPr>
        <a:xfrm>
          <a:off x="0" y="0"/>
          <a:ext cx="0" cy="0"/>
          <a:chOff x="0" y="0"/>
          <a:chExt cx="0" cy="0"/>
        </a:xfrm>
      </p:grpSpPr>
      <p:sp>
        <p:nvSpPr>
          <p:cNvPr id="5018" name="Google Shape;5018;p29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Multilingual ST</a:t>
            </a:r>
            <a:endParaRPr/>
          </a:p>
        </p:txBody>
      </p:sp>
      <p:sp>
        <p:nvSpPr>
          <p:cNvPr id="5019" name="Google Shape;5019;p29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Idea:</a:t>
            </a:r>
            <a:endParaRPr/>
          </a:p>
          <a:p>
            <a:pPr marL="914400" lvl="1" indent="-330200" algn="l" rtl="0">
              <a:spcBef>
                <a:spcPts val="0"/>
              </a:spcBef>
              <a:spcAft>
                <a:spcPts val="0"/>
              </a:spcAft>
              <a:buClr>
                <a:srgbClr val="9900FF"/>
              </a:buClr>
              <a:buSzPts val="1600"/>
              <a:buFont typeface="Caveat"/>
              <a:buChar char="○"/>
            </a:pPr>
            <a:r>
              <a:rPr lang="en" sz="1600">
                <a:solidFill>
                  <a:srgbClr val="9900FF"/>
                </a:solidFill>
                <a:latin typeface="Caveat"/>
                <a:ea typeface="Caveat"/>
                <a:cs typeface="Caveat"/>
                <a:sym typeface="Caveat"/>
              </a:rPr>
              <a:t>Single model for many languages</a:t>
            </a:r>
            <a:endParaRPr sz="1600">
              <a:solidFill>
                <a:srgbClr val="9900FF"/>
              </a:solidFill>
              <a:latin typeface="Caveat"/>
              <a:ea typeface="Caveat"/>
              <a:cs typeface="Caveat"/>
              <a:sym typeface="Caveat"/>
            </a:endParaRPr>
          </a:p>
          <a:p>
            <a:pPr marL="914400" lvl="1" indent="-330200" algn="l" rtl="0">
              <a:spcBef>
                <a:spcPts val="0"/>
              </a:spcBef>
              <a:spcAft>
                <a:spcPts val="0"/>
              </a:spcAft>
              <a:buSzPts val="1600"/>
              <a:buChar char="○"/>
            </a:pPr>
            <a:r>
              <a:rPr lang="en" sz="1600"/>
              <a:t>Motivated by text translation</a:t>
            </a:r>
            <a:endParaRPr sz="1600"/>
          </a:p>
          <a:p>
            <a:pPr marL="457200" lvl="0" indent="-342900" algn="l" rtl="0">
              <a:spcBef>
                <a:spcPts val="0"/>
              </a:spcBef>
              <a:spcAft>
                <a:spcPts val="0"/>
              </a:spcAft>
              <a:buSzPts val="1800"/>
              <a:buChar char="●"/>
            </a:pPr>
            <a:r>
              <a:rPr lang="en"/>
              <a:t>Advantages:</a:t>
            </a:r>
            <a:endParaRPr/>
          </a:p>
          <a:p>
            <a:pPr marL="914400" lvl="1" indent="-330200" algn="l" rtl="0">
              <a:spcBef>
                <a:spcPts val="0"/>
              </a:spcBef>
              <a:spcAft>
                <a:spcPts val="0"/>
              </a:spcAft>
              <a:buSzPts val="1600"/>
              <a:buChar char="○"/>
            </a:pPr>
            <a:r>
              <a:rPr lang="en" sz="1600"/>
              <a:t>Less training data necessary</a:t>
            </a:r>
            <a:endParaRPr sz="1600"/>
          </a:p>
          <a:p>
            <a:pPr marL="914400" lvl="1" indent="-330200" algn="l" rtl="0">
              <a:spcBef>
                <a:spcPts val="0"/>
              </a:spcBef>
              <a:spcAft>
                <a:spcPts val="0"/>
              </a:spcAft>
              <a:buSzPts val="1600"/>
              <a:buChar char="○"/>
            </a:pPr>
            <a:r>
              <a:rPr lang="en" sz="1600"/>
              <a:t>Handle several languages by single model</a:t>
            </a:r>
            <a:endParaRPr sz="1600"/>
          </a:p>
          <a:p>
            <a:pPr marL="914400" lvl="1" indent="-330200" algn="l" rtl="0">
              <a:spcBef>
                <a:spcPts val="0"/>
              </a:spcBef>
              <a:spcAft>
                <a:spcPts val="0"/>
              </a:spcAft>
              <a:buSzPts val="1600"/>
              <a:buChar char="○"/>
            </a:pPr>
            <a:r>
              <a:rPr lang="en" sz="1600"/>
              <a:t>Zero-shot direction:</a:t>
            </a:r>
            <a:endParaRPr sz="1600"/>
          </a:p>
          <a:p>
            <a:pPr marL="1371600" lvl="2" indent="-330200" algn="l" rtl="0">
              <a:spcBef>
                <a:spcPts val="0"/>
              </a:spcBef>
              <a:spcAft>
                <a:spcPts val="0"/>
              </a:spcAft>
              <a:buSzPts val="1600"/>
              <a:buChar char="■"/>
            </a:pPr>
            <a:r>
              <a:rPr lang="en" sz="1600"/>
              <a:t>Translate between languages without </a:t>
            </a:r>
            <a:br>
              <a:rPr lang="en" sz="1600"/>
            </a:br>
            <a:r>
              <a:rPr lang="en" sz="1600"/>
              <a:t>training data</a:t>
            </a:r>
            <a:endParaRPr sz="1600"/>
          </a:p>
        </p:txBody>
      </p:sp>
      <p:pic>
        <p:nvPicPr>
          <p:cNvPr id="5020" name="Google Shape;5020;p294"/>
          <p:cNvPicPr preferRelativeResize="0"/>
          <p:nvPr/>
        </p:nvPicPr>
        <p:blipFill rotWithShape="1">
          <a:blip r:embed="rId3">
            <a:alphaModFix/>
          </a:blip>
          <a:srcRect r="84799"/>
          <a:stretch/>
        </p:blipFill>
        <p:spPr>
          <a:xfrm>
            <a:off x="5272675" y="3380525"/>
            <a:ext cx="1040449" cy="576675"/>
          </a:xfrm>
          <a:prstGeom prst="rect">
            <a:avLst/>
          </a:prstGeom>
          <a:noFill/>
          <a:ln>
            <a:noFill/>
          </a:ln>
        </p:spPr>
      </p:pic>
      <p:pic>
        <p:nvPicPr>
          <p:cNvPr id="5021" name="Google Shape;5021;p294"/>
          <p:cNvPicPr preferRelativeResize="0"/>
          <p:nvPr/>
        </p:nvPicPr>
        <p:blipFill rotWithShape="1">
          <a:blip r:embed="rId3">
            <a:alphaModFix/>
          </a:blip>
          <a:srcRect r="84799"/>
          <a:stretch/>
        </p:blipFill>
        <p:spPr>
          <a:xfrm>
            <a:off x="6789325" y="3380525"/>
            <a:ext cx="1040449" cy="576675"/>
          </a:xfrm>
          <a:prstGeom prst="rect">
            <a:avLst/>
          </a:prstGeom>
          <a:noFill/>
          <a:ln>
            <a:noFill/>
          </a:ln>
        </p:spPr>
      </p:pic>
      <p:pic>
        <p:nvPicPr>
          <p:cNvPr id="5022" name="Google Shape;5022;p294"/>
          <p:cNvPicPr preferRelativeResize="0"/>
          <p:nvPr/>
        </p:nvPicPr>
        <p:blipFill rotWithShape="1">
          <a:blip r:embed="rId3">
            <a:alphaModFix/>
          </a:blip>
          <a:srcRect r="84799"/>
          <a:stretch/>
        </p:blipFill>
        <p:spPr>
          <a:xfrm>
            <a:off x="8026350" y="3431125"/>
            <a:ext cx="1040449" cy="576675"/>
          </a:xfrm>
          <a:prstGeom prst="rect">
            <a:avLst/>
          </a:prstGeom>
          <a:noFill/>
          <a:ln>
            <a:noFill/>
          </a:ln>
        </p:spPr>
      </p:pic>
      <p:sp>
        <p:nvSpPr>
          <p:cNvPr id="5023" name="Google Shape;5023;p294"/>
          <p:cNvSpPr/>
          <p:nvPr/>
        </p:nvSpPr>
        <p:spPr>
          <a:xfrm>
            <a:off x="6092550" y="1923500"/>
            <a:ext cx="2059200" cy="9831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Multi-lingual ST</a:t>
            </a:r>
            <a:endParaRPr/>
          </a:p>
        </p:txBody>
      </p:sp>
      <p:pic>
        <p:nvPicPr>
          <p:cNvPr id="5024" name="Google Shape;5024;p294"/>
          <p:cNvPicPr preferRelativeResize="0"/>
          <p:nvPr/>
        </p:nvPicPr>
        <p:blipFill>
          <a:blip r:embed="rId4">
            <a:alphaModFix/>
          </a:blip>
          <a:stretch>
            <a:fillRect/>
          </a:stretch>
        </p:blipFill>
        <p:spPr>
          <a:xfrm>
            <a:off x="5477813" y="3937185"/>
            <a:ext cx="630176" cy="331825"/>
          </a:xfrm>
          <a:prstGeom prst="rect">
            <a:avLst/>
          </a:prstGeom>
          <a:noFill/>
          <a:ln>
            <a:noFill/>
          </a:ln>
        </p:spPr>
      </p:pic>
      <p:pic>
        <p:nvPicPr>
          <p:cNvPr id="5025" name="Google Shape;5025;p294"/>
          <p:cNvPicPr preferRelativeResize="0"/>
          <p:nvPr/>
        </p:nvPicPr>
        <p:blipFill>
          <a:blip r:embed="rId5">
            <a:alphaModFix/>
          </a:blip>
          <a:stretch>
            <a:fillRect/>
          </a:stretch>
        </p:blipFill>
        <p:spPr>
          <a:xfrm>
            <a:off x="6994463" y="3893125"/>
            <a:ext cx="630176" cy="419962"/>
          </a:xfrm>
          <a:prstGeom prst="rect">
            <a:avLst/>
          </a:prstGeom>
          <a:noFill/>
          <a:ln>
            <a:noFill/>
          </a:ln>
        </p:spPr>
      </p:pic>
      <p:pic>
        <p:nvPicPr>
          <p:cNvPr id="5026" name="Google Shape;5026;p294"/>
          <p:cNvPicPr preferRelativeResize="0"/>
          <p:nvPr/>
        </p:nvPicPr>
        <p:blipFill>
          <a:blip r:embed="rId6">
            <a:alphaModFix/>
          </a:blip>
          <a:stretch>
            <a:fillRect/>
          </a:stretch>
        </p:blipFill>
        <p:spPr>
          <a:xfrm>
            <a:off x="8231486" y="3937187"/>
            <a:ext cx="630176" cy="419962"/>
          </a:xfrm>
          <a:prstGeom prst="rect">
            <a:avLst/>
          </a:prstGeom>
          <a:noFill/>
          <a:ln>
            <a:noFill/>
          </a:ln>
        </p:spPr>
      </p:pic>
      <p:pic>
        <p:nvPicPr>
          <p:cNvPr id="5027" name="Google Shape;5027;p294"/>
          <p:cNvPicPr preferRelativeResize="0"/>
          <p:nvPr/>
        </p:nvPicPr>
        <p:blipFill>
          <a:blip r:embed="rId5">
            <a:alphaModFix/>
          </a:blip>
          <a:stretch>
            <a:fillRect/>
          </a:stretch>
        </p:blipFill>
        <p:spPr>
          <a:xfrm>
            <a:off x="5765663" y="969600"/>
            <a:ext cx="630176" cy="419962"/>
          </a:xfrm>
          <a:prstGeom prst="rect">
            <a:avLst/>
          </a:prstGeom>
          <a:noFill/>
          <a:ln>
            <a:noFill/>
          </a:ln>
        </p:spPr>
      </p:pic>
      <p:pic>
        <p:nvPicPr>
          <p:cNvPr id="5028" name="Google Shape;5028;p294"/>
          <p:cNvPicPr preferRelativeResize="0"/>
          <p:nvPr/>
        </p:nvPicPr>
        <p:blipFill>
          <a:blip r:embed="rId6">
            <a:alphaModFix/>
          </a:blip>
          <a:stretch>
            <a:fillRect/>
          </a:stretch>
        </p:blipFill>
        <p:spPr>
          <a:xfrm>
            <a:off x="8231486" y="911962"/>
            <a:ext cx="630176" cy="419962"/>
          </a:xfrm>
          <a:prstGeom prst="rect">
            <a:avLst/>
          </a:prstGeom>
          <a:noFill/>
          <a:ln>
            <a:noFill/>
          </a:ln>
        </p:spPr>
      </p:pic>
      <p:pic>
        <p:nvPicPr>
          <p:cNvPr id="5029" name="Google Shape;5029;p294"/>
          <p:cNvPicPr preferRelativeResize="0"/>
          <p:nvPr/>
        </p:nvPicPr>
        <p:blipFill>
          <a:blip r:embed="rId4">
            <a:alphaModFix/>
          </a:blip>
          <a:stretch>
            <a:fillRect/>
          </a:stretch>
        </p:blipFill>
        <p:spPr>
          <a:xfrm>
            <a:off x="6998563" y="1013673"/>
            <a:ext cx="630176" cy="331825"/>
          </a:xfrm>
          <a:prstGeom prst="rect">
            <a:avLst/>
          </a:prstGeom>
          <a:noFill/>
          <a:ln>
            <a:noFill/>
          </a:ln>
        </p:spPr>
      </p:pic>
      <p:cxnSp>
        <p:nvCxnSpPr>
          <p:cNvPr id="5030" name="Google Shape;5030;p294"/>
          <p:cNvCxnSpPr>
            <a:stCxn id="5020" idx="0"/>
            <a:endCxn id="5023" idx="2"/>
          </p:cNvCxnSpPr>
          <p:nvPr/>
        </p:nvCxnSpPr>
        <p:spPr>
          <a:xfrm rot="10800000" flipH="1">
            <a:off x="5792900" y="2906525"/>
            <a:ext cx="1329300" cy="474000"/>
          </a:xfrm>
          <a:prstGeom prst="straightConnector1">
            <a:avLst/>
          </a:prstGeom>
          <a:noFill/>
          <a:ln w="9525" cap="flat" cmpd="sng">
            <a:solidFill>
              <a:schemeClr val="dk2"/>
            </a:solidFill>
            <a:prstDash val="solid"/>
            <a:round/>
            <a:headEnd type="none" w="med" len="med"/>
            <a:tailEnd type="triangle" w="med" len="med"/>
          </a:ln>
        </p:spPr>
      </p:cxnSp>
      <p:cxnSp>
        <p:nvCxnSpPr>
          <p:cNvPr id="5031" name="Google Shape;5031;p294"/>
          <p:cNvCxnSpPr>
            <a:stCxn id="5021" idx="0"/>
            <a:endCxn id="5023" idx="2"/>
          </p:cNvCxnSpPr>
          <p:nvPr/>
        </p:nvCxnSpPr>
        <p:spPr>
          <a:xfrm rot="10800000">
            <a:off x="7122050" y="2906525"/>
            <a:ext cx="187500" cy="474000"/>
          </a:xfrm>
          <a:prstGeom prst="straightConnector1">
            <a:avLst/>
          </a:prstGeom>
          <a:noFill/>
          <a:ln w="9525" cap="flat" cmpd="sng">
            <a:solidFill>
              <a:schemeClr val="dk2"/>
            </a:solidFill>
            <a:prstDash val="solid"/>
            <a:round/>
            <a:headEnd type="none" w="med" len="med"/>
            <a:tailEnd type="triangle" w="med" len="med"/>
          </a:ln>
        </p:spPr>
      </p:cxnSp>
      <p:cxnSp>
        <p:nvCxnSpPr>
          <p:cNvPr id="5032" name="Google Shape;5032;p294"/>
          <p:cNvCxnSpPr>
            <a:stCxn id="5022" idx="0"/>
            <a:endCxn id="5023" idx="2"/>
          </p:cNvCxnSpPr>
          <p:nvPr/>
        </p:nvCxnSpPr>
        <p:spPr>
          <a:xfrm rot="10800000">
            <a:off x="7122175" y="2906725"/>
            <a:ext cx="1424400" cy="524400"/>
          </a:xfrm>
          <a:prstGeom prst="straightConnector1">
            <a:avLst/>
          </a:prstGeom>
          <a:noFill/>
          <a:ln w="9525" cap="flat" cmpd="sng">
            <a:solidFill>
              <a:schemeClr val="dk2"/>
            </a:solidFill>
            <a:prstDash val="solid"/>
            <a:round/>
            <a:headEnd type="none" w="med" len="med"/>
            <a:tailEnd type="triangle" w="med" len="med"/>
          </a:ln>
        </p:spPr>
      </p:cxnSp>
      <p:cxnSp>
        <p:nvCxnSpPr>
          <p:cNvPr id="5033" name="Google Shape;5033;p294"/>
          <p:cNvCxnSpPr>
            <a:stCxn id="5023" idx="0"/>
            <a:endCxn id="5027" idx="2"/>
          </p:cNvCxnSpPr>
          <p:nvPr/>
        </p:nvCxnSpPr>
        <p:spPr>
          <a:xfrm rot="10800000">
            <a:off x="6080850" y="1389500"/>
            <a:ext cx="1041300" cy="534000"/>
          </a:xfrm>
          <a:prstGeom prst="straightConnector1">
            <a:avLst/>
          </a:prstGeom>
          <a:noFill/>
          <a:ln w="9525" cap="flat" cmpd="sng">
            <a:solidFill>
              <a:schemeClr val="dk2"/>
            </a:solidFill>
            <a:prstDash val="solid"/>
            <a:round/>
            <a:headEnd type="none" w="med" len="med"/>
            <a:tailEnd type="triangle" w="med" len="med"/>
          </a:ln>
        </p:spPr>
      </p:cxnSp>
      <p:cxnSp>
        <p:nvCxnSpPr>
          <p:cNvPr id="5034" name="Google Shape;5034;p294"/>
          <p:cNvCxnSpPr>
            <a:stCxn id="5023" idx="0"/>
            <a:endCxn id="5029" idx="2"/>
          </p:cNvCxnSpPr>
          <p:nvPr/>
        </p:nvCxnSpPr>
        <p:spPr>
          <a:xfrm rot="10800000" flipH="1">
            <a:off x="7122150" y="1345400"/>
            <a:ext cx="191400" cy="578100"/>
          </a:xfrm>
          <a:prstGeom prst="straightConnector1">
            <a:avLst/>
          </a:prstGeom>
          <a:noFill/>
          <a:ln w="9525" cap="flat" cmpd="sng">
            <a:solidFill>
              <a:schemeClr val="dk2"/>
            </a:solidFill>
            <a:prstDash val="solid"/>
            <a:round/>
            <a:headEnd type="none" w="med" len="med"/>
            <a:tailEnd type="triangle" w="med" len="med"/>
          </a:ln>
        </p:spPr>
      </p:cxnSp>
      <p:cxnSp>
        <p:nvCxnSpPr>
          <p:cNvPr id="5035" name="Google Shape;5035;p294"/>
          <p:cNvCxnSpPr>
            <a:stCxn id="5023" idx="0"/>
            <a:endCxn id="5028" idx="2"/>
          </p:cNvCxnSpPr>
          <p:nvPr/>
        </p:nvCxnSpPr>
        <p:spPr>
          <a:xfrm rot="10800000" flipH="1">
            <a:off x="7122150" y="1331900"/>
            <a:ext cx="1424400" cy="591600"/>
          </a:xfrm>
          <a:prstGeom prst="straightConnector1">
            <a:avLst/>
          </a:prstGeom>
          <a:noFill/>
          <a:ln w="9525" cap="flat" cmpd="sng">
            <a:solidFill>
              <a:schemeClr val="dk2"/>
            </a:solidFill>
            <a:prstDash val="solid"/>
            <a:round/>
            <a:headEnd type="none" w="med" len="med"/>
            <a:tailEnd type="triangle" w="med" len="med"/>
          </a:ln>
        </p:spPr>
      </p:cxnSp>
      <p:sp>
        <p:nvSpPr>
          <p:cNvPr id="5036" name="Google Shape;5036;p29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258</a:t>
            </a:fld>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5040"/>
        <p:cNvGrpSpPr/>
        <p:nvPr/>
      </p:nvGrpSpPr>
      <p:grpSpPr>
        <a:xfrm>
          <a:off x="0" y="0"/>
          <a:ext cx="0" cy="0"/>
          <a:chOff x="0" y="0"/>
          <a:chExt cx="0" cy="0"/>
        </a:xfrm>
      </p:grpSpPr>
      <p:sp>
        <p:nvSpPr>
          <p:cNvPr id="5041" name="Google Shape;5041;p29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Multilingual ST</a:t>
            </a:r>
            <a:endParaRPr/>
          </a:p>
        </p:txBody>
      </p:sp>
      <p:sp>
        <p:nvSpPr>
          <p:cNvPr id="5042" name="Google Shape;5042;p29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Scenarios:</a:t>
            </a:r>
            <a:endParaRPr/>
          </a:p>
          <a:p>
            <a:pPr marL="914400" lvl="1" indent="-317500" algn="l" rtl="0">
              <a:spcBef>
                <a:spcPts val="0"/>
              </a:spcBef>
              <a:spcAft>
                <a:spcPts val="0"/>
              </a:spcAft>
              <a:buSzPts val="1400"/>
              <a:buChar char="○"/>
            </a:pPr>
            <a:r>
              <a:rPr lang="en"/>
              <a:t>Many-to-One</a:t>
            </a:r>
            <a:endParaRPr/>
          </a:p>
        </p:txBody>
      </p:sp>
      <p:pic>
        <p:nvPicPr>
          <p:cNvPr id="5043" name="Google Shape;5043;p295"/>
          <p:cNvPicPr preferRelativeResize="0"/>
          <p:nvPr/>
        </p:nvPicPr>
        <p:blipFill rotWithShape="1">
          <a:blip r:embed="rId3">
            <a:alphaModFix/>
          </a:blip>
          <a:srcRect r="84799"/>
          <a:stretch/>
        </p:blipFill>
        <p:spPr>
          <a:xfrm>
            <a:off x="5272675" y="3380525"/>
            <a:ext cx="1040449" cy="576675"/>
          </a:xfrm>
          <a:prstGeom prst="rect">
            <a:avLst/>
          </a:prstGeom>
          <a:noFill/>
          <a:ln>
            <a:noFill/>
          </a:ln>
        </p:spPr>
      </p:pic>
      <p:pic>
        <p:nvPicPr>
          <p:cNvPr id="5044" name="Google Shape;5044;p295"/>
          <p:cNvPicPr preferRelativeResize="0"/>
          <p:nvPr/>
        </p:nvPicPr>
        <p:blipFill rotWithShape="1">
          <a:blip r:embed="rId3">
            <a:alphaModFix/>
          </a:blip>
          <a:srcRect r="84799"/>
          <a:stretch/>
        </p:blipFill>
        <p:spPr>
          <a:xfrm>
            <a:off x="6789325" y="3380525"/>
            <a:ext cx="1040449" cy="576675"/>
          </a:xfrm>
          <a:prstGeom prst="rect">
            <a:avLst/>
          </a:prstGeom>
          <a:noFill/>
          <a:ln>
            <a:noFill/>
          </a:ln>
        </p:spPr>
      </p:pic>
      <p:pic>
        <p:nvPicPr>
          <p:cNvPr id="5045" name="Google Shape;5045;p295"/>
          <p:cNvPicPr preferRelativeResize="0"/>
          <p:nvPr/>
        </p:nvPicPr>
        <p:blipFill rotWithShape="1">
          <a:blip r:embed="rId3">
            <a:alphaModFix/>
          </a:blip>
          <a:srcRect r="84799"/>
          <a:stretch/>
        </p:blipFill>
        <p:spPr>
          <a:xfrm>
            <a:off x="8026350" y="3431125"/>
            <a:ext cx="1040449" cy="576675"/>
          </a:xfrm>
          <a:prstGeom prst="rect">
            <a:avLst/>
          </a:prstGeom>
          <a:noFill/>
          <a:ln>
            <a:noFill/>
          </a:ln>
        </p:spPr>
      </p:pic>
      <p:sp>
        <p:nvSpPr>
          <p:cNvPr id="5046" name="Google Shape;5046;p295"/>
          <p:cNvSpPr/>
          <p:nvPr/>
        </p:nvSpPr>
        <p:spPr>
          <a:xfrm>
            <a:off x="6092550" y="1923500"/>
            <a:ext cx="2059200" cy="9831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Multi-lingual ST</a:t>
            </a:r>
            <a:endParaRPr/>
          </a:p>
        </p:txBody>
      </p:sp>
      <p:pic>
        <p:nvPicPr>
          <p:cNvPr id="5047" name="Google Shape;5047;p295"/>
          <p:cNvPicPr preferRelativeResize="0"/>
          <p:nvPr/>
        </p:nvPicPr>
        <p:blipFill>
          <a:blip r:embed="rId4">
            <a:alphaModFix/>
          </a:blip>
          <a:stretch>
            <a:fillRect/>
          </a:stretch>
        </p:blipFill>
        <p:spPr>
          <a:xfrm>
            <a:off x="5477813" y="3937185"/>
            <a:ext cx="630176" cy="331825"/>
          </a:xfrm>
          <a:prstGeom prst="rect">
            <a:avLst/>
          </a:prstGeom>
          <a:noFill/>
          <a:ln>
            <a:noFill/>
          </a:ln>
        </p:spPr>
      </p:pic>
      <p:pic>
        <p:nvPicPr>
          <p:cNvPr id="5048" name="Google Shape;5048;p295"/>
          <p:cNvPicPr preferRelativeResize="0"/>
          <p:nvPr/>
        </p:nvPicPr>
        <p:blipFill>
          <a:blip r:embed="rId5">
            <a:alphaModFix/>
          </a:blip>
          <a:stretch>
            <a:fillRect/>
          </a:stretch>
        </p:blipFill>
        <p:spPr>
          <a:xfrm>
            <a:off x="6994463" y="3893125"/>
            <a:ext cx="630176" cy="419962"/>
          </a:xfrm>
          <a:prstGeom prst="rect">
            <a:avLst/>
          </a:prstGeom>
          <a:noFill/>
          <a:ln>
            <a:noFill/>
          </a:ln>
        </p:spPr>
      </p:pic>
      <p:pic>
        <p:nvPicPr>
          <p:cNvPr id="5049" name="Google Shape;5049;p295"/>
          <p:cNvPicPr preferRelativeResize="0"/>
          <p:nvPr/>
        </p:nvPicPr>
        <p:blipFill>
          <a:blip r:embed="rId6">
            <a:alphaModFix/>
          </a:blip>
          <a:stretch>
            <a:fillRect/>
          </a:stretch>
        </p:blipFill>
        <p:spPr>
          <a:xfrm>
            <a:off x="8231486" y="3937187"/>
            <a:ext cx="630176" cy="419962"/>
          </a:xfrm>
          <a:prstGeom prst="rect">
            <a:avLst/>
          </a:prstGeom>
          <a:noFill/>
          <a:ln>
            <a:noFill/>
          </a:ln>
        </p:spPr>
      </p:pic>
      <p:pic>
        <p:nvPicPr>
          <p:cNvPr id="5050" name="Google Shape;5050;p295"/>
          <p:cNvPicPr preferRelativeResize="0"/>
          <p:nvPr/>
        </p:nvPicPr>
        <p:blipFill>
          <a:blip r:embed="rId4">
            <a:alphaModFix/>
          </a:blip>
          <a:stretch>
            <a:fillRect/>
          </a:stretch>
        </p:blipFill>
        <p:spPr>
          <a:xfrm>
            <a:off x="6998563" y="1013673"/>
            <a:ext cx="630176" cy="331825"/>
          </a:xfrm>
          <a:prstGeom prst="rect">
            <a:avLst/>
          </a:prstGeom>
          <a:noFill/>
          <a:ln>
            <a:noFill/>
          </a:ln>
        </p:spPr>
      </p:pic>
      <p:cxnSp>
        <p:nvCxnSpPr>
          <p:cNvPr id="5051" name="Google Shape;5051;p295"/>
          <p:cNvCxnSpPr>
            <a:stCxn id="5043" idx="0"/>
            <a:endCxn id="5046" idx="2"/>
          </p:cNvCxnSpPr>
          <p:nvPr/>
        </p:nvCxnSpPr>
        <p:spPr>
          <a:xfrm rot="10800000" flipH="1">
            <a:off x="5792900" y="2906525"/>
            <a:ext cx="1329300" cy="474000"/>
          </a:xfrm>
          <a:prstGeom prst="straightConnector1">
            <a:avLst/>
          </a:prstGeom>
          <a:noFill/>
          <a:ln w="9525" cap="flat" cmpd="sng">
            <a:solidFill>
              <a:schemeClr val="dk2"/>
            </a:solidFill>
            <a:prstDash val="solid"/>
            <a:round/>
            <a:headEnd type="none" w="med" len="med"/>
            <a:tailEnd type="triangle" w="med" len="med"/>
          </a:ln>
        </p:spPr>
      </p:cxnSp>
      <p:cxnSp>
        <p:nvCxnSpPr>
          <p:cNvPr id="5052" name="Google Shape;5052;p295"/>
          <p:cNvCxnSpPr>
            <a:stCxn id="5044" idx="0"/>
            <a:endCxn id="5046" idx="2"/>
          </p:cNvCxnSpPr>
          <p:nvPr/>
        </p:nvCxnSpPr>
        <p:spPr>
          <a:xfrm rot="10800000">
            <a:off x="7122050" y="2906525"/>
            <a:ext cx="187500" cy="474000"/>
          </a:xfrm>
          <a:prstGeom prst="straightConnector1">
            <a:avLst/>
          </a:prstGeom>
          <a:noFill/>
          <a:ln w="9525" cap="flat" cmpd="sng">
            <a:solidFill>
              <a:schemeClr val="dk2"/>
            </a:solidFill>
            <a:prstDash val="solid"/>
            <a:round/>
            <a:headEnd type="none" w="med" len="med"/>
            <a:tailEnd type="triangle" w="med" len="med"/>
          </a:ln>
        </p:spPr>
      </p:cxnSp>
      <p:cxnSp>
        <p:nvCxnSpPr>
          <p:cNvPr id="5053" name="Google Shape;5053;p295"/>
          <p:cNvCxnSpPr>
            <a:stCxn id="5045" idx="0"/>
            <a:endCxn id="5046" idx="2"/>
          </p:cNvCxnSpPr>
          <p:nvPr/>
        </p:nvCxnSpPr>
        <p:spPr>
          <a:xfrm rot="10800000">
            <a:off x="7122175" y="2906725"/>
            <a:ext cx="1424400" cy="524400"/>
          </a:xfrm>
          <a:prstGeom prst="straightConnector1">
            <a:avLst/>
          </a:prstGeom>
          <a:noFill/>
          <a:ln w="9525" cap="flat" cmpd="sng">
            <a:solidFill>
              <a:schemeClr val="dk2"/>
            </a:solidFill>
            <a:prstDash val="solid"/>
            <a:round/>
            <a:headEnd type="none" w="med" len="med"/>
            <a:tailEnd type="triangle" w="med" len="med"/>
          </a:ln>
        </p:spPr>
      </p:cxnSp>
      <p:cxnSp>
        <p:nvCxnSpPr>
          <p:cNvPr id="5054" name="Google Shape;5054;p295"/>
          <p:cNvCxnSpPr>
            <a:stCxn id="5046" idx="0"/>
            <a:endCxn id="5050" idx="2"/>
          </p:cNvCxnSpPr>
          <p:nvPr/>
        </p:nvCxnSpPr>
        <p:spPr>
          <a:xfrm rot="10800000" flipH="1">
            <a:off x="7122150" y="1345400"/>
            <a:ext cx="191400" cy="578100"/>
          </a:xfrm>
          <a:prstGeom prst="straightConnector1">
            <a:avLst/>
          </a:prstGeom>
          <a:noFill/>
          <a:ln w="9525" cap="flat" cmpd="sng">
            <a:solidFill>
              <a:schemeClr val="dk2"/>
            </a:solidFill>
            <a:prstDash val="solid"/>
            <a:round/>
            <a:headEnd type="none" w="med" len="med"/>
            <a:tailEnd type="triangle" w="med" len="med"/>
          </a:ln>
        </p:spPr>
      </p:cxnSp>
      <p:sp>
        <p:nvSpPr>
          <p:cNvPr id="5055" name="Google Shape;5055;p29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259</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5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Traditional cascade approach</a:t>
            </a:r>
            <a:endParaRPr/>
          </a:p>
        </p:txBody>
      </p:sp>
      <p:pic>
        <p:nvPicPr>
          <p:cNvPr id="559" name="Google Shape;559;p53"/>
          <p:cNvPicPr preferRelativeResize="0"/>
          <p:nvPr/>
        </p:nvPicPr>
        <p:blipFill>
          <a:blip r:embed="rId3">
            <a:alphaModFix/>
          </a:blip>
          <a:stretch>
            <a:fillRect/>
          </a:stretch>
        </p:blipFill>
        <p:spPr>
          <a:xfrm>
            <a:off x="437975" y="1622125"/>
            <a:ext cx="5704373" cy="2728400"/>
          </a:xfrm>
          <a:prstGeom prst="rect">
            <a:avLst/>
          </a:prstGeom>
          <a:noFill/>
          <a:ln>
            <a:noFill/>
          </a:ln>
        </p:spPr>
      </p:pic>
      <p:sp>
        <p:nvSpPr>
          <p:cNvPr id="560" name="Google Shape;560;p5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5059"/>
        <p:cNvGrpSpPr/>
        <p:nvPr/>
      </p:nvGrpSpPr>
      <p:grpSpPr>
        <a:xfrm>
          <a:off x="0" y="0"/>
          <a:ext cx="0" cy="0"/>
          <a:chOff x="0" y="0"/>
          <a:chExt cx="0" cy="0"/>
        </a:xfrm>
      </p:grpSpPr>
      <p:sp>
        <p:nvSpPr>
          <p:cNvPr id="5060" name="Google Shape;5060;p29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Multilingual ST</a:t>
            </a:r>
            <a:endParaRPr/>
          </a:p>
        </p:txBody>
      </p:sp>
      <p:sp>
        <p:nvSpPr>
          <p:cNvPr id="5061" name="Google Shape;5061;p29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Scenarios:</a:t>
            </a:r>
            <a:endParaRPr/>
          </a:p>
          <a:p>
            <a:pPr marL="914400" lvl="1" indent="-317500" algn="l" rtl="0">
              <a:spcBef>
                <a:spcPts val="0"/>
              </a:spcBef>
              <a:spcAft>
                <a:spcPts val="0"/>
              </a:spcAft>
              <a:buSzPts val="1400"/>
              <a:buChar char="○"/>
            </a:pPr>
            <a:r>
              <a:rPr lang="en"/>
              <a:t>Many-to-One</a:t>
            </a:r>
            <a:endParaRPr/>
          </a:p>
          <a:p>
            <a:pPr marL="914400" lvl="1" indent="-317500" algn="l" rtl="0">
              <a:spcBef>
                <a:spcPts val="0"/>
              </a:spcBef>
              <a:spcAft>
                <a:spcPts val="0"/>
              </a:spcAft>
              <a:buSzPts val="1400"/>
              <a:buChar char="○"/>
            </a:pPr>
            <a:r>
              <a:rPr lang="en"/>
              <a:t>One-to-Many</a:t>
            </a:r>
            <a:endParaRPr/>
          </a:p>
          <a:p>
            <a:pPr marL="914400" lvl="0" indent="0" algn="l" rtl="0">
              <a:spcBef>
                <a:spcPts val="1600"/>
              </a:spcBef>
              <a:spcAft>
                <a:spcPts val="1600"/>
              </a:spcAft>
              <a:buNone/>
            </a:pPr>
            <a:endParaRPr/>
          </a:p>
        </p:txBody>
      </p:sp>
      <p:pic>
        <p:nvPicPr>
          <p:cNvPr id="5062" name="Google Shape;5062;p296"/>
          <p:cNvPicPr preferRelativeResize="0"/>
          <p:nvPr/>
        </p:nvPicPr>
        <p:blipFill rotWithShape="1">
          <a:blip r:embed="rId3">
            <a:alphaModFix/>
          </a:blip>
          <a:srcRect r="84799"/>
          <a:stretch/>
        </p:blipFill>
        <p:spPr>
          <a:xfrm>
            <a:off x="6789325" y="3380525"/>
            <a:ext cx="1040449" cy="576675"/>
          </a:xfrm>
          <a:prstGeom prst="rect">
            <a:avLst/>
          </a:prstGeom>
          <a:noFill/>
          <a:ln>
            <a:noFill/>
          </a:ln>
        </p:spPr>
      </p:pic>
      <p:sp>
        <p:nvSpPr>
          <p:cNvPr id="5063" name="Google Shape;5063;p296"/>
          <p:cNvSpPr/>
          <p:nvPr/>
        </p:nvSpPr>
        <p:spPr>
          <a:xfrm>
            <a:off x="6092550" y="1923500"/>
            <a:ext cx="2059200" cy="9831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Multi-lingual ST</a:t>
            </a:r>
            <a:endParaRPr/>
          </a:p>
        </p:txBody>
      </p:sp>
      <p:pic>
        <p:nvPicPr>
          <p:cNvPr id="5064" name="Google Shape;5064;p296"/>
          <p:cNvPicPr preferRelativeResize="0"/>
          <p:nvPr/>
        </p:nvPicPr>
        <p:blipFill>
          <a:blip r:embed="rId4">
            <a:alphaModFix/>
          </a:blip>
          <a:stretch>
            <a:fillRect/>
          </a:stretch>
        </p:blipFill>
        <p:spPr>
          <a:xfrm>
            <a:off x="6994463" y="3893125"/>
            <a:ext cx="630176" cy="419962"/>
          </a:xfrm>
          <a:prstGeom prst="rect">
            <a:avLst/>
          </a:prstGeom>
          <a:noFill/>
          <a:ln>
            <a:noFill/>
          </a:ln>
        </p:spPr>
      </p:pic>
      <p:pic>
        <p:nvPicPr>
          <p:cNvPr id="5065" name="Google Shape;5065;p296"/>
          <p:cNvPicPr preferRelativeResize="0"/>
          <p:nvPr/>
        </p:nvPicPr>
        <p:blipFill>
          <a:blip r:embed="rId4">
            <a:alphaModFix/>
          </a:blip>
          <a:stretch>
            <a:fillRect/>
          </a:stretch>
        </p:blipFill>
        <p:spPr>
          <a:xfrm>
            <a:off x="5765663" y="969600"/>
            <a:ext cx="630176" cy="419962"/>
          </a:xfrm>
          <a:prstGeom prst="rect">
            <a:avLst/>
          </a:prstGeom>
          <a:noFill/>
          <a:ln>
            <a:noFill/>
          </a:ln>
        </p:spPr>
      </p:pic>
      <p:pic>
        <p:nvPicPr>
          <p:cNvPr id="5066" name="Google Shape;5066;p296"/>
          <p:cNvPicPr preferRelativeResize="0"/>
          <p:nvPr/>
        </p:nvPicPr>
        <p:blipFill>
          <a:blip r:embed="rId5">
            <a:alphaModFix/>
          </a:blip>
          <a:stretch>
            <a:fillRect/>
          </a:stretch>
        </p:blipFill>
        <p:spPr>
          <a:xfrm>
            <a:off x="8231486" y="911962"/>
            <a:ext cx="630176" cy="419962"/>
          </a:xfrm>
          <a:prstGeom prst="rect">
            <a:avLst/>
          </a:prstGeom>
          <a:noFill/>
          <a:ln>
            <a:noFill/>
          </a:ln>
        </p:spPr>
      </p:pic>
      <p:pic>
        <p:nvPicPr>
          <p:cNvPr id="5067" name="Google Shape;5067;p296"/>
          <p:cNvPicPr preferRelativeResize="0"/>
          <p:nvPr/>
        </p:nvPicPr>
        <p:blipFill>
          <a:blip r:embed="rId6">
            <a:alphaModFix/>
          </a:blip>
          <a:stretch>
            <a:fillRect/>
          </a:stretch>
        </p:blipFill>
        <p:spPr>
          <a:xfrm>
            <a:off x="6998563" y="1013673"/>
            <a:ext cx="630176" cy="331825"/>
          </a:xfrm>
          <a:prstGeom prst="rect">
            <a:avLst/>
          </a:prstGeom>
          <a:noFill/>
          <a:ln>
            <a:noFill/>
          </a:ln>
        </p:spPr>
      </p:pic>
      <p:cxnSp>
        <p:nvCxnSpPr>
          <p:cNvPr id="5068" name="Google Shape;5068;p296"/>
          <p:cNvCxnSpPr>
            <a:stCxn id="5062" idx="0"/>
            <a:endCxn id="5063" idx="2"/>
          </p:cNvCxnSpPr>
          <p:nvPr/>
        </p:nvCxnSpPr>
        <p:spPr>
          <a:xfrm rot="10800000">
            <a:off x="7122050" y="2906525"/>
            <a:ext cx="187500" cy="474000"/>
          </a:xfrm>
          <a:prstGeom prst="straightConnector1">
            <a:avLst/>
          </a:prstGeom>
          <a:noFill/>
          <a:ln w="9525" cap="flat" cmpd="sng">
            <a:solidFill>
              <a:schemeClr val="dk2"/>
            </a:solidFill>
            <a:prstDash val="solid"/>
            <a:round/>
            <a:headEnd type="none" w="med" len="med"/>
            <a:tailEnd type="triangle" w="med" len="med"/>
          </a:ln>
        </p:spPr>
      </p:cxnSp>
      <p:cxnSp>
        <p:nvCxnSpPr>
          <p:cNvPr id="5069" name="Google Shape;5069;p296"/>
          <p:cNvCxnSpPr>
            <a:stCxn id="5063" idx="0"/>
            <a:endCxn id="5065" idx="2"/>
          </p:cNvCxnSpPr>
          <p:nvPr/>
        </p:nvCxnSpPr>
        <p:spPr>
          <a:xfrm rot="10800000">
            <a:off x="6080850" y="1389500"/>
            <a:ext cx="1041300" cy="534000"/>
          </a:xfrm>
          <a:prstGeom prst="straightConnector1">
            <a:avLst/>
          </a:prstGeom>
          <a:noFill/>
          <a:ln w="9525" cap="flat" cmpd="sng">
            <a:solidFill>
              <a:schemeClr val="dk2"/>
            </a:solidFill>
            <a:prstDash val="solid"/>
            <a:round/>
            <a:headEnd type="none" w="med" len="med"/>
            <a:tailEnd type="triangle" w="med" len="med"/>
          </a:ln>
        </p:spPr>
      </p:cxnSp>
      <p:cxnSp>
        <p:nvCxnSpPr>
          <p:cNvPr id="5070" name="Google Shape;5070;p296"/>
          <p:cNvCxnSpPr>
            <a:stCxn id="5063" idx="0"/>
            <a:endCxn id="5067" idx="2"/>
          </p:cNvCxnSpPr>
          <p:nvPr/>
        </p:nvCxnSpPr>
        <p:spPr>
          <a:xfrm rot="10800000" flipH="1">
            <a:off x="7122150" y="1345400"/>
            <a:ext cx="191400" cy="578100"/>
          </a:xfrm>
          <a:prstGeom prst="straightConnector1">
            <a:avLst/>
          </a:prstGeom>
          <a:noFill/>
          <a:ln w="9525" cap="flat" cmpd="sng">
            <a:solidFill>
              <a:schemeClr val="dk2"/>
            </a:solidFill>
            <a:prstDash val="solid"/>
            <a:round/>
            <a:headEnd type="none" w="med" len="med"/>
            <a:tailEnd type="triangle" w="med" len="med"/>
          </a:ln>
        </p:spPr>
      </p:cxnSp>
      <p:cxnSp>
        <p:nvCxnSpPr>
          <p:cNvPr id="5071" name="Google Shape;5071;p296"/>
          <p:cNvCxnSpPr>
            <a:stCxn id="5063" idx="0"/>
            <a:endCxn id="5066" idx="2"/>
          </p:cNvCxnSpPr>
          <p:nvPr/>
        </p:nvCxnSpPr>
        <p:spPr>
          <a:xfrm rot="10800000" flipH="1">
            <a:off x="7122150" y="1331900"/>
            <a:ext cx="1424400" cy="591600"/>
          </a:xfrm>
          <a:prstGeom prst="straightConnector1">
            <a:avLst/>
          </a:prstGeom>
          <a:noFill/>
          <a:ln w="9525" cap="flat" cmpd="sng">
            <a:solidFill>
              <a:schemeClr val="dk2"/>
            </a:solidFill>
            <a:prstDash val="solid"/>
            <a:round/>
            <a:headEnd type="none" w="med" len="med"/>
            <a:tailEnd type="triangle" w="med" len="med"/>
          </a:ln>
        </p:spPr>
      </p:cxnSp>
      <p:sp>
        <p:nvSpPr>
          <p:cNvPr id="5072" name="Google Shape;5072;p29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260</a:t>
            </a:fld>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5076"/>
        <p:cNvGrpSpPr/>
        <p:nvPr/>
      </p:nvGrpSpPr>
      <p:grpSpPr>
        <a:xfrm>
          <a:off x="0" y="0"/>
          <a:ext cx="0" cy="0"/>
          <a:chOff x="0" y="0"/>
          <a:chExt cx="0" cy="0"/>
        </a:xfrm>
      </p:grpSpPr>
      <p:sp>
        <p:nvSpPr>
          <p:cNvPr id="5077" name="Google Shape;5077;p29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Multilingual ST</a:t>
            </a:r>
            <a:endParaRPr/>
          </a:p>
        </p:txBody>
      </p:sp>
      <p:sp>
        <p:nvSpPr>
          <p:cNvPr id="5078" name="Google Shape;5078;p29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Scenarios:</a:t>
            </a:r>
            <a:endParaRPr/>
          </a:p>
          <a:p>
            <a:pPr marL="914400" lvl="1" indent="-317500" algn="l" rtl="0">
              <a:spcBef>
                <a:spcPts val="0"/>
              </a:spcBef>
              <a:spcAft>
                <a:spcPts val="0"/>
              </a:spcAft>
              <a:buSzPts val="1400"/>
              <a:buChar char="○"/>
            </a:pPr>
            <a:r>
              <a:rPr lang="en"/>
              <a:t>Many-to-One</a:t>
            </a:r>
            <a:endParaRPr/>
          </a:p>
          <a:p>
            <a:pPr marL="914400" lvl="1" indent="-317500" algn="l" rtl="0">
              <a:spcBef>
                <a:spcPts val="0"/>
              </a:spcBef>
              <a:spcAft>
                <a:spcPts val="0"/>
              </a:spcAft>
              <a:buSzPts val="1400"/>
              <a:buChar char="○"/>
            </a:pPr>
            <a:r>
              <a:rPr lang="en"/>
              <a:t>One-to-Many</a:t>
            </a:r>
            <a:endParaRPr/>
          </a:p>
          <a:p>
            <a:pPr marL="914400" lvl="1" indent="-317500" algn="l" rtl="0">
              <a:spcBef>
                <a:spcPts val="0"/>
              </a:spcBef>
              <a:spcAft>
                <a:spcPts val="0"/>
              </a:spcAft>
              <a:buSzPts val="1400"/>
              <a:buChar char="○"/>
            </a:pPr>
            <a:r>
              <a:rPr lang="en"/>
              <a:t>Many-to-Many</a:t>
            </a:r>
            <a:endParaRPr/>
          </a:p>
          <a:p>
            <a:pPr marL="457200" lvl="0" indent="0" algn="l" rtl="0">
              <a:spcBef>
                <a:spcPts val="1600"/>
              </a:spcBef>
              <a:spcAft>
                <a:spcPts val="1600"/>
              </a:spcAft>
              <a:buNone/>
            </a:pPr>
            <a:endParaRPr/>
          </a:p>
        </p:txBody>
      </p:sp>
      <p:pic>
        <p:nvPicPr>
          <p:cNvPr id="5079" name="Google Shape;5079;p297"/>
          <p:cNvPicPr preferRelativeResize="0"/>
          <p:nvPr/>
        </p:nvPicPr>
        <p:blipFill rotWithShape="1">
          <a:blip r:embed="rId3">
            <a:alphaModFix/>
          </a:blip>
          <a:srcRect r="84799"/>
          <a:stretch/>
        </p:blipFill>
        <p:spPr>
          <a:xfrm>
            <a:off x="5272675" y="3380525"/>
            <a:ext cx="1040449" cy="576675"/>
          </a:xfrm>
          <a:prstGeom prst="rect">
            <a:avLst/>
          </a:prstGeom>
          <a:noFill/>
          <a:ln>
            <a:noFill/>
          </a:ln>
        </p:spPr>
      </p:pic>
      <p:pic>
        <p:nvPicPr>
          <p:cNvPr id="5080" name="Google Shape;5080;p297"/>
          <p:cNvPicPr preferRelativeResize="0"/>
          <p:nvPr/>
        </p:nvPicPr>
        <p:blipFill rotWithShape="1">
          <a:blip r:embed="rId3">
            <a:alphaModFix/>
          </a:blip>
          <a:srcRect r="84799"/>
          <a:stretch/>
        </p:blipFill>
        <p:spPr>
          <a:xfrm>
            <a:off x="6789325" y="3380525"/>
            <a:ext cx="1040449" cy="576675"/>
          </a:xfrm>
          <a:prstGeom prst="rect">
            <a:avLst/>
          </a:prstGeom>
          <a:noFill/>
          <a:ln>
            <a:noFill/>
          </a:ln>
        </p:spPr>
      </p:pic>
      <p:pic>
        <p:nvPicPr>
          <p:cNvPr id="5081" name="Google Shape;5081;p297"/>
          <p:cNvPicPr preferRelativeResize="0"/>
          <p:nvPr/>
        </p:nvPicPr>
        <p:blipFill rotWithShape="1">
          <a:blip r:embed="rId3">
            <a:alphaModFix/>
          </a:blip>
          <a:srcRect r="84799"/>
          <a:stretch/>
        </p:blipFill>
        <p:spPr>
          <a:xfrm>
            <a:off x="8026350" y="3431125"/>
            <a:ext cx="1040449" cy="576675"/>
          </a:xfrm>
          <a:prstGeom prst="rect">
            <a:avLst/>
          </a:prstGeom>
          <a:noFill/>
          <a:ln>
            <a:noFill/>
          </a:ln>
        </p:spPr>
      </p:pic>
      <p:sp>
        <p:nvSpPr>
          <p:cNvPr id="5082" name="Google Shape;5082;p297"/>
          <p:cNvSpPr/>
          <p:nvPr/>
        </p:nvSpPr>
        <p:spPr>
          <a:xfrm>
            <a:off x="6092550" y="1923500"/>
            <a:ext cx="2059200" cy="9831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Multi-lingual ST</a:t>
            </a:r>
            <a:endParaRPr/>
          </a:p>
        </p:txBody>
      </p:sp>
      <p:pic>
        <p:nvPicPr>
          <p:cNvPr id="5083" name="Google Shape;5083;p297"/>
          <p:cNvPicPr preferRelativeResize="0"/>
          <p:nvPr/>
        </p:nvPicPr>
        <p:blipFill>
          <a:blip r:embed="rId4">
            <a:alphaModFix/>
          </a:blip>
          <a:stretch>
            <a:fillRect/>
          </a:stretch>
        </p:blipFill>
        <p:spPr>
          <a:xfrm>
            <a:off x="5477813" y="3937185"/>
            <a:ext cx="630176" cy="331825"/>
          </a:xfrm>
          <a:prstGeom prst="rect">
            <a:avLst/>
          </a:prstGeom>
          <a:noFill/>
          <a:ln>
            <a:noFill/>
          </a:ln>
        </p:spPr>
      </p:pic>
      <p:pic>
        <p:nvPicPr>
          <p:cNvPr id="5084" name="Google Shape;5084;p297"/>
          <p:cNvPicPr preferRelativeResize="0"/>
          <p:nvPr/>
        </p:nvPicPr>
        <p:blipFill>
          <a:blip r:embed="rId5">
            <a:alphaModFix/>
          </a:blip>
          <a:stretch>
            <a:fillRect/>
          </a:stretch>
        </p:blipFill>
        <p:spPr>
          <a:xfrm>
            <a:off x="6994463" y="3893125"/>
            <a:ext cx="630176" cy="419962"/>
          </a:xfrm>
          <a:prstGeom prst="rect">
            <a:avLst/>
          </a:prstGeom>
          <a:noFill/>
          <a:ln>
            <a:noFill/>
          </a:ln>
        </p:spPr>
      </p:pic>
      <p:pic>
        <p:nvPicPr>
          <p:cNvPr id="5085" name="Google Shape;5085;p297"/>
          <p:cNvPicPr preferRelativeResize="0"/>
          <p:nvPr/>
        </p:nvPicPr>
        <p:blipFill>
          <a:blip r:embed="rId6">
            <a:alphaModFix/>
          </a:blip>
          <a:stretch>
            <a:fillRect/>
          </a:stretch>
        </p:blipFill>
        <p:spPr>
          <a:xfrm>
            <a:off x="8231486" y="3937187"/>
            <a:ext cx="630176" cy="419962"/>
          </a:xfrm>
          <a:prstGeom prst="rect">
            <a:avLst/>
          </a:prstGeom>
          <a:noFill/>
          <a:ln>
            <a:noFill/>
          </a:ln>
        </p:spPr>
      </p:pic>
      <p:pic>
        <p:nvPicPr>
          <p:cNvPr id="5086" name="Google Shape;5086;p297"/>
          <p:cNvPicPr preferRelativeResize="0"/>
          <p:nvPr/>
        </p:nvPicPr>
        <p:blipFill>
          <a:blip r:embed="rId5">
            <a:alphaModFix/>
          </a:blip>
          <a:stretch>
            <a:fillRect/>
          </a:stretch>
        </p:blipFill>
        <p:spPr>
          <a:xfrm>
            <a:off x="5765663" y="969600"/>
            <a:ext cx="630176" cy="419962"/>
          </a:xfrm>
          <a:prstGeom prst="rect">
            <a:avLst/>
          </a:prstGeom>
          <a:noFill/>
          <a:ln>
            <a:noFill/>
          </a:ln>
        </p:spPr>
      </p:pic>
      <p:pic>
        <p:nvPicPr>
          <p:cNvPr id="5087" name="Google Shape;5087;p297"/>
          <p:cNvPicPr preferRelativeResize="0"/>
          <p:nvPr/>
        </p:nvPicPr>
        <p:blipFill>
          <a:blip r:embed="rId6">
            <a:alphaModFix/>
          </a:blip>
          <a:stretch>
            <a:fillRect/>
          </a:stretch>
        </p:blipFill>
        <p:spPr>
          <a:xfrm>
            <a:off x="8231486" y="911962"/>
            <a:ext cx="630176" cy="419962"/>
          </a:xfrm>
          <a:prstGeom prst="rect">
            <a:avLst/>
          </a:prstGeom>
          <a:noFill/>
          <a:ln>
            <a:noFill/>
          </a:ln>
        </p:spPr>
      </p:pic>
      <p:pic>
        <p:nvPicPr>
          <p:cNvPr id="5088" name="Google Shape;5088;p297"/>
          <p:cNvPicPr preferRelativeResize="0"/>
          <p:nvPr/>
        </p:nvPicPr>
        <p:blipFill>
          <a:blip r:embed="rId4">
            <a:alphaModFix/>
          </a:blip>
          <a:stretch>
            <a:fillRect/>
          </a:stretch>
        </p:blipFill>
        <p:spPr>
          <a:xfrm>
            <a:off x="6998563" y="1013673"/>
            <a:ext cx="630176" cy="331825"/>
          </a:xfrm>
          <a:prstGeom prst="rect">
            <a:avLst/>
          </a:prstGeom>
          <a:noFill/>
          <a:ln>
            <a:noFill/>
          </a:ln>
        </p:spPr>
      </p:pic>
      <p:cxnSp>
        <p:nvCxnSpPr>
          <p:cNvPr id="5089" name="Google Shape;5089;p297"/>
          <p:cNvCxnSpPr>
            <a:stCxn id="5079" idx="0"/>
            <a:endCxn id="5082" idx="2"/>
          </p:cNvCxnSpPr>
          <p:nvPr/>
        </p:nvCxnSpPr>
        <p:spPr>
          <a:xfrm rot="10800000" flipH="1">
            <a:off x="5792900" y="2906525"/>
            <a:ext cx="1329300" cy="474000"/>
          </a:xfrm>
          <a:prstGeom prst="straightConnector1">
            <a:avLst/>
          </a:prstGeom>
          <a:noFill/>
          <a:ln w="9525" cap="flat" cmpd="sng">
            <a:solidFill>
              <a:schemeClr val="dk2"/>
            </a:solidFill>
            <a:prstDash val="solid"/>
            <a:round/>
            <a:headEnd type="none" w="med" len="med"/>
            <a:tailEnd type="triangle" w="med" len="med"/>
          </a:ln>
        </p:spPr>
      </p:cxnSp>
      <p:cxnSp>
        <p:nvCxnSpPr>
          <p:cNvPr id="5090" name="Google Shape;5090;p297"/>
          <p:cNvCxnSpPr>
            <a:stCxn id="5080" idx="0"/>
            <a:endCxn id="5082" idx="2"/>
          </p:cNvCxnSpPr>
          <p:nvPr/>
        </p:nvCxnSpPr>
        <p:spPr>
          <a:xfrm rot="10800000">
            <a:off x="7122050" y="2906525"/>
            <a:ext cx="187500" cy="474000"/>
          </a:xfrm>
          <a:prstGeom prst="straightConnector1">
            <a:avLst/>
          </a:prstGeom>
          <a:noFill/>
          <a:ln w="9525" cap="flat" cmpd="sng">
            <a:solidFill>
              <a:schemeClr val="dk2"/>
            </a:solidFill>
            <a:prstDash val="solid"/>
            <a:round/>
            <a:headEnd type="none" w="med" len="med"/>
            <a:tailEnd type="triangle" w="med" len="med"/>
          </a:ln>
        </p:spPr>
      </p:cxnSp>
      <p:cxnSp>
        <p:nvCxnSpPr>
          <p:cNvPr id="5091" name="Google Shape;5091;p297"/>
          <p:cNvCxnSpPr>
            <a:stCxn id="5081" idx="0"/>
            <a:endCxn id="5082" idx="2"/>
          </p:cNvCxnSpPr>
          <p:nvPr/>
        </p:nvCxnSpPr>
        <p:spPr>
          <a:xfrm rot="10800000">
            <a:off x="7122175" y="2906725"/>
            <a:ext cx="1424400" cy="524400"/>
          </a:xfrm>
          <a:prstGeom prst="straightConnector1">
            <a:avLst/>
          </a:prstGeom>
          <a:noFill/>
          <a:ln w="9525" cap="flat" cmpd="sng">
            <a:solidFill>
              <a:schemeClr val="dk2"/>
            </a:solidFill>
            <a:prstDash val="solid"/>
            <a:round/>
            <a:headEnd type="none" w="med" len="med"/>
            <a:tailEnd type="triangle" w="med" len="med"/>
          </a:ln>
        </p:spPr>
      </p:cxnSp>
      <p:cxnSp>
        <p:nvCxnSpPr>
          <p:cNvPr id="5092" name="Google Shape;5092;p297"/>
          <p:cNvCxnSpPr>
            <a:stCxn id="5082" idx="0"/>
            <a:endCxn id="5086" idx="2"/>
          </p:cNvCxnSpPr>
          <p:nvPr/>
        </p:nvCxnSpPr>
        <p:spPr>
          <a:xfrm rot="10800000">
            <a:off x="6080850" y="1389500"/>
            <a:ext cx="1041300" cy="534000"/>
          </a:xfrm>
          <a:prstGeom prst="straightConnector1">
            <a:avLst/>
          </a:prstGeom>
          <a:noFill/>
          <a:ln w="9525" cap="flat" cmpd="sng">
            <a:solidFill>
              <a:schemeClr val="dk2"/>
            </a:solidFill>
            <a:prstDash val="solid"/>
            <a:round/>
            <a:headEnd type="none" w="med" len="med"/>
            <a:tailEnd type="triangle" w="med" len="med"/>
          </a:ln>
        </p:spPr>
      </p:cxnSp>
      <p:cxnSp>
        <p:nvCxnSpPr>
          <p:cNvPr id="5093" name="Google Shape;5093;p297"/>
          <p:cNvCxnSpPr>
            <a:stCxn id="5082" idx="0"/>
            <a:endCxn id="5088" idx="2"/>
          </p:cNvCxnSpPr>
          <p:nvPr/>
        </p:nvCxnSpPr>
        <p:spPr>
          <a:xfrm rot="10800000" flipH="1">
            <a:off x="7122150" y="1345400"/>
            <a:ext cx="191400" cy="578100"/>
          </a:xfrm>
          <a:prstGeom prst="straightConnector1">
            <a:avLst/>
          </a:prstGeom>
          <a:noFill/>
          <a:ln w="9525" cap="flat" cmpd="sng">
            <a:solidFill>
              <a:schemeClr val="dk2"/>
            </a:solidFill>
            <a:prstDash val="solid"/>
            <a:round/>
            <a:headEnd type="none" w="med" len="med"/>
            <a:tailEnd type="triangle" w="med" len="med"/>
          </a:ln>
        </p:spPr>
      </p:cxnSp>
      <p:cxnSp>
        <p:nvCxnSpPr>
          <p:cNvPr id="5094" name="Google Shape;5094;p297"/>
          <p:cNvCxnSpPr>
            <a:stCxn id="5082" idx="0"/>
            <a:endCxn id="5087" idx="2"/>
          </p:cNvCxnSpPr>
          <p:nvPr/>
        </p:nvCxnSpPr>
        <p:spPr>
          <a:xfrm rot="10800000" flipH="1">
            <a:off x="7122150" y="1331900"/>
            <a:ext cx="1424400" cy="591600"/>
          </a:xfrm>
          <a:prstGeom prst="straightConnector1">
            <a:avLst/>
          </a:prstGeom>
          <a:noFill/>
          <a:ln w="9525" cap="flat" cmpd="sng">
            <a:solidFill>
              <a:schemeClr val="dk2"/>
            </a:solidFill>
            <a:prstDash val="solid"/>
            <a:round/>
            <a:headEnd type="none" w="med" len="med"/>
            <a:tailEnd type="triangle" w="med" len="med"/>
          </a:ln>
        </p:spPr>
      </p:cxnSp>
      <p:sp>
        <p:nvSpPr>
          <p:cNvPr id="5095" name="Google Shape;5095;p29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261</a:t>
            </a:fld>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5099"/>
        <p:cNvGrpSpPr/>
        <p:nvPr/>
      </p:nvGrpSpPr>
      <p:grpSpPr>
        <a:xfrm>
          <a:off x="0" y="0"/>
          <a:ext cx="0" cy="0"/>
          <a:chOff x="0" y="0"/>
          <a:chExt cx="0" cy="0"/>
        </a:xfrm>
      </p:grpSpPr>
      <p:sp>
        <p:nvSpPr>
          <p:cNvPr id="5100" name="Google Shape;5100;p29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Multilingual ST</a:t>
            </a:r>
            <a:endParaRPr/>
          </a:p>
        </p:txBody>
      </p:sp>
      <p:sp>
        <p:nvSpPr>
          <p:cNvPr id="5101" name="Google Shape;5101;p29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Scenarios:</a:t>
            </a:r>
            <a:endParaRPr/>
          </a:p>
          <a:p>
            <a:pPr marL="914400" lvl="1" indent="-317500" algn="l" rtl="0">
              <a:spcBef>
                <a:spcPts val="0"/>
              </a:spcBef>
              <a:spcAft>
                <a:spcPts val="0"/>
              </a:spcAft>
              <a:buSzPts val="1400"/>
              <a:buChar char="○"/>
            </a:pPr>
            <a:r>
              <a:rPr lang="en"/>
              <a:t>Many-to-One</a:t>
            </a:r>
            <a:endParaRPr/>
          </a:p>
          <a:p>
            <a:pPr marL="914400" lvl="1" indent="-317500" algn="l" rtl="0">
              <a:spcBef>
                <a:spcPts val="0"/>
              </a:spcBef>
              <a:spcAft>
                <a:spcPts val="0"/>
              </a:spcAft>
              <a:buSzPts val="1400"/>
              <a:buChar char="○"/>
            </a:pPr>
            <a:r>
              <a:rPr lang="en"/>
              <a:t>One-to-Many</a:t>
            </a:r>
            <a:endParaRPr/>
          </a:p>
          <a:p>
            <a:pPr marL="914400" lvl="1" indent="-317500" algn="l" rtl="0">
              <a:spcBef>
                <a:spcPts val="0"/>
              </a:spcBef>
              <a:spcAft>
                <a:spcPts val="0"/>
              </a:spcAft>
              <a:buSzPts val="1400"/>
              <a:buChar char="○"/>
            </a:pPr>
            <a:r>
              <a:rPr lang="en"/>
              <a:t>Many-to-Many</a:t>
            </a:r>
            <a:endParaRPr/>
          </a:p>
          <a:p>
            <a:pPr marL="457200" lvl="0" indent="-342900" algn="l" rtl="0">
              <a:spcBef>
                <a:spcPts val="0"/>
              </a:spcBef>
              <a:spcAft>
                <a:spcPts val="0"/>
              </a:spcAft>
              <a:buSzPts val="1800"/>
              <a:buChar char="●"/>
            </a:pPr>
            <a:r>
              <a:rPr lang="en"/>
              <a:t>Zero-shot:</a:t>
            </a:r>
            <a:endParaRPr/>
          </a:p>
          <a:p>
            <a:pPr marL="914400" lvl="1" indent="-317500" algn="l" rtl="0">
              <a:spcBef>
                <a:spcPts val="0"/>
              </a:spcBef>
              <a:spcAft>
                <a:spcPts val="0"/>
              </a:spcAft>
              <a:buSzPts val="1400"/>
              <a:buChar char="○"/>
            </a:pPr>
            <a:r>
              <a:rPr lang="en"/>
              <a:t>No training data in test language pair</a:t>
            </a:r>
            <a:endParaRPr/>
          </a:p>
        </p:txBody>
      </p:sp>
      <p:pic>
        <p:nvPicPr>
          <p:cNvPr id="5102" name="Google Shape;5102;p298"/>
          <p:cNvPicPr preferRelativeResize="0"/>
          <p:nvPr/>
        </p:nvPicPr>
        <p:blipFill rotWithShape="1">
          <a:blip r:embed="rId3">
            <a:alphaModFix/>
          </a:blip>
          <a:srcRect r="84799"/>
          <a:stretch/>
        </p:blipFill>
        <p:spPr>
          <a:xfrm>
            <a:off x="5272675" y="3380525"/>
            <a:ext cx="1040449" cy="576675"/>
          </a:xfrm>
          <a:prstGeom prst="rect">
            <a:avLst/>
          </a:prstGeom>
          <a:noFill/>
          <a:ln>
            <a:noFill/>
          </a:ln>
        </p:spPr>
      </p:pic>
      <p:pic>
        <p:nvPicPr>
          <p:cNvPr id="5103" name="Google Shape;5103;p298"/>
          <p:cNvPicPr preferRelativeResize="0"/>
          <p:nvPr/>
        </p:nvPicPr>
        <p:blipFill rotWithShape="1">
          <a:blip r:embed="rId3">
            <a:alphaModFix/>
          </a:blip>
          <a:srcRect r="84799"/>
          <a:stretch/>
        </p:blipFill>
        <p:spPr>
          <a:xfrm>
            <a:off x="6789325" y="3380525"/>
            <a:ext cx="1040449" cy="576675"/>
          </a:xfrm>
          <a:prstGeom prst="rect">
            <a:avLst/>
          </a:prstGeom>
          <a:noFill/>
          <a:ln>
            <a:noFill/>
          </a:ln>
        </p:spPr>
      </p:pic>
      <p:sp>
        <p:nvSpPr>
          <p:cNvPr id="5104" name="Google Shape;5104;p298"/>
          <p:cNvSpPr/>
          <p:nvPr/>
        </p:nvSpPr>
        <p:spPr>
          <a:xfrm>
            <a:off x="6092550" y="1923500"/>
            <a:ext cx="2059200" cy="9831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Multi-lingual ST</a:t>
            </a:r>
            <a:endParaRPr/>
          </a:p>
        </p:txBody>
      </p:sp>
      <p:pic>
        <p:nvPicPr>
          <p:cNvPr id="5105" name="Google Shape;5105;p298"/>
          <p:cNvPicPr preferRelativeResize="0"/>
          <p:nvPr/>
        </p:nvPicPr>
        <p:blipFill>
          <a:blip r:embed="rId4">
            <a:alphaModFix/>
          </a:blip>
          <a:stretch>
            <a:fillRect/>
          </a:stretch>
        </p:blipFill>
        <p:spPr>
          <a:xfrm>
            <a:off x="5477813" y="3937185"/>
            <a:ext cx="630176" cy="331825"/>
          </a:xfrm>
          <a:prstGeom prst="rect">
            <a:avLst/>
          </a:prstGeom>
          <a:noFill/>
          <a:ln>
            <a:noFill/>
          </a:ln>
        </p:spPr>
      </p:pic>
      <p:pic>
        <p:nvPicPr>
          <p:cNvPr id="5106" name="Google Shape;5106;p298"/>
          <p:cNvPicPr preferRelativeResize="0"/>
          <p:nvPr/>
        </p:nvPicPr>
        <p:blipFill>
          <a:blip r:embed="rId5">
            <a:alphaModFix/>
          </a:blip>
          <a:stretch>
            <a:fillRect/>
          </a:stretch>
        </p:blipFill>
        <p:spPr>
          <a:xfrm>
            <a:off x="6994463" y="3893125"/>
            <a:ext cx="630176" cy="419962"/>
          </a:xfrm>
          <a:prstGeom prst="rect">
            <a:avLst/>
          </a:prstGeom>
          <a:noFill/>
          <a:ln>
            <a:noFill/>
          </a:ln>
        </p:spPr>
      </p:pic>
      <p:pic>
        <p:nvPicPr>
          <p:cNvPr id="5107" name="Google Shape;5107;p298"/>
          <p:cNvPicPr preferRelativeResize="0"/>
          <p:nvPr/>
        </p:nvPicPr>
        <p:blipFill>
          <a:blip r:embed="rId6">
            <a:alphaModFix/>
          </a:blip>
          <a:stretch>
            <a:fillRect/>
          </a:stretch>
        </p:blipFill>
        <p:spPr>
          <a:xfrm>
            <a:off x="8231486" y="911962"/>
            <a:ext cx="630176" cy="419962"/>
          </a:xfrm>
          <a:prstGeom prst="rect">
            <a:avLst/>
          </a:prstGeom>
          <a:noFill/>
          <a:ln>
            <a:noFill/>
          </a:ln>
        </p:spPr>
      </p:pic>
      <p:pic>
        <p:nvPicPr>
          <p:cNvPr id="5108" name="Google Shape;5108;p298"/>
          <p:cNvPicPr preferRelativeResize="0"/>
          <p:nvPr/>
        </p:nvPicPr>
        <p:blipFill>
          <a:blip r:embed="rId4">
            <a:alphaModFix/>
          </a:blip>
          <a:stretch>
            <a:fillRect/>
          </a:stretch>
        </p:blipFill>
        <p:spPr>
          <a:xfrm>
            <a:off x="6998563" y="1013673"/>
            <a:ext cx="630176" cy="331825"/>
          </a:xfrm>
          <a:prstGeom prst="rect">
            <a:avLst/>
          </a:prstGeom>
          <a:noFill/>
          <a:ln>
            <a:noFill/>
          </a:ln>
        </p:spPr>
      </p:pic>
      <p:cxnSp>
        <p:nvCxnSpPr>
          <p:cNvPr id="5109" name="Google Shape;5109;p298"/>
          <p:cNvCxnSpPr>
            <a:stCxn id="5103" idx="0"/>
            <a:endCxn id="5108" idx="2"/>
          </p:cNvCxnSpPr>
          <p:nvPr/>
        </p:nvCxnSpPr>
        <p:spPr>
          <a:xfrm rot="10800000" flipH="1">
            <a:off x="7309550" y="1345625"/>
            <a:ext cx="4200" cy="2034900"/>
          </a:xfrm>
          <a:prstGeom prst="straightConnector1">
            <a:avLst/>
          </a:prstGeom>
          <a:noFill/>
          <a:ln w="38100" cap="flat" cmpd="sng">
            <a:solidFill>
              <a:srgbClr val="0000FF"/>
            </a:solidFill>
            <a:prstDash val="solid"/>
            <a:round/>
            <a:headEnd type="none" w="med" len="med"/>
            <a:tailEnd type="triangle" w="med" len="med"/>
          </a:ln>
        </p:spPr>
      </p:cxnSp>
      <p:cxnSp>
        <p:nvCxnSpPr>
          <p:cNvPr id="5110" name="Google Shape;5110;p298"/>
          <p:cNvCxnSpPr>
            <a:stCxn id="5102" idx="0"/>
            <a:endCxn id="5107" idx="2"/>
          </p:cNvCxnSpPr>
          <p:nvPr/>
        </p:nvCxnSpPr>
        <p:spPr>
          <a:xfrm rot="10800000" flipH="1">
            <a:off x="5792900" y="1331825"/>
            <a:ext cx="2753700" cy="2048700"/>
          </a:xfrm>
          <a:prstGeom prst="straightConnector1">
            <a:avLst/>
          </a:prstGeom>
          <a:noFill/>
          <a:ln w="38100" cap="flat" cmpd="sng">
            <a:solidFill>
              <a:srgbClr val="0000FF"/>
            </a:solidFill>
            <a:prstDash val="solid"/>
            <a:round/>
            <a:headEnd type="none" w="med" len="med"/>
            <a:tailEnd type="triangle" w="med" len="med"/>
          </a:ln>
        </p:spPr>
      </p:cxnSp>
      <p:cxnSp>
        <p:nvCxnSpPr>
          <p:cNvPr id="5111" name="Google Shape;5111;p298"/>
          <p:cNvCxnSpPr>
            <a:stCxn id="5103" idx="0"/>
            <a:endCxn id="5107" idx="2"/>
          </p:cNvCxnSpPr>
          <p:nvPr/>
        </p:nvCxnSpPr>
        <p:spPr>
          <a:xfrm rot="10800000" flipH="1">
            <a:off x="7309550" y="1331825"/>
            <a:ext cx="1236900" cy="2048700"/>
          </a:xfrm>
          <a:prstGeom prst="straightConnector1">
            <a:avLst/>
          </a:prstGeom>
          <a:noFill/>
          <a:ln w="38100" cap="flat" cmpd="sng">
            <a:solidFill>
              <a:srgbClr val="FF0000"/>
            </a:solidFill>
            <a:prstDash val="solid"/>
            <a:round/>
            <a:headEnd type="none" w="med" len="med"/>
            <a:tailEnd type="triangle" w="med" len="med"/>
          </a:ln>
        </p:spPr>
      </p:cxnSp>
      <p:cxnSp>
        <p:nvCxnSpPr>
          <p:cNvPr id="5112" name="Google Shape;5112;p298"/>
          <p:cNvCxnSpPr/>
          <p:nvPr/>
        </p:nvCxnSpPr>
        <p:spPr>
          <a:xfrm>
            <a:off x="3253875" y="4269000"/>
            <a:ext cx="796500" cy="0"/>
          </a:xfrm>
          <a:prstGeom prst="straightConnector1">
            <a:avLst/>
          </a:prstGeom>
          <a:noFill/>
          <a:ln w="38100" cap="flat" cmpd="sng">
            <a:solidFill>
              <a:srgbClr val="FF0000"/>
            </a:solidFill>
            <a:prstDash val="solid"/>
            <a:round/>
            <a:headEnd type="none" w="med" len="med"/>
            <a:tailEnd type="triangle" w="med" len="med"/>
          </a:ln>
        </p:spPr>
      </p:cxnSp>
      <p:cxnSp>
        <p:nvCxnSpPr>
          <p:cNvPr id="5113" name="Google Shape;5113;p298"/>
          <p:cNvCxnSpPr/>
          <p:nvPr/>
        </p:nvCxnSpPr>
        <p:spPr>
          <a:xfrm>
            <a:off x="3253875" y="4051150"/>
            <a:ext cx="796500" cy="0"/>
          </a:xfrm>
          <a:prstGeom prst="straightConnector1">
            <a:avLst/>
          </a:prstGeom>
          <a:noFill/>
          <a:ln w="38100" cap="flat" cmpd="sng">
            <a:solidFill>
              <a:srgbClr val="0000FF"/>
            </a:solidFill>
            <a:prstDash val="solid"/>
            <a:round/>
            <a:headEnd type="none" w="med" len="med"/>
            <a:tailEnd type="triangle" w="med" len="med"/>
          </a:ln>
        </p:spPr>
      </p:cxnSp>
      <p:sp>
        <p:nvSpPr>
          <p:cNvPr id="5114" name="Google Shape;5114;p298"/>
          <p:cNvSpPr txBox="1"/>
          <p:nvPr/>
        </p:nvSpPr>
        <p:spPr>
          <a:xfrm>
            <a:off x="1745575" y="3855500"/>
            <a:ext cx="1550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Training direction</a:t>
            </a:r>
            <a:endParaRPr>
              <a:latin typeface="Source Sans Pro"/>
              <a:ea typeface="Source Sans Pro"/>
              <a:cs typeface="Source Sans Pro"/>
              <a:sym typeface="Source Sans Pro"/>
            </a:endParaRPr>
          </a:p>
          <a:p>
            <a:pPr marL="0" lvl="0" indent="0" algn="l" rtl="0">
              <a:spcBef>
                <a:spcPts val="0"/>
              </a:spcBef>
              <a:spcAft>
                <a:spcPts val="0"/>
              </a:spcAft>
              <a:buNone/>
            </a:pPr>
            <a:r>
              <a:rPr lang="en">
                <a:latin typeface="Source Sans Pro"/>
                <a:ea typeface="Source Sans Pro"/>
                <a:cs typeface="Source Sans Pro"/>
                <a:sym typeface="Source Sans Pro"/>
              </a:rPr>
              <a:t>Test direction</a:t>
            </a:r>
            <a:endParaRPr>
              <a:latin typeface="Source Sans Pro"/>
              <a:ea typeface="Source Sans Pro"/>
              <a:cs typeface="Source Sans Pro"/>
              <a:sym typeface="Source Sans Pro"/>
            </a:endParaRPr>
          </a:p>
        </p:txBody>
      </p:sp>
      <p:sp>
        <p:nvSpPr>
          <p:cNvPr id="5115" name="Google Shape;5115;p29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262</a:t>
            </a:fld>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5119"/>
        <p:cNvGrpSpPr/>
        <p:nvPr/>
      </p:nvGrpSpPr>
      <p:grpSpPr>
        <a:xfrm>
          <a:off x="0" y="0"/>
          <a:ext cx="0" cy="0"/>
          <a:chOff x="0" y="0"/>
          <a:chExt cx="0" cy="0"/>
        </a:xfrm>
      </p:grpSpPr>
      <p:sp>
        <p:nvSpPr>
          <p:cNvPr id="5120" name="Google Shape;5120;p29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Multilingual ST - Architecture</a:t>
            </a:r>
            <a:endParaRPr/>
          </a:p>
        </p:txBody>
      </p:sp>
      <p:pic>
        <p:nvPicPr>
          <p:cNvPr id="5121" name="Google Shape;5121;p299"/>
          <p:cNvPicPr preferRelativeResize="0"/>
          <p:nvPr/>
        </p:nvPicPr>
        <p:blipFill rotWithShape="1">
          <a:blip r:embed="rId3">
            <a:alphaModFix/>
          </a:blip>
          <a:srcRect r="84799"/>
          <a:stretch/>
        </p:blipFill>
        <p:spPr>
          <a:xfrm>
            <a:off x="832475" y="3606650"/>
            <a:ext cx="1040449" cy="576675"/>
          </a:xfrm>
          <a:prstGeom prst="rect">
            <a:avLst/>
          </a:prstGeom>
          <a:noFill/>
          <a:ln>
            <a:noFill/>
          </a:ln>
        </p:spPr>
      </p:pic>
      <p:pic>
        <p:nvPicPr>
          <p:cNvPr id="5122" name="Google Shape;5122;p299"/>
          <p:cNvPicPr preferRelativeResize="0"/>
          <p:nvPr/>
        </p:nvPicPr>
        <p:blipFill rotWithShape="1">
          <a:blip r:embed="rId3">
            <a:alphaModFix/>
          </a:blip>
          <a:srcRect r="84799"/>
          <a:stretch/>
        </p:blipFill>
        <p:spPr>
          <a:xfrm>
            <a:off x="2349125" y="3606650"/>
            <a:ext cx="1040449" cy="576675"/>
          </a:xfrm>
          <a:prstGeom prst="rect">
            <a:avLst/>
          </a:prstGeom>
          <a:noFill/>
          <a:ln>
            <a:noFill/>
          </a:ln>
        </p:spPr>
      </p:pic>
      <p:pic>
        <p:nvPicPr>
          <p:cNvPr id="5123" name="Google Shape;5123;p299"/>
          <p:cNvPicPr preferRelativeResize="0"/>
          <p:nvPr/>
        </p:nvPicPr>
        <p:blipFill rotWithShape="1">
          <a:blip r:embed="rId3">
            <a:alphaModFix/>
          </a:blip>
          <a:srcRect r="84799"/>
          <a:stretch/>
        </p:blipFill>
        <p:spPr>
          <a:xfrm>
            <a:off x="3586150" y="3657250"/>
            <a:ext cx="1040449" cy="576675"/>
          </a:xfrm>
          <a:prstGeom prst="rect">
            <a:avLst/>
          </a:prstGeom>
          <a:noFill/>
          <a:ln>
            <a:noFill/>
          </a:ln>
        </p:spPr>
      </p:pic>
      <p:pic>
        <p:nvPicPr>
          <p:cNvPr id="5124" name="Google Shape;5124;p299"/>
          <p:cNvPicPr preferRelativeResize="0"/>
          <p:nvPr/>
        </p:nvPicPr>
        <p:blipFill>
          <a:blip r:embed="rId4">
            <a:alphaModFix/>
          </a:blip>
          <a:stretch>
            <a:fillRect/>
          </a:stretch>
        </p:blipFill>
        <p:spPr>
          <a:xfrm>
            <a:off x="1037613" y="4163310"/>
            <a:ext cx="630176" cy="331825"/>
          </a:xfrm>
          <a:prstGeom prst="rect">
            <a:avLst/>
          </a:prstGeom>
          <a:noFill/>
          <a:ln>
            <a:noFill/>
          </a:ln>
        </p:spPr>
      </p:pic>
      <p:pic>
        <p:nvPicPr>
          <p:cNvPr id="5125" name="Google Shape;5125;p299"/>
          <p:cNvPicPr preferRelativeResize="0"/>
          <p:nvPr/>
        </p:nvPicPr>
        <p:blipFill>
          <a:blip r:embed="rId5">
            <a:alphaModFix/>
          </a:blip>
          <a:stretch>
            <a:fillRect/>
          </a:stretch>
        </p:blipFill>
        <p:spPr>
          <a:xfrm>
            <a:off x="2554263" y="4119250"/>
            <a:ext cx="630176" cy="419962"/>
          </a:xfrm>
          <a:prstGeom prst="rect">
            <a:avLst/>
          </a:prstGeom>
          <a:noFill/>
          <a:ln>
            <a:noFill/>
          </a:ln>
        </p:spPr>
      </p:pic>
      <p:pic>
        <p:nvPicPr>
          <p:cNvPr id="5126" name="Google Shape;5126;p299"/>
          <p:cNvPicPr preferRelativeResize="0"/>
          <p:nvPr/>
        </p:nvPicPr>
        <p:blipFill>
          <a:blip r:embed="rId6">
            <a:alphaModFix/>
          </a:blip>
          <a:stretch>
            <a:fillRect/>
          </a:stretch>
        </p:blipFill>
        <p:spPr>
          <a:xfrm>
            <a:off x="3791286" y="4163312"/>
            <a:ext cx="630176" cy="419962"/>
          </a:xfrm>
          <a:prstGeom prst="rect">
            <a:avLst/>
          </a:prstGeom>
          <a:noFill/>
          <a:ln>
            <a:noFill/>
          </a:ln>
        </p:spPr>
      </p:pic>
      <p:pic>
        <p:nvPicPr>
          <p:cNvPr id="5127" name="Google Shape;5127;p299"/>
          <p:cNvPicPr preferRelativeResize="0"/>
          <p:nvPr/>
        </p:nvPicPr>
        <p:blipFill>
          <a:blip r:embed="rId5">
            <a:alphaModFix/>
          </a:blip>
          <a:stretch>
            <a:fillRect/>
          </a:stretch>
        </p:blipFill>
        <p:spPr>
          <a:xfrm>
            <a:off x="1037625" y="1319825"/>
            <a:ext cx="630176" cy="419962"/>
          </a:xfrm>
          <a:prstGeom prst="rect">
            <a:avLst/>
          </a:prstGeom>
          <a:noFill/>
          <a:ln>
            <a:noFill/>
          </a:ln>
        </p:spPr>
      </p:pic>
      <p:pic>
        <p:nvPicPr>
          <p:cNvPr id="5128" name="Google Shape;5128;p299"/>
          <p:cNvPicPr preferRelativeResize="0"/>
          <p:nvPr/>
        </p:nvPicPr>
        <p:blipFill>
          <a:blip r:embed="rId6">
            <a:alphaModFix/>
          </a:blip>
          <a:stretch>
            <a:fillRect/>
          </a:stretch>
        </p:blipFill>
        <p:spPr>
          <a:xfrm>
            <a:off x="3791223" y="1275737"/>
            <a:ext cx="630176" cy="419962"/>
          </a:xfrm>
          <a:prstGeom prst="rect">
            <a:avLst/>
          </a:prstGeom>
          <a:noFill/>
          <a:ln>
            <a:noFill/>
          </a:ln>
        </p:spPr>
      </p:pic>
      <p:pic>
        <p:nvPicPr>
          <p:cNvPr id="5129" name="Google Shape;5129;p299"/>
          <p:cNvPicPr preferRelativeResize="0"/>
          <p:nvPr/>
        </p:nvPicPr>
        <p:blipFill>
          <a:blip r:embed="rId4">
            <a:alphaModFix/>
          </a:blip>
          <a:stretch>
            <a:fillRect/>
          </a:stretch>
        </p:blipFill>
        <p:spPr>
          <a:xfrm>
            <a:off x="2554263" y="1363885"/>
            <a:ext cx="630176" cy="331825"/>
          </a:xfrm>
          <a:prstGeom prst="rect">
            <a:avLst/>
          </a:prstGeom>
          <a:noFill/>
          <a:ln>
            <a:noFill/>
          </a:ln>
        </p:spPr>
      </p:pic>
      <p:sp>
        <p:nvSpPr>
          <p:cNvPr id="5130" name="Google Shape;5130;p299"/>
          <p:cNvSpPr/>
          <p:nvPr/>
        </p:nvSpPr>
        <p:spPr>
          <a:xfrm>
            <a:off x="832513" y="2999675"/>
            <a:ext cx="1040400" cy="420000"/>
          </a:xfrm>
          <a:prstGeom prst="roundRect">
            <a:avLst>
              <a:gd name="adj" fmla="val 16667"/>
            </a:avLst>
          </a:prstGeom>
          <a:solidFill>
            <a:srgbClr val="FF0000"/>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t>Encoder</a:t>
            </a:r>
            <a:endParaRPr/>
          </a:p>
        </p:txBody>
      </p:sp>
      <p:sp>
        <p:nvSpPr>
          <p:cNvPr id="5131" name="Google Shape;5131;p299"/>
          <p:cNvSpPr/>
          <p:nvPr/>
        </p:nvSpPr>
        <p:spPr>
          <a:xfrm>
            <a:off x="2349138" y="2999675"/>
            <a:ext cx="1040400" cy="420000"/>
          </a:xfrm>
          <a:prstGeom prst="roundRect">
            <a:avLst>
              <a:gd name="adj" fmla="val 16667"/>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Encoder</a:t>
            </a:r>
            <a:endParaRPr/>
          </a:p>
        </p:txBody>
      </p:sp>
      <p:sp>
        <p:nvSpPr>
          <p:cNvPr id="5132" name="Google Shape;5132;p299"/>
          <p:cNvSpPr/>
          <p:nvPr/>
        </p:nvSpPr>
        <p:spPr>
          <a:xfrm>
            <a:off x="3586150" y="2999675"/>
            <a:ext cx="1040400" cy="420000"/>
          </a:xfrm>
          <a:prstGeom prst="roundRect">
            <a:avLst>
              <a:gd name="adj" fmla="val 16667"/>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Encoder</a:t>
            </a:r>
            <a:endParaRPr/>
          </a:p>
        </p:txBody>
      </p:sp>
      <p:sp>
        <p:nvSpPr>
          <p:cNvPr id="5133" name="Google Shape;5133;p299"/>
          <p:cNvSpPr/>
          <p:nvPr/>
        </p:nvSpPr>
        <p:spPr>
          <a:xfrm>
            <a:off x="832463" y="1991175"/>
            <a:ext cx="1040400" cy="420000"/>
          </a:xfrm>
          <a:prstGeom prst="roundRect">
            <a:avLst>
              <a:gd name="adj" fmla="val 16667"/>
            </a:avLst>
          </a:prstGeom>
          <a:solidFill>
            <a:srgbClr val="FF0000"/>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t>Decoder</a:t>
            </a:r>
            <a:endParaRPr/>
          </a:p>
        </p:txBody>
      </p:sp>
      <p:sp>
        <p:nvSpPr>
          <p:cNvPr id="5134" name="Google Shape;5134;p299"/>
          <p:cNvSpPr/>
          <p:nvPr/>
        </p:nvSpPr>
        <p:spPr>
          <a:xfrm>
            <a:off x="2349088" y="1991175"/>
            <a:ext cx="1040400" cy="420000"/>
          </a:xfrm>
          <a:prstGeom prst="roundRect">
            <a:avLst>
              <a:gd name="adj" fmla="val 16667"/>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Decoder</a:t>
            </a:r>
            <a:endParaRPr/>
          </a:p>
        </p:txBody>
      </p:sp>
      <p:sp>
        <p:nvSpPr>
          <p:cNvPr id="5135" name="Google Shape;5135;p299"/>
          <p:cNvSpPr/>
          <p:nvPr/>
        </p:nvSpPr>
        <p:spPr>
          <a:xfrm>
            <a:off x="3586100" y="1991175"/>
            <a:ext cx="1040400" cy="420000"/>
          </a:xfrm>
          <a:prstGeom prst="roundRect">
            <a:avLst>
              <a:gd name="adj" fmla="val 16667"/>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Decoder</a:t>
            </a:r>
            <a:endParaRPr/>
          </a:p>
        </p:txBody>
      </p:sp>
      <p:cxnSp>
        <p:nvCxnSpPr>
          <p:cNvPr id="5136" name="Google Shape;5136;p299"/>
          <p:cNvCxnSpPr>
            <a:stCxn id="5130" idx="0"/>
            <a:endCxn id="5133" idx="2"/>
          </p:cNvCxnSpPr>
          <p:nvPr/>
        </p:nvCxnSpPr>
        <p:spPr>
          <a:xfrm rot="10800000">
            <a:off x="1352713" y="2411075"/>
            <a:ext cx="0" cy="588600"/>
          </a:xfrm>
          <a:prstGeom prst="straightConnector1">
            <a:avLst/>
          </a:prstGeom>
          <a:noFill/>
          <a:ln w="9525" cap="flat" cmpd="sng">
            <a:solidFill>
              <a:schemeClr val="dk2"/>
            </a:solidFill>
            <a:prstDash val="solid"/>
            <a:round/>
            <a:headEnd type="none" w="med" len="med"/>
            <a:tailEnd type="triangle" w="med" len="med"/>
          </a:ln>
        </p:spPr>
      </p:cxnSp>
      <p:cxnSp>
        <p:nvCxnSpPr>
          <p:cNvPr id="5137" name="Google Shape;5137;p299"/>
          <p:cNvCxnSpPr>
            <a:stCxn id="5130" idx="0"/>
            <a:endCxn id="5134" idx="2"/>
          </p:cNvCxnSpPr>
          <p:nvPr/>
        </p:nvCxnSpPr>
        <p:spPr>
          <a:xfrm rot="10800000" flipH="1">
            <a:off x="1352713" y="2411075"/>
            <a:ext cx="1516500" cy="588600"/>
          </a:xfrm>
          <a:prstGeom prst="straightConnector1">
            <a:avLst/>
          </a:prstGeom>
          <a:noFill/>
          <a:ln w="9525" cap="flat" cmpd="sng">
            <a:solidFill>
              <a:schemeClr val="dk2"/>
            </a:solidFill>
            <a:prstDash val="solid"/>
            <a:round/>
            <a:headEnd type="none" w="med" len="med"/>
            <a:tailEnd type="triangle" w="med" len="med"/>
          </a:ln>
        </p:spPr>
      </p:cxnSp>
      <p:cxnSp>
        <p:nvCxnSpPr>
          <p:cNvPr id="5138" name="Google Shape;5138;p299"/>
          <p:cNvCxnSpPr>
            <a:stCxn id="5130" idx="0"/>
            <a:endCxn id="5135" idx="2"/>
          </p:cNvCxnSpPr>
          <p:nvPr/>
        </p:nvCxnSpPr>
        <p:spPr>
          <a:xfrm rot="10800000" flipH="1">
            <a:off x="1352713" y="2411075"/>
            <a:ext cx="2753700" cy="588600"/>
          </a:xfrm>
          <a:prstGeom prst="straightConnector1">
            <a:avLst/>
          </a:prstGeom>
          <a:noFill/>
          <a:ln w="9525" cap="flat" cmpd="sng">
            <a:solidFill>
              <a:schemeClr val="dk2"/>
            </a:solidFill>
            <a:prstDash val="solid"/>
            <a:round/>
            <a:headEnd type="none" w="med" len="med"/>
            <a:tailEnd type="triangle" w="med" len="med"/>
          </a:ln>
        </p:spPr>
      </p:cxnSp>
      <p:cxnSp>
        <p:nvCxnSpPr>
          <p:cNvPr id="5139" name="Google Shape;5139;p299"/>
          <p:cNvCxnSpPr>
            <a:stCxn id="5131" idx="0"/>
            <a:endCxn id="5133" idx="2"/>
          </p:cNvCxnSpPr>
          <p:nvPr/>
        </p:nvCxnSpPr>
        <p:spPr>
          <a:xfrm rot="10800000">
            <a:off x="1352538" y="2411075"/>
            <a:ext cx="1516800" cy="588600"/>
          </a:xfrm>
          <a:prstGeom prst="straightConnector1">
            <a:avLst/>
          </a:prstGeom>
          <a:noFill/>
          <a:ln w="9525" cap="flat" cmpd="sng">
            <a:solidFill>
              <a:schemeClr val="dk2"/>
            </a:solidFill>
            <a:prstDash val="solid"/>
            <a:round/>
            <a:headEnd type="none" w="med" len="med"/>
            <a:tailEnd type="triangle" w="med" len="med"/>
          </a:ln>
        </p:spPr>
      </p:cxnSp>
      <p:cxnSp>
        <p:nvCxnSpPr>
          <p:cNvPr id="5140" name="Google Shape;5140;p299"/>
          <p:cNvCxnSpPr>
            <a:stCxn id="5131" idx="0"/>
            <a:endCxn id="5134" idx="2"/>
          </p:cNvCxnSpPr>
          <p:nvPr/>
        </p:nvCxnSpPr>
        <p:spPr>
          <a:xfrm rot="10800000">
            <a:off x="2869338" y="2411075"/>
            <a:ext cx="0" cy="588600"/>
          </a:xfrm>
          <a:prstGeom prst="straightConnector1">
            <a:avLst/>
          </a:prstGeom>
          <a:noFill/>
          <a:ln w="9525" cap="flat" cmpd="sng">
            <a:solidFill>
              <a:schemeClr val="dk2"/>
            </a:solidFill>
            <a:prstDash val="solid"/>
            <a:round/>
            <a:headEnd type="none" w="med" len="med"/>
            <a:tailEnd type="triangle" w="med" len="med"/>
          </a:ln>
        </p:spPr>
      </p:cxnSp>
      <p:cxnSp>
        <p:nvCxnSpPr>
          <p:cNvPr id="5141" name="Google Shape;5141;p299"/>
          <p:cNvCxnSpPr>
            <a:stCxn id="5131" idx="0"/>
            <a:endCxn id="5135" idx="2"/>
          </p:cNvCxnSpPr>
          <p:nvPr/>
        </p:nvCxnSpPr>
        <p:spPr>
          <a:xfrm rot="10800000" flipH="1">
            <a:off x="2869338" y="2411075"/>
            <a:ext cx="1236900" cy="588600"/>
          </a:xfrm>
          <a:prstGeom prst="straightConnector1">
            <a:avLst/>
          </a:prstGeom>
          <a:noFill/>
          <a:ln w="9525" cap="flat" cmpd="sng">
            <a:solidFill>
              <a:schemeClr val="dk2"/>
            </a:solidFill>
            <a:prstDash val="solid"/>
            <a:round/>
            <a:headEnd type="none" w="med" len="med"/>
            <a:tailEnd type="triangle" w="med" len="med"/>
          </a:ln>
        </p:spPr>
      </p:cxnSp>
      <p:cxnSp>
        <p:nvCxnSpPr>
          <p:cNvPr id="5142" name="Google Shape;5142;p299"/>
          <p:cNvCxnSpPr>
            <a:stCxn id="5132" idx="0"/>
            <a:endCxn id="5133" idx="2"/>
          </p:cNvCxnSpPr>
          <p:nvPr/>
        </p:nvCxnSpPr>
        <p:spPr>
          <a:xfrm rot="10800000">
            <a:off x="1352650" y="2411075"/>
            <a:ext cx="2753700" cy="588600"/>
          </a:xfrm>
          <a:prstGeom prst="straightConnector1">
            <a:avLst/>
          </a:prstGeom>
          <a:noFill/>
          <a:ln w="9525" cap="flat" cmpd="sng">
            <a:solidFill>
              <a:schemeClr val="dk2"/>
            </a:solidFill>
            <a:prstDash val="solid"/>
            <a:round/>
            <a:headEnd type="none" w="med" len="med"/>
            <a:tailEnd type="triangle" w="med" len="med"/>
          </a:ln>
        </p:spPr>
      </p:cxnSp>
      <p:cxnSp>
        <p:nvCxnSpPr>
          <p:cNvPr id="5143" name="Google Shape;5143;p299"/>
          <p:cNvCxnSpPr>
            <a:stCxn id="5132" idx="0"/>
            <a:endCxn id="5134" idx="2"/>
          </p:cNvCxnSpPr>
          <p:nvPr/>
        </p:nvCxnSpPr>
        <p:spPr>
          <a:xfrm rot="10800000">
            <a:off x="2869150" y="2411075"/>
            <a:ext cx="1237200" cy="588600"/>
          </a:xfrm>
          <a:prstGeom prst="straightConnector1">
            <a:avLst/>
          </a:prstGeom>
          <a:noFill/>
          <a:ln w="9525" cap="flat" cmpd="sng">
            <a:solidFill>
              <a:schemeClr val="dk2"/>
            </a:solidFill>
            <a:prstDash val="solid"/>
            <a:round/>
            <a:headEnd type="none" w="med" len="med"/>
            <a:tailEnd type="triangle" w="med" len="med"/>
          </a:ln>
        </p:spPr>
      </p:cxnSp>
      <p:cxnSp>
        <p:nvCxnSpPr>
          <p:cNvPr id="5144" name="Google Shape;5144;p299"/>
          <p:cNvCxnSpPr>
            <a:stCxn id="5132" idx="0"/>
            <a:endCxn id="5135" idx="2"/>
          </p:cNvCxnSpPr>
          <p:nvPr/>
        </p:nvCxnSpPr>
        <p:spPr>
          <a:xfrm rot="10800000">
            <a:off x="4106350" y="2411075"/>
            <a:ext cx="0" cy="588600"/>
          </a:xfrm>
          <a:prstGeom prst="straightConnector1">
            <a:avLst/>
          </a:prstGeom>
          <a:noFill/>
          <a:ln w="9525" cap="flat" cmpd="sng">
            <a:solidFill>
              <a:schemeClr val="dk2"/>
            </a:solidFill>
            <a:prstDash val="solid"/>
            <a:round/>
            <a:headEnd type="none" w="med" len="med"/>
            <a:tailEnd type="triangle" w="med" len="med"/>
          </a:ln>
        </p:spPr>
      </p:cxnSp>
      <p:sp>
        <p:nvSpPr>
          <p:cNvPr id="5145" name="Google Shape;5145;p299"/>
          <p:cNvSpPr txBox="1"/>
          <p:nvPr/>
        </p:nvSpPr>
        <p:spPr>
          <a:xfrm>
            <a:off x="5372275" y="1795475"/>
            <a:ext cx="3414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Individual encoder and decoder for each language</a:t>
            </a:r>
            <a:endParaRPr>
              <a:latin typeface="Source Sans Pro"/>
              <a:ea typeface="Source Sans Pro"/>
              <a:cs typeface="Source Sans Pro"/>
              <a:sym typeface="Source Sans Pro"/>
            </a:endParaRPr>
          </a:p>
          <a:p>
            <a:pPr marL="0" lvl="0" indent="0" algn="l" rtl="0">
              <a:spcBef>
                <a:spcPts val="0"/>
              </a:spcBef>
              <a:spcAft>
                <a:spcPts val="0"/>
              </a:spcAft>
              <a:buNone/>
            </a:pPr>
            <a:r>
              <a:rPr lang="en">
                <a:latin typeface="Source Sans Pro"/>
                <a:ea typeface="Source Sans Pro"/>
                <a:cs typeface="Source Sans Pro"/>
                <a:sym typeface="Source Sans Pro"/>
              </a:rPr>
              <a:t>	(e.g. Escolano et al. 2020)</a:t>
            </a:r>
            <a:endParaRPr>
              <a:latin typeface="Source Sans Pro"/>
              <a:ea typeface="Source Sans Pro"/>
              <a:cs typeface="Source Sans Pro"/>
              <a:sym typeface="Source Sans Pro"/>
            </a:endParaRPr>
          </a:p>
        </p:txBody>
      </p:sp>
      <p:sp>
        <p:nvSpPr>
          <p:cNvPr id="5146" name="Google Shape;5146;p29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263</a:t>
            </a:fld>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5150"/>
        <p:cNvGrpSpPr/>
        <p:nvPr/>
      </p:nvGrpSpPr>
      <p:grpSpPr>
        <a:xfrm>
          <a:off x="0" y="0"/>
          <a:ext cx="0" cy="0"/>
          <a:chOff x="0" y="0"/>
          <a:chExt cx="0" cy="0"/>
        </a:xfrm>
      </p:grpSpPr>
      <p:sp>
        <p:nvSpPr>
          <p:cNvPr id="5151" name="Google Shape;5151;p30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Multilingual ST - Architecture</a:t>
            </a:r>
            <a:endParaRPr/>
          </a:p>
        </p:txBody>
      </p:sp>
      <p:pic>
        <p:nvPicPr>
          <p:cNvPr id="5152" name="Google Shape;5152;p300"/>
          <p:cNvPicPr preferRelativeResize="0"/>
          <p:nvPr/>
        </p:nvPicPr>
        <p:blipFill rotWithShape="1">
          <a:blip r:embed="rId3">
            <a:alphaModFix/>
          </a:blip>
          <a:srcRect r="84799"/>
          <a:stretch/>
        </p:blipFill>
        <p:spPr>
          <a:xfrm>
            <a:off x="5038175" y="3606650"/>
            <a:ext cx="1040449" cy="576675"/>
          </a:xfrm>
          <a:prstGeom prst="rect">
            <a:avLst/>
          </a:prstGeom>
          <a:noFill/>
          <a:ln>
            <a:noFill/>
          </a:ln>
        </p:spPr>
      </p:pic>
      <p:pic>
        <p:nvPicPr>
          <p:cNvPr id="5153" name="Google Shape;5153;p300"/>
          <p:cNvPicPr preferRelativeResize="0"/>
          <p:nvPr/>
        </p:nvPicPr>
        <p:blipFill rotWithShape="1">
          <a:blip r:embed="rId3">
            <a:alphaModFix/>
          </a:blip>
          <a:srcRect r="84799"/>
          <a:stretch/>
        </p:blipFill>
        <p:spPr>
          <a:xfrm>
            <a:off x="6554825" y="3606650"/>
            <a:ext cx="1040449" cy="576675"/>
          </a:xfrm>
          <a:prstGeom prst="rect">
            <a:avLst/>
          </a:prstGeom>
          <a:noFill/>
          <a:ln>
            <a:noFill/>
          </a:ln>
        </p:spPr>
      </p:pic>
      <p:pic>
        <p:nvPicPr>
          <p:cNvPr id="5154" name="Google Shape;5154;p300"/>
          <p:cNvPicPr preferRelativeResize="0"/>
          <p:nvPr/>
        </p:nvPicPr>
        <p:blipFill rotWithShape="1">
          <a:blip r:embed="rId3">
            <a:alphaModFix/>
          </a:blip>
          <a:srcRect r="84799"/>
          <a:stretch/>
        </p:blipFill>
        <p:spPr>
          <a:xfrm>
            <a:off x="7791850" y="3657250"/>
            <a:ext cx="1040449" cy="576675"/>
          </a:xfrm>
          <a:prstGeom prst="rect">
            <a:avLst/>
          </a:prstGeom>
          <a:noFill/>
          <a:ln>
            <a:noFill/>
          </a:ln>
        </p:spPr>
      </p:pic>
      <p:pic>
        <p:nvPicPr>
          <p:cNvPr id="5155" name="Google Shape;5155;p300"/>
          <p:cNvPicPr preferRelativeResize="0"/>
          <p:nvPr/>
        </p:nvPicPr>
        <p:blipFill>
          <a:blip r:embed="rId4">
            <a:alphaModFix/>
          </a:blip>
          <a:stretch>
            <a:fillRect/>
          </a:stretch>
        </p:blipFill>
        <p:spPr>
          <a:xfrm>
            <a:off x="5243313" y="4163310"/>
            <a:ext cx="630176" cy="331825"/>
          </a:xfrm>
          <a:prstGeom prst="rect">
            <a:avLst/>
          </a:prstGeom>
          <a:noFill/>
          <a:ln>
            <a:noFill/>
          </a:ln>
        </p:spPr>
      </p:pic>
      <p:pic>
        <p:nvPicPr>
          <p:cNvPr id="5156" name="Google Shape;5156;p300"/>
          <p:cNvPicPr preferRelativeResize="0"/>
          <p:nvPr/>
        </p:nvPicPr>
        <p:blipFill>
          <a:blip r:embed="rId5">
            <a:alphaModFix/>
          </a:blip>
          <a:stretch>
            <a:fillRect/>
          </a:stretch>
        </p:blipFill>
        <p:spPr>
          <a:xfrm>
            <a:off x="6759963" y="4119250"/>
            <a:ext cx="630176" cy="419962"/>
          </a:xfrm>
          <a:prstGeom prst="rect">
            <a:avLst/>
          </a:prstGeom>
          <a:noFill/>
          <a:ln>
            <a:noFill/>
          </a:ln>
        </p:spPr>
      </p:pic>
      <p:pic>
        <p:nvPicPr>
          <p:cNvPr id="5157" name="Google Shape;5157;p300"/>
          <p:cNvPicPr preferRelativeResize="0"/>
          <p:nvPr/>
        </p:nvPicPr>
        <p:blipFill>
          <a:blip r:embed="rId6">
            <a:alphaModFix/>
          </a:blip>
          <a:stretch>
            <a:fillRect/>
          </a:stretch>
        </p:blipFill>
        <p:spPr>
          <a:xfrm>
            <a:off x="7996986" y="4163312"/>
            <a:ext cx="630176" cy="419962"/>
          </a:xfrm>
          <a:prstGeom prst="rect">
            <a:avLst/>
          </a:prstGeom>
          <a:noFill/>
          <a:ln>
            <a:noFill/>
          </a:ln>
        </p:spPr>
      </p:pic>
      <p:pic>
        <p:nvPicPr>
          <p:cNvPr id="5158" name="Google Shape;5158;p300"/>
          <p:cNvPicPr preferRelativeResize="0"/>
          <p:nvPr/>
        </p:nvPicPr>
        <p:blipFill>
          <a:blip r:embed="rId5">
            <a:alphaModFix/>
          </a:blip>
          <a:stretch>
            <a:fillRect/>
          </a:stretch>
        </p:blipFill>
        <p:spPr>
          <a:xfrm>
            <a:off x="5243325" y="1319825"/>
            <a:ext cx="630176" cy="419962"/>
          </a:xfrm>
          <a:prstGeom prst="rect">
            <a:avLst/>
          </a:prstGeom>
          <a:noFill/>
          <a:ln>
            <a:noFill/>
          </a:ln>
        </p:spPr>
      </p:pic>
      <p:pic>
        <p:nvPicPr>
          <p:cNvPr id="5159" name="Google Shape;5159;p300"/>
          <p:cNvPicPr preferRelativeResize="0"/>
          <p:nvPr/>
        </p:nvPicPr>
        <p:blipFill>
          <a:blip r:embed="rId6">
            <a:alphaModFix/>
          </a:blip>
          <a:stretch>
            <a:fillRect/>
          </a:stretch>
        </p:blipFill>
        <p:spPr>
          <a:xfrm>
            <a:off x="7996923" y="1275737"/>
            <a:ext cx="630176" cy="419962"/>
          </a:xfrm>
          <a:prstGeom prst="rect">
            <a:avLst/>
          </a:prstGeom>
          <a:noFill/>
          <a:ln>
            <a:noFill/>
          </a:ln>
        </p:spPr>
      </p:pic>
      <p:pic>
        <p:nvPicPr>
          <p:cNvPr id="5160" name="Google Shape;5160;p300"/>
          <p:cNvPicPr preferRelativeResize="0"/>
          <p:nvPr/>
        </p:nvPicPr>
        <p:blipFill>
          <a:blip r:embed="rId4">
            <a:alphaModFix/>
          </a:blip>
          <a:stretch>
            <a:fillRect/>
          </a:stretch>
        </p:blipFill>
        <p:spPr>
          <a:xfrm>
            <a:off x="6759963" y="1363885"/>
            <a:ext cx="630176" cy="331825"/>
          </a:xfrm>
          <a:prstGeom prst="rect">
            <a:avLst/>
          </a:prstGeom>
          <a:noFill/>
          <a:ln>
            <a:noFill/>
          </a:ln>
        </p:spPr>
      </p:pic>
      <p:sp>
        <p:nvSpPr>
          <p:cNvPr id="5161" name="Google Shape;5161;p300"/>
          <p:cNvSpPr/>
          <p:nvPr/>
        </p:nvSpPr>
        <p:spPr>
          <a:xfrm>
            <a:off x="6554838" y="2999675"/>
            <a:ext cx="1040400" cy="420000"/>
          </a:xfrm>
          <a:prstGeom prst="roundRect">
            <a:avLst>
              <a:gd name="adj" fmla="val 16667"/>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Encoder</a:t>
            </a:r>
            <a:endParaRPr/>
          </a:p>
        </p:txBody>
      </p:sp>
      <p:sp>
        <p:nvSpPr>
          <p:cNvPr id="5162" name="Google Shape;5162;p300"/>
          <p:cNvSpPr/>
          <p:nvPr/>
        </p:nvSpPr>
        <p:spPr>
          <a:xfrm>
            <a:off x="6554788" y="1991175"/>
            <a:ext cx="1040400" cy="420000"/>
          </a:xfrm>
          <a:prstGeom prst="roundRect">
            <a:avLst>
              <a:gd name="adj" fmla="val 16667"/>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Decoder</a:t>
            </a:r>
            <a:endParaRPr/>
          </a:p>
        </p:txBody>
      </p:sp>
      <p:cxnSp>
        <p:nvCxnSpPr>
          <p:cNvPr id="5163" name="Google Shape;5163;p300"/>
          <p:cNvCxnSpPr>
            <a:stCxn id="5161" idx="0"/>
            <a:endCxn id="5162" idx="2"/>
          </p:cNvCxnSpPr>
          <p:nvPr/>
        </p:nvCxnSpPr>
        <p:spPr>
          <a:xfrm rot="10800000">
            <a:off x="7075038" y="2411075"/>
            <a:ext cx="0" cy="588600"/>
          </a:xfrm>
          <a:prstGeom prst="straightConnector1">
            <a:avLst/>
          </a:prstGeom>
          <a:noFill/>
          <a:ln w="9525" cap="flat" cmpd="sng">
            <a:solidFill>
              <a:schemeClr val="dk2"/>
            </a:solidFill>
            <a:prstDash val="solid"/>
            <a:round/>
            <a:headEnd type="none" w="med" len="med"/>
            <a:tailEnd type="triangle" w="med" len="med"/>
          </a:ln>
        </p:spPr>
      </p:cxnSp>
      <p:sp>
        <p:nvSpPr>
          <p:cNvPr id="5164" name="Google Shape;5164;p300"/>
          <p:cNvSpPr txBox="1"/>
          <p:nvPr/>
        </p:nvSpPr>
        <p:spPr>
          <a:xfrm>
            <a:off x="584650" y="1590975"/>
            <a:ext cx="34149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Joint encoder and decoder</a:t>
            </a:r>
            <a:endParaRPr>
              <a:latin typeface="Source Sans Pro"/>
              <a:ea typeface="Source Sans Pro"/>
              <a:cs typeface="Source Sans Pro"/>
              <a:sym typeface="Source Sans Pro"/>
            </a:endParaRPr>
          </a:p>
          <a:p>
            <a:pPr marL="0" lvl="0" indent="457200" algn="l" rtl="0">
              <a:spcBef>
                <a:spcPts val="0"/>
              </a:spcBef>
              <a:spcAft>
                <a:spcPts val="0"/>
              </a:spcAft>
              <a:buNone/>
            </a:pPr>
            <a:r>
              <a:rPr lang="en">
                <a:latin typeface="Source Sans Pro"/>
                <a:ea typeface="Source Sans Pro"/>
                <a:cs typeface="Source Sans Pro"/>
                <a:sym typeface="Source Sans Pro"/>
              </a:rPr>
              <a:t>Di Gangi et al., 2019</a:t>
            </a:r>
            <a:endParaRPr>
              <a:latin typeface="Source Sans Pro"/>
              <a:ea typeface="Source Sans Pro"/>
              <a:cs typeface="Source Sans Pro"/>
              <a:sym typeface="Source Sans Pro"/>
            </a:endParaRPr>
          </a:p>
          <a:p>
            <a:pPr marL="0" lvl="0" indent="457200" algn="l" rtl="0">
              <a:spcBef>
                <a:spcPts val="0"/>
              </a:spcBef>
              <a:spcAft>
                <a:spcPts val="0"/>
              </a:spcAft>
              <a:buNone/>
            </a:pPr>
            <a:r>
              <a:rPr lang="en">
                <a:latin typeface="Source Sans Pro"/>
                <a:ea typeface="Source Sans Pro"/>
                <a:cs typeface="Source Sans Pro"/>
                <a:sym typeface="Source Sans Pro"/>
              </a:rPr>
              <a:t>Inaguma et al., 2019</a:t>
            </a:r>
            <a:endParaRPr>
              <a:latin typeface="Source Sans Pro"/>
              <a:ea typeface="Source Sans Pro"/>
              <a:cs typeface="Source Sans Pro"/>
              <a:sym typeface="Source Sans Pro"/>
            </a:endParaRPr>
          </a:p>
          <a:p>
            <a:pPr marL="0" lvl="0" indent="457200" algn="l" rtl="0">
              <a:spcBef>
                <a:spcPts val="0"/>
              </a:spcBef>
              <a:spcAft>
                <a:spcPts val="0"/>
              </a:spcAft>
              <a:buNone/>
            </a:pPr>
            <a:endParaRPr>
              <a:latin typeface="Source Sans Pro"/>
              <a:ea typeface="Source Sans Pro"/>
              <a:cs typeface="Source Sans Pro"/>
              <a:sym typeface="Source Sans Pro"/>
            </a:endParaRPr>
          </a:p>
          <a:p>
            <a:pPr marL="0" lvl="0" indent="45720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r>
              <a:rPr lang="en">
                <a:latin typeface="Source Sans Pro"/>
                <a:ea typeface="Source Sans Pro"/>
                <a:cs typeface="Source Sans Pro"/>
                <a:sym typeface="Source Sans Pro"/>
              </a:rPr>
              <a:t>Challenge:</a:t>
            </a:r>
            <a:endParaRPr>
              <a:latin typeface="Source Sans Pro"/>
              <a:ea typeface="Source Sans Pro"/>
              <a:cs typeface="Source Sans Pro"/>
              <a:sym typeface="Source Sans Pro"/>
            </a:endParaRPr>
          </a:p>
          <a:p>
            <a:pPr marL="0" lvl="0" indent="0" algn="l" rtl="0">
              <a:spcBef>
                <a:spcPts val="0"/>
              </a:spcBef>
              <a:spcAft>
                <a:spcPts val="0"/>
              </a:spcAft>
              <a:buNone/>
            </a:pPr>
            <a:r>
              <a:rPr lang="en">
                <a:latin typeface="Source Sans Pro"/>
                <a:ea typeface="Source Sans Pro"/>
                <a:cs typeface="Source Sans Pro"/>
                <a:sym typeface="Source Sans Pro"/>
              </a:rPr>
              <a:t>	</a:t>
            </a:r>
            <a:r>
              <a:rPr lang="en">
                <a:solidFill>
                  <a:srgbClr val="9900FF"/>
                </a:solidFill>
                <a:latin typeface="Caveat"/>
                <a:ea typeface="Caveat"/>
                <a:cs typeface="Caveat"/>
                <a:sym typeface="Caveat"/>
              </a:rPr>
              <a:t>How to model different languages?</a:t>
            </a:r>
            <a:endParaRPr>
              <a:solidFill>
                <a:srgbClr val="9900FF"/>
              </a:solidFill>
              <a:latin typeface="Caveat"/>
              <a:ea typeface="Caveat"/>
              <a:cs typeface="Caveat"/>
              <a:sym typeface="Caveat"/>
            </a:endParaRPr>
          </a:p>
        </p:txBody>
      </p:sp>
      <p:cxnSp>
        <p:nvCxnSpPr>
          <p:cNvPr id="5165" name="Google Shape;5165;p300"/>
          <p:cNvCxnSpPr>
            <a:stCxn id="5152" idx="0"/>
            <a:endCxn id="5161" idx="1"/>
          </p:cNvCxnSpPr>
          <p:nvPr/>
        </p:nvCxnSpPr>
        <p:spPr>
          <a:xfrm rot="10800000" flipH="1">
            <a:off x="5558400" y="3209750"/>
            <a:ext cx="996300" cy="396900"/>
          </a:xfrm>
          <a:prstGeom prst="straightConnector1">
            <a:avLst/>
          </a:prstGeom>
          <a:noFill/>
          <a:ln w="9525" cap="flat" cmpd="sng">
            <a:solidFill>
              <a:schemeClr val="dk2"/>
            </a:solidFill>
            <a:prstDash val="solid"/>
            <a:round/>
            <a:headEnd type="none" w="med" len="med"/>
            <a:tailEnd type="triangle" w="med" len="med"/>
          </a:ln>
        </p:spPr>
      </p:cxnSp>
      <p:cxnSp>
        <p:nvCxnSpPr>
          <p:cNvPr id="5166" name="Google Shape;5166;p300"/>
          <p:cNvCxnSpPr>
            <a:stCxn id="5154" idx="0"/>
            <a:endCxn id="5161" idx="3"/>
          </p:cNvCxnSpPr>
          <p:nvPr/>
        </p:nvCxnSpPr>
        <p:spPr>
          <a:xfrm rot="10800000">
            <a:off x="7595375" y="3209650"/>
            <a:ext cx="716700" cy="447600"/>
          </a:xfrm>
          <a:prstGeom prst="straightConnector1">
            <a:avLst/>
          </a:prstGeom>
          <a:noFill/>
          <a:ln w="9525" cap="flat" cmpd="sng">
            <a:solidFill>
              <a:schemeClr val="dk2"/>
            </a:solidFill>
            <a:prstDash val="solid"/>
            <a:round/>
            <a:headEnd type="none" w="med" len="med"/>
            <a:tailEnd type="triangle" w="med" len="med"/>
          </a:ln>
        </p:spPr>
      </p:cxnSp>
      <p:cxnSp>
        <p:nvCxnSpPr>
          <p:cNvPr id="5167" name="Google Shape;5167;p300"/>
          <p:cNvCxnSpPr>
            <a:stCxn id="5153" idx="0"/>
            <a:endCxn id="5161" idx="2"/>
          </p:cNvCxnSpPr>
          <p:nvPr/>
        </p:nvCxnSpPr>
        <p:spPr>
          <a:xfrm rot="10800000">
            <a:off x="7075050" y="3419750"/>
            <a:ext cx="0" cy="186900"/>
          </a:xfrm>
          <a:prstGeom prst="straightConnector1">
            <a:avLst/>
          </a:prstGeom>
          <a:noFill/>
          <a:ln w="9525" cap="flat" cmpd="sng">
            <a:solidFill>
              <a:schemeClr val="dk2"/>
            </a:solidFill>
            <a:prstDash val="solid"/>
            <a:round/>
            <a:headEnd type="none" w="med" len="med"/>
            <a:tailEnd type="triangle" w="med" len="med"/>
          </a:ln>
        </p:spPr>
      </p:cxnSp>
      <p:cxnSp>
        <p:nvCxnSpPr>
          <p:cNvPr id="5168" name="Google Shape;5168;p300"/>
          <p:cNvCxnSpPr>
            <a:stCxn id="5162" idx="0"/>
            <a:endCxn id="5160" idx="2"/>
          </p:cNvCxnSpPr>
          <p:nvPr/>
        </p:nvCxnSpPr>
        <p:spPr>
          <a:xfrm rot="10800000">
            <a:off x="7074988" y="1695675"/>
            <a:ext cx="0" cy="295500"/>
          </a:xfrm>
          <a:prstGeom prst="straightConnector1">
            <a:avLst/>
          </a:prstGeom>
          <a:noFill/>
          <a:ln w="9525" cap="flat" cmpd="sng">
            <a:solidFill>
              <a:schemeClr val="dk2"/>
            </a:solidFill>
            <a:prstDash val="solid"/>
            <a:round/>
            <a:headEnd type="none" w="med" len="med"/>
            <a:tailEnd type="triangle" w="med" len="med"/>
          </a:ln>
        </p:spPr>
      </p:cxnSp>
      <p:cxnSp>
        <p:nvCxnSpPr>
          <p:cNvPr id="5169" name="Google Shape;5169;p300"/>
          <p:cNvCxnSpPr>
            <a:endCxn id="5158" idx="2"/>
          </p:cNvCxnSpPr>
          <p:nvPr/>
        </p:nvCxnSpPr>
        <p:spPr>
          <a:xfrm rot="10800000">
            <a:off x="5558413" y="1739787"/>
            <a:ext cx="996300" cy="461400"/>
          </a:xfrm>
          <a:prstGeom prst="straightConnector1">
            <a:avLst/>
          </a:prstGeom>
          <a:noFill/>
          <a:ln w="9525" cap="flat" cmpd="sng">
            <a:solidFill>
              <a:schemeClr val="dk2"/>
            </a:solidFill>
            <a:prstDash val="solid"/>
            <a:round/>
            <a:headEnd type="none" w="med" len="med"/>
            <a:tailEnd type="triangle" w="med" len="med"/>
          </a:ln>
        </p:spPr>
      </p:cxnSp>
      <p:cxnSp>
        <p:nvCxnSpPr>
          <p:cNvPr id="5170" name="Google Shape;5170;p300"/>
          <p:cNvCxnSpPr>
            <a:stCxn id="5162" idx="3"/>
            <a:endCxn id="5159" idx="2"/>
          </p:cNvCxnSpPr>
          <p:nvPr/>
        </p:nvCxnSpPr>
        <p:spPr>
          <a:xfrm rot="10800000" flipH="1">
            <a:off x="7595188" y="1695675"/>
            <a:ext cx="716700" cy="505500"/>
          </a:xfrm>
          <a:prstGeom prst="straightConnector1">
            <a:avLst/>
          </a:prstGeom>
          <a:noFill/>
          <a:ln w="9525" cap="flat" cmpd="sng">
            <a:solidFill>
              <a:schemeClr val="dk2"/>
            </a:solidFill>
            <a:prstDash val="solid"/>
            <a:round/>
            <a:headEnd type="none" w="med" len="med"/>
            <a:tailEnd type="triangle" w="med" len="med"/>
          </a:ln>
        </p:spPr>
      </p:cxnSp>
      <p:sp>
        <p:nvSpPr>
          <p:cNvPr id="5171" name="Google Shape;5171;p30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264</a:t>
            </a:fld>
            <a:endParaRP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Shape 5175"/>
        <p:cNvGrpSpPr/>
        <p:nvPr/>
      </p:nvGrpSpPr>
      <p:grpSpPr>
        <a:xfrm>
          <a:off x="0" y="0"/>
          <a:ext cx="0" cy="0"/>
          <a:chOff x="0" y="0"/>
          <a:chExt cx="0" cy="0"/>
        </a:xfrm>
      </p:grpSpPr>
      <p:sp>
        <p:nvSpPr>
          <p:cNvPr id="5176" name="Google Shape;5176;p30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Multilingual ST - Language representation</a:t>
            </a:r>
            <a:endParaRPr/>
          </a:p>
        </p:txBody>
      </p:sp>
      <p:pic>
        <p:nvPicPr>
          <p:cNvPr id="5177" name="Google Shape;5177;p301"/>
          <p:cNvPicPr preferRelativeResize="0"/>
          <p:nvPr/>
        </p:nvPicPr>
        <p:blipFill rotWithShape="1">
          <a:blip r:embed="rId3">
            <a:alphaModFix/>
          </a:blip>
          <a:srcRect r="84799"/>
          <a:stretch/>
        </p:blipFill>
        <p:spPr>
          <a:xfrm>
            <a:off x="6554825" y="4140050"/>
            <a:ext cx="1040449" cy="576675"/>
          </a:xfrm>
          <a:prstGeom prst="rect">
            <a:avLst/>
          </a:prstGeom>
          <a:noFill/>
          <a:ln>
            <a:noFill/>
          </a:ln>
        </p:spPr>
      </p:pic>
      <p:sp>
        <p:nvSpPr>
          <p:cNvPr id="5178" name="Google Shape;5178;p301"/>
          <p:cNvSpPr/>
          <p:nvPr/>
        </p:nvSpPr>
        <p:spPr>
          <a:xfrm>
            <a:off x="6554838" y="2458025"/>
            <a:ext cx="1040400" cy="420000"/>
          </a:xfrm>
          <a:prstGeom prst="roundRect">
            <a:avLst>
              <a:gd name="adj" fmla="val 16667"/>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Encoder</a:t>
            </a:r>
            <a:endParaRPr/>
          </a:p>
        </p:txBody>
      </p:sp>
      <p:cxnSp>
        <p:nvCxnSpPr>
          <p:cNvPr id="5179" name="Google Shape;5179;p301"/>
          <p:cNvCxnSpPr>
            <a:stCxn id="5180" idx="0"/>
            <a:endCxn id="5178" idx="1"/>
          </p:cNvCxnSpPr>
          <p:nvPr/>
        </p:nvCxnSpPr>
        <p:spPr>
          <a:xfrm rot="10800000" flipH="1">
            <a:off x="5558538" y="2668025"/>
            <a:ext cx="996300" cy="396900"/>
          </a:xfrm>
          <a:prstGeom prst="straightConnector1">
            <a:avLst/>
          </a:prstGeom>
          <a:noFill/>
          <a:ln w="9525" cap="flat" cmpd="sng">
            <a:solidFill>
              <a:schemeClr val="dk2"/>
            </a:solidFill>
            <a:prstDash val="solid"/>
            <a:round/>
            <a:headEnd type="none" w="med" len="med"/>
            <a:tailEnd type="triangle" w="med" len="med"/>
          </a:ln>
        </p:spPr>
      </p:cxnSp>
      <p:cxnSp>
        <p:nvCxnSpPr>
          <p:cNvPr id="5181" name="Google Shape;5181;p301"/>
          <p:cNvCxnSpPr>
            <a:stCxn id="5182" idx="0"/>
            <a:endCxn id="5178" idx="3"/>
          </p:cNvCxnSpPr>
          <p:nvPr/>
        </p:nvCxnSpPr>
        <p:spPr>
          <a:xfrm rot="10800000">
            <a:off x="7595238" y="2668025"/>
            <a:ext cx="716700" cy="447600"/>
          </a:xfrm>
          <a:prstGeom prst="straightConnector1">
            <a:avLst/>
          </a:prstGeom>
          <a:noFill/>
          <a:ln w="9525" cap="flat" cmpd="sng">
            <a:solidFill>
              <a:schemeClr val="dk2"/>
            </a:solidFill>
            <a:prstDash val="solid"/>
            <a:round/>
            <a:headEnd type="none" w="med" len="med"/>
            <a:tailEnd type="triangle" w="med" len="med"/>
          </a:ln>
        </p:spPr>
      </p:cxnSp>
      <p:cxnSp>
        <p:nvCxnSpPr>
          <p:cNvPr id="5183" name="Google Shape;5183;p301"/>
          <p:cNvCxnSpPr>
            <a:endCxn id="5178" idx="2"/>
          </p:cNvCxnSpPr>
          <p:nvPr/>
        </p:nvCxnSpPr>
        <p:spPr>
          <a:xfrm rot="10800000">
            <a:off x="7075038" y="2878025"/>
            <a:ext cx="6600" cy="303600"/>
          </a:xfrm>
          <a:prstGeom prst="straightConnector1">
            <a:avLst/>
          </a:prstGeom>
          <a:noFill/>
          <a:ln w="9525" cap="flat" cmpd="sng">
            <a:solidFill>
              <a:schemeClr val="dk2"/>
            </a:solidFill>
            <a:prstDash val="solid"/>
            <a:round/>
            <a:headEnd type="none" w="med" len="med"/>
            <a:tailEnd type="triangle" w="med" len="med"/>
          </a:ln>
        </p:spPr>
      </p:cxnSp>
      <p:sp>
        <p:nvSpPr>
          <p:cNvPr id="5184" name="Google Shape;5184;p301"/>
          <p:cNvSpPr txBox="1">
            <a:spLocks noGrp="1"/>
          </p:cNvSpPr>
          <p:nvPr>
            <p:ph type="body" idx="1"/>
          </p:nvPr>
        </p:nvSpPr>
        <p:spPr>
          <a:xfrm>
            <a:off x="311700" y="1152475"/>
            <a:ext cx="44868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Encoder</a:t>
            </a:r>
            <a:endParaRPr/>
          </a:p>
          <a:p>
            <a:pPr marL="914400" lvl="1" indent="-317500" algn="l" rtl="0">
              <a:spcBef>
                <a:spcPts val="0"/>
              </a:spcBef>
              <a:spcAft>
                <a:spcPts val="0"/>
              </a:spcAft>
              <a:buSzPts val="1400"/>
              <a:buChar char="○"/>
            </a:pPr>
            <a:r>
              <a:rPr lang="en"/>
              <a:t>Concat</a:t>
            </a:r>
            <a:endParaRPr/>
          </a:p>
          <a:p>
            <a:pPr marL="1371600" lvl="2" indent="-317500" algn="l" rtl="0">
              <a:spcBef>
                <a:spcPts val="0"/>
              </a:spcBef>
              <a:spcAft>
                <a:spcPts val="0"/>
              </a:spcAft>
              <a:buSzPts val="1400"/>
              <a:buChar char="■"/>
            </a:pPr>
            <a:r>
              <a:rPr lang="en"/>
              <a:t>Append learned language embedding for target language to audio features</a:t>
            </a:r>
            <a:endParaRPr/>
          </a:p>
          <a:p>
            <a:pPr marL="457200" lvl="0" indent="0" algn="l" rtl="0">
              <a:spcBef>
                <a:spcPts val="1600"/>
              </a:spcBef>
              <a:spcAft>
                <a:spcPts val="1600"/>
              </a:spcAft>
              <a:buNone/>
            </a:pPr>
            <a:endParaRPr/>
          </a:p>
        </p:txBody>
      </p:sp>
      <p:sp>
        <p:nvSpPr>
          <p:cNvPr id="5185" name="Google Shape;5185;p30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265</a:t>
            </a:fld>
            <a:endParaRPr/>
          </a:p>
        </p:txBody>
      </p:sp>
      <p:sp>
        <p:nvSpPr>
          <p:cNvPr id="5186" name="Google Shape;5186;p301"/>
          <p:cNvSpPr/>
          <p:nvPr/>
        </p:nvSpPr>
        <p:spPr>
          <a:xfrm>
            <a:off x="5408225" y="3272550"/>
            <a:ext cx="75600" cy="3309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301"/>
          <p:cNvSpPr/>
          <p:nvPr/>
        </p:nvSpPr>
        <p:spPr>
          <a:xfrm>
            <a:off x="5560625" y="3272550"/>
            <a:ext cx="75600" cy="3309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301"/>
          <p:cNvSpPr/>
          <p:nvPr/>
        </p:nvSpPr>
        <p:spPr>
          <a:xfrm>
            <a:off x="5713025" y="3272550"/>
            <a:ext cx="75600" cy="3309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301"/>
          <p:cNvSpPr/>
          <p:nvPr/>
        </p:nvSpPr>
        <p:spPr>
          <a:xfrm>
            <a:off x="5865425" y="3272550"/>
            <a:ext cx="75600" cy="3309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90" name="Google Shape;5190;p301"/>
          <p:cNvPicPr preferRelativeResize="0"/>
          <p:nvPr/>
        </p:nvPicPr>
        <p:blipFill rotWithShape="1">
          <a:blip r:embed="rId4">
            <a:alphaModFix/>
          </a:blip>
          <a:srcRect r="88003"/>
          <a:stretch/>
        </p:blipFill>
        <p:spPr>
          <a:xfrm>
            <a:off x="5255825" y="3272088"/>
            <a:ext cx="75600" cy="331825"/>
          </a:xfrm>
          <a:prstGeom prst="rect">
            <a:avLst/>
          </a:prstGeom>
          <a:noFill/>
          <a:ln>
            <a:noFill/>
          </a:ln>
        </p:spPr>
      </p:pic>
      <p:sp>
        <p:nvSpPr>
          <p:cNvPr id="5191" name="Google Shape;5191;p301"/>
          <p:cNvSpPr/>
          <p:nvPr/>
        </p:nvSpPr>
        <p:spPr>
          <a:xfrm>
            <a:off x="6884863" y="3272550"/>
            <a:ext cx="75600" cy="3309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301"/>
          <p:cNvSpPr/>
          <p:nvPr/>
        </p:nvSpPr>
        <p:spPr>
          <a:xfrm>
            <a:off x="7037263" y="3272550"/>
            <a:ext cx="75600" cy="3309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301"/>
          <p:cNvSpPr/>
          <p:nvPr/>
        </p:nvSpPr>
        <p:spPr>
          <a:xfrm>
            <a:off x="7189663" y="3272550"/>
            <a:ext cx="75600" cy="3309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301"/>
          <p:cNvSpPr/>
          <p:nvPr/>
        </p:nvSpPr>
        <p:spPr>
          <a:xfrm>
            <a:off x="7342063" y="3272550"/>
            <a:ext cx="75600" cy="3309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301"/>
          <p:cNvSpPr/>
          <p:nvPr/>
        </p:nvSpPr>
        <p:spPr>
          <a:xfrm>
            <a:off x="8104063" y="3279525"/>
            <a:ext cx="75600" cy="3309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301"/>
          <p:cNvSpPr/>
          <p:nvPr/>
        </p:nvSpPr>
        <p:spPr>
          <a:xfrm>
            <a:off x="8256463" y="3279525"/>
            <a:ext cx="75600" cy="3309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301"/>
          <p:cNvSpPr/>
          <p:nvPr/>
        </p:nvSpPr>
        <p:spPr>
          <a:xfrm>
            <a:off x="8408863" y="3279525"/>
            <a:ext cx="75600" cy="3309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301"/>
          <p:cNvSpPr/>
          <p:nvPr/>
        </p:nvSpPr>
        <p:spPr>
          <a:xfrm>
            <a:off x="8561263" y="3279525"/>
            <a:ext cx="75600" cy="3309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99" name="Google Shape;5199;p301"/>
          <p:cNvPicPr preferRelativeResize="0"/>
          <p:nvPr/>
        </p:nvPicPr>
        <p:blipFill rotWithShape="1">
          <a:blip r:embed="rId5">
            <a:alphaModFix/>
          </a:blip>
          <a:srcRect r="88003"/>
          <a:stretch/>
        </p:blipFill>
        <p:spPr>
          <a:xfrm>
            <a:off x="7951675" y="3268837"/>
            <a:ext cx="75600" cy="338325"/>
          </a:xfrm>
          <a:prstGeom prst="rect">
            <a:avLst/>
          </a:prstGeom>
          <a:noFill/>
          <a:ln>
            <a:noFill/>
          </a:ln>
        </p:spPr>
      </p:pic>
      <p:pic>
        <p:nvPicPr>
          <p:cNvPr id="5200" name="Google Shape;5200;p301"/>
          <p:cNvPicPr preferRelativeResize="0"/>
          <p:nvPr/>
        </p:nvPicPr>
        <p:blipFill rotWithShape="1">
          <a:blip r:embed="rId6">
            <a:alphaModFix/>
          </a:blip>
          <a:srcRect r="88003"/>
          <a:stretch/>
        </p:blipFill>
        <p:spPr>
          <a:xfrm>
            <a:off x="6732475" y="3272550"/>
            <a:ext cx="75600" cy="338325"/>
          </a:xfrm>
          <a:prstGeom prst="rect">
            <a:avLst/>
          </a:prstGeom>
          <a:noFill/>
          <a:ln>
            <a:noFill/>
          </a:ln>
        </p:spPr>
      </p:pic>
      <p:cxnSp>
        <p:nvCxnSpPr>
          <p:cNvPr id="5201" name="Google Shape;5201;p301"/>
          <p:cNvCxnSpPr>
            <a:stCxn id="5177" idx="0"/>
          </p:cNvCxnSpPr>
          <p:nvPr/>
        </p:nvCxnSpPr>
        <p:spPr>
          <a:xfrm rot="10800000">
            <a:off x="5672850" y="3734750"/>
            <a:ext cx="1402200" cy="405300"/>
          </a:xfrm>
          <a:prstGeom prst="straightConnector1">
            <a:avLst/>
          </a:prstGeom>
          <a:noFill/>
          <a:ln w="9525" cap="flat" cmpd="sng">
            <a:solidFill>
              <a:schemeClr val="dk2"/>
            </a:solidFill>
            <a:prstDash val="solid"/>
            <a:round/>
            <a:headEnd type="none" w="med" len="med"/>
            <a:tailEnd type="triangle" w="med" len="med"/>
          </a:ln>
        </p:spPr>
      </p:cxnSp>
      <p:cxnSp>
        <p:nvCxnSpPr>
          <p:cNvPr id="5202" name="Google Shape;5202;p301"/>
          <p:cNvCxnSpPr>
            <a:stCxn id="5177" idx="0"/>
          </p:cNvCxnSpPr>
          <p:nvPr/>
        </p:nvCxnSpPr>
        <p:spPr>
          <a:xfrm rot="10800000" flipH="1">
            <a:off x="7075050" y="3720650"/>
            <a:ext cx="2100" cy="419400"/>
          </a:xfrm>
          <a:prstGeom prst="straightConnector1">
            <a:avLst/>
          </a:prstGeom>
          <a:noFill/>
          <a:ln w="9525" cap="flat" cmpd="sng">
            <a:solidFill>
              <a:schemeClr val="dk2"/>
            </a:solidFill>
            <a:prstDash val="solid"/>
            <a:round/>
            <a:headEnd type="none" w="med" len="med"/>
            <a:tailEnd type="triangle" w="med" len="med"/>
          </a:ln>
        </p:spPr>
      </p:cxnSp>
      <p:cxnSp>
        <p:nvCxnSpPr>
          <p:cNvPr id="5203" name="Google Shape;5203;p301"/>
          <p:cNvCxnSpPr>
            <a:stCxn id="5177" idx="0"/>
          </p:cNvCxnSpPr>
          <p:nvPr/>
        </p:nvCxnSpPr>
        <p:spPr>
          <a:xfrm rot="10800000" flipH="1">
            <a:off x="7075050" y="3706250"/>
            <a:ext cx="1202700" cy="4338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Shape 5207"/>
        <p:cNvGrpSpPr/>
        <p:nvPr/>
      </p:nvGrpSpPr>
      <p:grpSpPr>
        <a:xfrm>
          <a:off x="0" y="0"/>
          <a:ext cx="0" cy="0"/>
          <a:chOff x="0" y="0"/>
          <a:chExt cx="0" cy="0"/>
        </a:xfrm>
      </p:grpSpPr>
      <p:sp>
        <p:nvSpPr>
          <p:cNvPr id="5208" name="Google Shape;5208;p30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Multilingual ST - Language representation</a:t>
            </a:r>
            <a:endParaRPr/>
          </a:p>
        </p:txBody>
      </p:sp>
      <p:sp>
        <p:nvSpPr>
          <p:cNvPr id="5209" name="Google Shape;5209;p302"/>
          <p:cNvSpPr/>
          <p:nvPr/>
        </p:nvSpPr>
        <p:spPr>
          <a:xfrm>
            <a:off x="6554838" y="2229425"/>
            <a:ext cx="1040400" cy="420000"/>
          </a:xfrm>
          <a:prstGeom prst="roundRect">
            <a:avLst>
              <a:gd name="adj" fmla="val 16667"/>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Encoder</a:t>
            </a:r>
            <a:endParaRPr/>
          </a:p>
        </p:txBody>
      </p:sp>
      <p:sp>
        <p:nvSpPr>
          <p:cNvPr id="5210" name="Google Shape;5210;p302"/>
          <p:cNvSpPr txBox="1">
            <a:spLocks noGrp="1"/>
          </p:cNvSpPr>
          <p:nvPr>
            <p:ph type="body" idx="1"/>
          </p:nvPr>
        </p:nvSpPr>
        <p:spPr>
          <a:xfrm>
            <a:off x="311700" y="1152475"/>
            <a:ext cx="44868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Encoder</a:t>
            </a:r>
            <a:endParaRPr/>
          </a:p>
          <a:p>
            <a:pPr marL="914400" lvl="1" indent="-317500" algn="l" rtl="0">
              <a:spcBef>
                <a:spcPts val="0"/>
              </a:spcBef>
              <a:spcAft>
                <a:spcPts val="0"/>
              </a:spcAft>
              <a:buSzPts val="1400"/>
              <a:buChar char="○"/>
            </a:pPr>
            <a:r>
              <a:rPr lang="en"/>
              <a:t>Concat</a:t>
            </a:r>
            <a:endParaRPr/>
          </a:p>
          <a:p>
            <a:pPr marL="1371600" lvl="2" indent="-317500" algn="l" rtl="0">
              <a:spcBef>
                <a:spcPts val="0"/>
              </a:spcBef>
              <a:spcAft>
                <a:spcPts val="0"/>
              </a:spcAft>
              <a:buSzPts val="1400"/>
              <a:buChar char="■"/>
            </a:pPr>
            <a:r>
              <a:rPr lang="en"/>
              <a:t>Append learned language embedding for target language to audio features</a:t>
            </a:r>
            <a:endParaRPr/>
          </a:p>
          <a:p>
            <a:pPr marL="914400" lvl="1" indent="-317500" algn="l" rtl="0">
              <a:spcBef>
                <a:spcPts val="0"/>
              </a:spcBef>
              <a:spcAft>
                <a:spcPts val="0"/>
              </a:spcAft>
              <a:buSzPts val="1400"/>
              <a:buChar char="○"/>
            </a:pPr>
            <a:r>
              <a:rPr lang="en"/>
              <a:t>Merge</a:t>
            </a:r>
            <a:endParaRPr/>
          </a:p>
          <a:p>
            <a:pPr marL="1371600" lvl="2" indent="-317500" algn="l" rtl="0">
              <a:spcBef>
                <a:spcPts val="0"/>
              </a:spcBef>
              <a:spcAft>
                <a:spcPts val="0"/>
              </a:spcAft>
              <a:buSzPts val="1400"/>
              <a:buChar char="■"/>
            </a:pPr>
            <a:r>
              <a:rPr lang="en"/>
              <a:t>Repeat language embedding for target language at each time step</a:t>
            </a:r>
            <a:endParaRPr/>
          </a:p>
        </p:txBody>
      </p:sp>
      <p:sp>
        <p:nvSpPr>
          <p:cNvPr id="5211" name="Google Shape;5211;p30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266</a:t>
            </a:fld>
            <a:endParaRPr/>
          </a:p>
        </p:txBody>
      </p:sp>
      <p:sp>
        <p:nvSpPr>
          <p:cNvPr id="5212" name="Google Shape;5212;p302"/>
          <p:cNvSpPr/>
          <p:nvPr/>
        </p:nvSpPr>
        <p:spPr>
          <a:xfrm>
            <a:off x="5408225" y="3272550"/>
            <a:ext cx="75600" cy="3309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302"/>
          <p:cNvSpPr/>
          <p:nvPr/>
        </p:nvSpPr>
        <p:spPr>
          <a:xfrm>
            <a:off x="5560625" y="3272550"/>
            <a:ext cx="75600" cy="3309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302"/>
          <p:cNvSpPr/>
          <p:nvPr/>
        </p:nvSpPr>
        <p:spPr>
          <a:xfrm>
            <a:off x="5713025" y="3272550"/>
            <a:ext cx="75600" cy="3309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302"/>
          <p:cNvSpPr/>
          <p:nvPr/>
        </p:nvSpPr>
        <p:spPr>
          <a:xfrm>
            <a:off x="5865425" y="3272550"/>
            <a:ext cx="75600" cy="3309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16" name="Google Shape;5216;p302"/>
          <p:cNvPicPr preferRelativeResize="0"/>
          <p:nvPr/>
        </p:nvPicPr>
        <p:blipFill rotWithShape="1">
          <a:blip r:embed="rId3">
            <a:alphaModFix/>
          </a:blip>
          <a:srcRect r="88003"/>
          <a:stretch/>
        </p:blipFill>
        <p:spPr>
          <a:xfrm>
            <a:off x="5408225" y="2947688"/>
            <a:ext cx="75600" cy="331825"/>
          </a:xfrm>
          <a:prstGeom prst="rect">
            <a:avLst/>
          </a:prstGeom>
          <a:noFill/>
          <a:ln>
            <a:noFill/>
          </a:ln>
        </p:spPr>
      </p:pic>
      <p:sp>
        <p:nvSpPr>
          <p:cNvPr id="5217" name="Google Shape;5217;p302"/>
          <p:cNvSpPr/>
          <p:nvPr/>
        </p:nvSpPr>
        <p:spPr>
          <a:xfrm>
            <a:off x="6884863" y="3272550"/>
            <a:ext cx="75600" cy="3309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302"/>
          <p:cNvSpPr/>
          <p:nvPr/>
        </p:nvSpPr>
        <p:spPr>
          <a:xfrm>
            <a:off x="7037263" y="3272550"/>
            <a:ext cx="75600" cy="3309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302"/>
          <p:cNvSpPr/>
          <p:nvPr/>
        </p:nvSpPr>
        <p:spPr>
          <a:xfrm>
            <a:off x="7189663" y="3272550"/>
            <a:ext cx="75600" cy="3309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302"/>
          <p:cNvSpPr/>
          <p:nvPr/>
        </p:nvSpPr>
        <p:spPr>
          <a:xfrm>
            <a:off x="7342063" y="3272550"/>
            <a:ext cx="75600" cy="3309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302"/>
          <p:cNvSpPr/>
          <p:nvPr/>
        </p:nvSpPr>
        <p:spPr>
          <a:xfrm>
            <a:off x="8104063" y="3279525"/>
            <a:ext cx="75600" cy="3309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302"/>
          <p:cNvSpPr/>
          <p:nvPr/>
        </p:nvSpPr>
        <p:spPr>
          <a:xfrm>
            <a:off x="8256463" y="3279525"/>
            <a:ext cx="75600" cy="3309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302"/>
          <p:cNvSpPr/>
          <p:nvPr/>
        </p:nvSpPr>
        <p:spPr>
          <a:xfrm>
            <a:off x="8408863" y="3279525"/>
            <a:ext cx="75600" cy="3309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302"/>
          <p:cNvSpPr/>
          <p:nvPr/>
        </p:nvSpPr>
        <p:spPr>
          <a:xfrm>
            <a:off x="8561263" y="3279525"/>
            <a:ext cx="75600" cy="3309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25" name="Google Shape;5225;p302"/>
          <p:cNvPicPr preferRelativeResize="0"/>
          <p:nvPr/>
        </p:nvPicPr>
        <p:blipFill rotWithShape="1">
          <a:blip r:embed="rId4">
            <a:alphaModFix/>
          </a:blip>
          <a:srcRect r="88003"/>
          <a:stretch/>
        </p:blipFill>
        <p:spPr>
          <a:xfrm>
            <a:off x="8104075" y="2944438"/>
            <a:ext cx="75600" cy="338325"/>
          </a:xfrm>
          <a:prstGeom prst="rect">
            <a:avLst/>
          </a:prstGeom>
          <a:noFill/>
          <a:ln>
            <a:noFill/>
          </a:ln>
        </p:spPr>
      </p:pic>
      <p:pic>
        <p:nvPicPr>
          <p:cNvPr id="5226" name="Google Shape;5226;p302"/>
          <p:cNvPicPr preferRelativeResize="0"/>
          <p:nvPr/>
        </p:nvPicPr>
        <p:blipFill rotWithShape="1">
          <a:blip r:embed="rId5">
            <a:alphaModFix/>
          </a:blip>
          <a:srcRect r="88003"/>
          <a:stretch/>
        </p:blipFill>
        <p:spPr>
          <a:xfrm>
            <a:off x="6884875" y="2944450"/>
            <a:ext cx="75600" cy="338325"/>
          </a:xfrm>
          <a:prstGeom prst="rect">
            <a:avLst/>
          </a:prstGeom>
          <a:noFill/>
          <a:ln>
            <a:noFill/>
          </a:ln>
        </p:spPr>
      </p:pic>
      <p:cxnSp>
        <p:nvCxnSpPr>
          <p:cNvPr id="5227" name="Google Shape;5227;p302"/>
          <p:cNvCxnSpPr/>
          <p:nvPr/>
        </p:nvCxnSpPr>
        <p:spPr>
          <a:xfrm rot="10800000" flipH="1">
            <a:off x="5558400" y="2439500"/>
            <a:ext cx="996300" cy="396900"/>
          </a:xfrm>
          <a:prstGeom prst="straightConnector1">
            <a:avLst/>
          </a:prstGeom>
          <a:noFill/>
          <a:ln w="9525" cap="flat" cmpd="sng">
            <a:solidFill>
              <a:schemeClr val="dk2"/>
            </a:solidFill>
            <a:prstDash val="solid"/>
            <a:round/>
            <a:headEnd type="none" w="med" len="med"/>
            <a:tailEnd type="triangle" w="med" len="med"/>
          </a:ln>
        </p:spPr>
      </p:cxnSp>
      <p:cxnSp>
        <p:nvCxnSpPr>
          <p:cNvPr id="5228" name="Google Shape;5228;p302"/>
          <p:cNvCxnSpPr/>
          <p:nvPr/>
        </p:nvCxnSpPr>
        <p:spPr>
          <a:xfrm rot="10800000">
            <a:off x="7595375" y="2439400"/>
            <a:ext cx="716700" cy="447600"/>
          </a:xfrm>
          <a:prstGeom prst="straightConnector1">
            <a:avLst/>
          </a:prstGeom>
          <a:noFill/>
          <a:ln w="9525" cap="flat" cmpd="sng">
            <a:solidFill>
              <a:schemeClr val="dk2"/>
            </a:solidFill>
            <a:prstDash val="solid"/>
            <a:round/>
            <a:headEnd type="none" w="med" len="med"/>
            <a:tailEnd type="triangle" w="med" len="med"/>
          </a:ln>
        </p:spPr>
      </p:cxnSp>
      <p:cxnSp>
        <p:nvCxnSpPr>
          <p:cNvPr id="5229" name="Google Shape;5229;p302"/>
          <p:cNvCxnSpPr/>
          <p:nvPr/>
        </p:nvCxnSpPr>
        <p:spPr>
          <a:xfrm rot="10800000">
            <a:off x="7075050" y="2649500"/>
            <a:ext cx="0" cy="186900"/>
          </a:xfrm>
          <a:prstGeom prst="straightConnector1">
            <a:avLst/>
          </a:prstGeom>
          <a:noFill/>
          <a:ln w="9525" cap="flat" cmpd="sng">
            <a:solidFill>
              <a:schemeClr val="dk2"/>
            </a:solidFill>
            <a:prstDash val="solid"/>
            <a:round/>
            <a:headEnd type="none" w="med" len="med"/>
            <a:tailEnd type="triangle" w="med" len="med"/>
          </a:ln>
        </p:spPr>
      </p:cxnSp>
      <p:pic>
        <p:nvPicPr>
          <p:cNvPr id="5230" name="Google Shape;5230;p302"/>
          <p:cNvPicPr preferRelativeResize="0"/>
          <p:nvPr/>
        </p:nvPicPr>
        <p:blipFill rotWithShape="1">
          <a:blip r:embed="rId3">
            <a:alphaModFix/>
          </a:blip>
          <a:srcRect r="88003"/>
          <a:stretch/>
        </p:blipFill>
        <p:spPr>
          <a:xfrm>
            <a:off x="5560625" y="2947688"/>
            <a:ext cx="75600" cy="331825"/>
          </a:xfrm>
          <a:prstGeom prst="rect">
            <a:avLst/>
          </a:prstGeom>
          <a:noFill/>
          <a:ln>
            <a:noFill/>
          </a:ln>
        </p:spPr>
      </p:pic>
      <p:pic>
        <p:nvPicPr>
          <p:cNvPr id="5231" name="Google Shape;5231;p302"/>
          <p:cNvPicPr preferRelativeResize="0"/>
          <p:nvPr/>
        </p:nvPicPr>
        <p:blipFill rotWithShape="1">
          <a:blip r:embed="rId3">
            <a:alphaModFix/>
          </a:blip>
          <a:srcRect r="88003"/>
          <a:stretch/>
        </p:blipFill>
        <p:spPr>
          <a:xfrm>
            <a:off x="5713025" y="2937513"/>
            <a:ext cx="75600" cy="331825"/>
          </a:xfrm>
          <a:prstGeom prst="rect">
            <a:avLst/>
          </a:prstGeom>
          <a:noFill/>
          <a:ln>
            <a:noFill/>
          </a:ln>
        </p:spPr>
      </p:pic>
      <p:pic>
        <p:nvPicPr>
          <p:cNvPr id="5232" name="Google Shape;5232;p302"/>
          <p:cNvPicPr preferRelativeResize="0"/>
          <p:nvPr/>
        </p:nvPicPr>
        <p:blipFill rotWithShape="1">
          <a:blip r:embed="rId3">
            <a:alphaModFix/>
          </a:blip>
          <a:srcRect r="88003"/>
          <a:stretch/>
        </p:blipFill>
        <p:spPr>
          <a:xfrm>
            <a:off x="5865425" y="2947688"/>
            <a:ext cx="75600" cy="331825"/>
          </a:xfrm>
          <a:prstGeom prst="rect">
            <a:avLst/>
          </a:prstGeom>
          <a:noFill/>
          <a:ln>
            <a:noFill/>
          </a:ln>
        </p:spPr>
      </p:pic>
      <p:pic>
        <p:nvPicPr>
          <p:cNvPr id="5233" name="Google Shape;5233;p302"/>
          <p:cNvPicPr preferRelativeResize="0"/>
          <p:nvPr/>
        </p:nvPicPr>
        <p:blipFill rotWithShape="1">
          <a:blip r:embed="rId5">
            <a:alphaModFix/>
          </a:blip>
          <a:srcRect r="88003"/>
          <a:stretch/>
        </p:blipFill>
        <p:spPr>
          <a:xfrm>
            <a:off x="7037275" y="2944450"/>
            <a:ext cx="75600" cy="338325"/>
          </a:xfrm>
          <a:prstGeom prst="rect">
            <a:avLst/>
          </a:prstGeom>
          <a:noFill/>
          <a:ln>
            <a:noFill/>
          </a:ln>
        </p:spPr>
      </p:pic>
      <p:pic>
        <p:nvPicPr>
          <p:cNvPr id="5234" name="Google Shape;5234;p302"/>
          <p:cNvPicPr preferRelativeResize="0"/>
          <p:nvPr/>
        </p:nvPicPr>
        <p:blipFill rotWithShape="1">
          <a:blip r:embed="rId5">
            <a:alphaModFix/>
          </a:blip>
          <a:srcRect r="88003"/>
          <a:stretch/>
        </p:blipFill>
        <p:spPr>
          <a:xfrm>
            <a:off x="7189675" y="2931025"/>
            <a:ext cx="75600" cy="338325"/>
          </a:xfrm>
          <a:prstGeom prst="rect">
            <a:avLst/>
          </a:prstGeom>
          <a:noFill/>
          <a:ln>
            <a:noFill/>
          </a:ln>
        </p:spPr>
      </p:pic>
      <p:pic>
        <p:nvPicPr>
          <p:cNvPr id="5235" name="Google Shape;5235;p302"/>
          <p:cNvPicPr preferRelativeResize="0"/>
          <p:nvPr/>
        </p:nvPicPr>
        <p:blipFill rotWithShape="1">
          <a:blip r:embed="rId5">
            <a:alphaModFix/>
          </a:blip>
          <a:srcRect r="88003"/>
          <a:stretch/>
        </p:blipFill>
        <p:spPr>
          <a:xfrm>
            <a:off x="7342075" y="2934275"/>
            <a:ext cx="75600" cy="338325"/>
          </a:xfrm>
          <a:prstGeom prst="rect">
            <a:avLst/>
          </a:prstGeom>
          <a:noFill/>
          <a:ln>
            <a:noFill/>
          </a:ln>
        </p:spPr>
      </p:pic>
      <p:pic>
        <p:nvPicPr>
          <p:cNvPr id="5236" name="Google Shape;5236;p302"/>
          <p:cNvPicPr preferRelativeResize="0"/>
          <p:nvPr/>
        </p:nvPicPr>
        <p:blipFill rotWithShape="1">
          <a:blip r:embed="rId4">
            <a:alphaModFix/>
          </a:blip>
          <a:srcRect r="88003"/>
          <a:stretch/>
        </p:blipFill>
        <p:spPr>
          <a:xfrm>
            <a:off x="8256475" y="2944438"/>
            <a:ext cx="75600" cy="338325"/>
          </a:xfrm>
          <a:prstGeom prst="rect">
            <a:avLst/>
          </a:prstGeom>
          <a:noFill/>
          <a:ln>
            <a:noFill/>
          </a:ln>
        </p:spPr>
      </p:pic>
      <p:pic>
        <p:nvPicPr>
          <p:cNvPr id="5237" name="Google Shape;5237;p302"/>
          <p:cNvPicPr preferRelativeResize="0"/>
          <p:nvPr/>
        </p:nvPicPr>
        <p:blipFill rotWithShape="1">
          <a:blip r:embed="rId4">
            <a:alphaModFix/>
          </a:blip>
          <a:srcRect r="88003"/>
          <a:stretch/>
        </p:blipFill>
        <p:spPr>
          <a:xfrm>
            <a:off x="8408875" y="2944438"/>
            <a:ext cx="75600" cy="338325"/>
          </a:xfrm>
          <a:prstGeom prst="rect">
            <a:avLst/>
          </a:prstGeom>
          <a:noFill/>
          <a:ln>
            <a:noFill/>
          </a:ln>
        </p:spPr>
      </p:pic>
      <p:pic>
        <p:nvPicPr>
          <p:cNvPr id="5238" name="Google Shape;5238;p302"/>
          <p:cNvPicPr preferRelativeResize="0"/>
          <p:nvPr/>
        </p:nvPicPr>
        <p:blipFill rotWithShape="1">
          <a:blip r:embed="rId4">
            <a:alphaModFix/>
          </a:blip>
          <a:srcRect r="88003"/>
          <a:stretch/>
        </p:blipFill>
        <p:spPr>
          <a:xfrm>
            <a:off x="8561275" y="2944438"/>
            <a:ext cx="75600" cy="338325"/>
          </a:xfrm>
          <a:prstGeom prst="rect">
            <a:avLst/>
          </a:prstGeom>
          <a:noFill/>
          <a:ln>
            <a:noFill/>
          </a:ln>
        </p:spPr>
      </p:pic>
      <p:pic>
        <p:nvPicPr>
          <p:cNvPr id="5239" name="Google Shape;5239;p302"/>
          <p:cNvPicPr preferRelativeResize="0"/>
          <p:nvPr/>
        </p:nvPicPr>
        <p:blipFill rotWithShape="1">
          <a:blip r:embed="rId6">
            <a:alphaModFix/>
          </a:blip>
          <a:srcRect r="84799"/>
          <a:stretch/>
        </p:blipFill>
        <p:spPr>
          <a:xfrm>
            <a:off x="6554825" y="4140050"/>
            <a:ext cx="1040449" cy="576675"/>
          </a:xfrm>
          <a:prstGeom prst="rect">
            <a:avLst/>
          </a:prstGeom>
          <a:noFill/>
          <a:ln>
            <a:noFill/>
          </a:ln>
        </p:spPr>
      </p:pic>
      <p:cxnSp>
        <p:nvCxnSpPr>
          <p:cNvPr id="5240" name="Google Shape;5240;p302"/>
          <p:cNvCxnSpPr>
            <a:stCxn id="5239" idx="0"/>
          </p:cNvCxnSpPr>
          <p:nvPr/>
        </p:nvCxnSpPr>
        <p:spPr>
          <a:xfrm rot="10800000">
            <a:off x="5672850" y="3734750"/>
            <a:ext cx="1402200" cy="405300"/>
          </a:xfrm>
          <a:prstGeom prst="straightConnector1">
            <a:avLst/>
          </a:prstGeom>
          <a:noFill/>
          <a:ln w="9525" cap="flat" cmpd="sng">
            <a:solidFill>
              <a:schemeClr val="dk2"/>
            </a:solidFill>
            <a:prstDash val="solid"/>
            <a:round/>
            <a:headEnd type="none" w="med" len="med"/>
            <a:tailEnd type="triangle" w="med" len="med"/>
          </a:ln>
        </p:spPr>
      </p:cxnSp>
      <p:cxnSp>
        <p:nvCxnSpPr>
          <p:cNvPr id="5241" name="Google Shape;5241;p302"/>
          <p:cNvCxnSpPr>
            <a:stCxn id="5239" idx="0"/>
          </p:cNvCxnSpPr>
          <p:nvPr/>
        </p:nvCxnSpPr>
        <p:spPr>
          <a:xfrm rot="10800000" flipH="1">
            <a:off x="7075050" y="3720650"/>
            <a:ext cx="2100" cy="419400"/>
          </a:xfrm>
          <a:prstGeom prst="straightConnector1">
            <a:avLst/>
          </a:prstGeom>
          <a:noFill/>
          <a:ln w="9525" cap="flat" cmpd="sng">
            <a:solidFill>
              <a:schemeClr val="dk2"/>
            </a:solidFill>
            <a:prstDash val="solid"/>
            <a:round/>
            <a:headEnd type="none" w="med" len="med"/>
            <a:tailEnd type="triangle" w="med" len="med"/>
          </a:ln>
        </p:spPr>
      </p:cxnSp>
      <p:cxnSp>
        <p:nvCxnSpPr>
          <p:cNvPr id="5242" name="Google Shape;5242;p302"/>
          <p:cNvCxnSpPr>
            <a:stCxn id="5239" idx="0"/>
          </p:cNvCxnSpPr>
          <p:nvPr/>
        </p:nvCxnSpPr>
        <p:spPr>
          <a:xfrm rot="10800000" flipH="1">
            <a:off x="7075050" y="3706250"/>
            <a:ext cx="1202700" cy="4338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Shape 5246"/>
        <p:cNvGrpSpPr/>
        <p:nvPr/>
      </p:nvGrpSpPr>
      <p:grpSpPr>
        <a:xfrm>
          <a:off x="0" y="0"/>
          <a:ext cx="0" cy="0"/>
          <a:chOff x="0" y="0"/>
          <a:chExt cx="0" cy="0"/>
        </a:xfrm>
      </p:grpSpPr>
      <p:sp>
        <p:nvSpPr>
          <p:cNvPr id="5247" name="Google Shape;5247;p30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Multilingual ST - Language representation</a:t>
            </a:r>
            <a:endParaRPr/>
          </a:p>
        </p:txBody>
      </p:sp>
      <p:sp>
        <p:nvSpPr>
          <p:cNvPr id="5248" name="Google Shape;5248;p303"/>
          <p:cNvSpPr/>
          <p:nvPr/>
        </p:nvSpPr>
        <p:spPr>
          <a:xfrm>
            <a:off x="5259438" y="3601025"/>
            <a:ext cx="1040400" cy="420000"/>
          </a:xfrm>
          <a:prstGeom prst="roundRect">
            <a:avLst>
              <a:gd name="adj" fmla="val 16667"/>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Encoder</a:t>
            </a:r>
            <a:endParaRPr/>
          </a:p>
        </p:txBody>
      </p:sp>
      <p:sp>
        <p:nvSpPr>
          <p:cNvPr id="5249" name="Google Shape;5249;p303"/>
          <p:cNvSpPr txBox="1">
            <a:spLocks noGrp="1"/>
          </p:cNvSpPr>
          <p:nvPr>
            <p:ph type="body" idx="1"/>
          </p:nvPr>
        </p:nvSpPr>
        <p:spPr>
          <a:xfrm>
            <a:off x="311700" y="1152475"/>
            <a:ext cx="44868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Encoder</a:t>
            </a:r>
            <a:endParaRPr/>
          </a:p>
          <a:p>
            <a:pPr marL="457200" lvl="0" indent="-342900" algn="l" rtl="0">
              <a:spcBef>
                <a:spcPts val="0"/>
              </a:spcBef>
              <a:spcAft>
                <a:spcPts val="0"/>
              </a:spcAft>
              <a:buSzPts val="1800"/>
              <a:buChar char="●"/>
            </a:pPr>
            <a:r>
              <a:rPr lang="en"/>
              <a:t>Decoder</a:t>
            </a:r>
            <a:endParaRPr/>
          </a:p>
          <a:p>
            <a:pPr marL="914400" lvl="0" indent="0" algn="l" rtl="0">
              <a:spcBef>
                <a:spcPts val="1600"/>
              </a:spcBef>
              <a:spcAft>
                <a:spcPts val="1600"/>
              </a:spcAft>
              <a:buNone/>
            </a:pPr>
            <a:endParaRPr/>
          </a:p>
        </p:txBody>
      </p:sp>
      <p:sp>
        <p:nvSpPr>
          <p:cNvPr id="5250" name="Google Shape;5250;p30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267</a:t>
            </a:fld>
            <a:endParaRPr/>
          </a:p>
        </p:txBody>
      </p:sp>
      <p:cxnSp>
        <p:nvCxnSpPr>
          <p:cNvPr id="5251" name="Google Shape;5251;p303"/>
          <p:cNvCxnSpPr/>
          <p:nvPr/>
        </p:nvCxnSpPr>
        <p:spPr>
          <a:xfrm rot="10800000">
            <a:off x="5779650" y="4021100"/>
            <a:ext cx="0" cy="186900"/>
          </a:xfrm>
          <a:prstGeom prst="straightConnector1">
            <a:avLst/>
          </a:prstGeom>
          <a:noFill/>
          <a:ln w="9525" cap="flat" cmpd="sng">
            <a:solidFill>
              <a:schemeClr val="dk2"/>
            </a:solidFill>
            <a:prstDash val="solid"/>
            <a:round/>
            <a:headEnd type="none" w="med" len="med"/>
            <a:tailEnd type="triangle" w="med" len="med"/>
          </a:ln>
        </p:spPr>
      </p:cxnSp>
      <p:pic>
        <p:nvPicPr>
          <p:cNvPr id="5252" name="Google Shape;5252;p303"/>
          <p:cNvPicPr preferRelativeResize="0"/>
          <p:nvPr/>
        </p:nvPicPr>
        <p:blipFill rotWithShape="1">
          <a:blip r:embed="rId3">
            <a:alphaModFix/>
          </a:blip>
          <a:srcRect r="84799"/>
          <a:stretch/>
        </p:blipFill>
        <p:spPr>
          <a:xfrm>
            <a:off x="5259425" y="4140050"/>
            <a:ext cx="1040449" cy="576675"/>
          </a:xfrm>
          <a:prstGeom prst="rect">
            <a:avLst/>
          </a:prstGeom>
          <a:noFill/>
          <a:ln>
            <a:noFill/>
          </a:ln>
        </p:spPr>
      </p:pic>
      <p:sp>
        <p:nvSpPr>
          <p:cNvPr id="5253" name="Google Shape;5253;p303"/>
          <p:cNvSpPr/>
          <p:nvPr/>
        </p:nvSpPr>
        <p:spPr>
          <a:xfrm>
            <a:off x="6781730" y="2473375"/>
            <a:ext cx="1491300" cy="420000"/>
          </a:xfrm>
          <a:prstGeom prst="roundRect">
            <a:avLst>
              <a:gd name="adj" fmla="val 16667"/>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Decoder</a:t>
            </a:r>
            <a:endParaRPr/>
          </a:p>
        </p:txBody>
      </p:sp>
      <p:cxnSp>
        <p:nvCxnSpPr>
          <p:cNvPr id="5254" name="Google Shape;5254;p303"/>
          <p:cNvCxnSpPr>
            <a:stCxn id="5248" idx="0"/>
            <a:endCxn id="5253" idx="1"/>
          </p:cNvCxnSpPr>
          <p:nvPr/>
        </p:nvCxnSpPr>
        <p:spPr>
          <a:xfrm rot="10800000" flipH="1">
            <a:off x="5779638" y="2683325"/>
            <a:ext cx="1002000" cy="917700"/>
          </a:xfrm>
          <a:prstGeom prst="straightConnector1">
            <a:avLst/>
          </a:prstGeom>
          <a:noFill/>
          <a:ln w="9525" cap="flat" cmpd="sng">
            <a:solidFill>
              <a:schemeClr val="dk2"/>
            </a:solidFill>
            <a:prstDash val="solid"/>
            <a:round/>
            <a:headEnd type="none" w="med" len="med"/>
            <a:tailEnd type="triangle" w="med" len="med"/>
          </a:ln>
        </p:spPr>
      </p:cxnSp>
      <p:sp>
        <p:nvSpPr>
          <p:cNvPr id="5255" name="Google Shape;5255;p303"/>
          <p:cNvSpPr txBox="1"/>
          <p:nvPr/>
        </p:nvSpPr>
        <p:spPr>
          <a:xfrm>
            <a:off x="6641550" y="2954125"/>
            <a:ext cx="54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&lt;s&gt;</a:t>
            </a:r>
            <a:endParaRPr>
              <a:latin typeface="Source Sans Pro"/>
              <a:ea typeface="Source Sans Pro"/>
              <a:cs typeface="Source Sans Pro"/>
              <a:sym typeface="Source Sans Pro"/>
            </a:endParaRPr>
          </a:p>
        </p:txBody>
      </p:sp>
      <p:sp>
        <p:nvSpPr>
          <p:cNvPr id="5256" name="Google Shape;5256;p303"/>
          <p:cNvSpPr txBox="1"/>
          <p:nvPr/>
        </p:nvSpPr>
        <p:spPr>
          <a:xfrm>
            <a:off x="7086325" y="2954125"/>
            <a:ext cx="14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a:t>
            </a:r>
            <a:endParaRPr>
              <a:latin typeface="Source Sans Pro"/>
              <a:ea typeface="Source Sans Pro"/>
              <a:cs typeface="Source Sans Pro"/>
              <a:sym typeface="Source Sans Pro"/>
            </a:endParaRPr>
          </a:p>
        </p:txBody>
      </p:sp>
      <p:sp>
        <p:nvSpPr>
          <p:cNvPr id="5257" name="Google Shape;5257;p303"/>
          <p:cNvSpPr txBox="1"/>
          <p:nvPr/>
        </p:nvSpPr>
        <p:spPr>
          <a:xfrm>
            <a:off x="7305625" y="2954125"/>
            <a:ext cx="54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go</a:t>
            </a:r>
            <a:endParaRPr>
              <a:latin typeface="Source Sans Pro"/>
              <a:ea typeface="Source Sans Pro"/>
              <a:cs typeface="Source Sans Pro"/>
              <a:sym typeface="Source Sans Pro"/>
            </a:endParaRPr>
          </a:p>
        </p:txBody>
      </p:sp>
      <p:sp>
        <p:nvSpPr>
          <p:cNvPr id="5258" name="Google Shape;5258;p303"/>
          <p:cNvSpPr txBox="1"/>
          <p:nvPr/>
        </p:nvSpPr>
        <p:spPr>
          <a:xfrm>
            <a:off x="7686600" y="2993050"/>
            <a:ext cx="63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home</a:t>
            </a:r>
            <a:endParaRPr>
              <a:latin typeface="Source Sans Pro"/>
              <a:ea typeface="Source Sans Pro"/>
              <a:cs typeface="Source Sans Pro"/>
              <a:sym typeface="Source Sans Pro"/>
            </a:endParaRPr>
          </a:p>
        </p:txBody>
      </p:sp>
      <p:sp>
        <p:nvSpPr>
          <p:cNvPr id="5259" name="Google Shape;5259;p303"/>
          <p:cNvSpPr txBox="1"/>
          <p:nvPr/>
        </p:nvSpPr>
        <p:spPr>
          <a:xfrm>
            <a:off x="6756525" y="1973500"/>
            <a:ext cx="14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a:t>
            </a:r>
            <a:endParaRPr>
              <a:latin typeface="Source Sans Pro"/>
              <a:ea typeface="Source Sans Pro"/>
              <a:cs typeface="Source Sans Pro"/>
              <a:sym typeface="Source Sans Pro"/>
            </a:endParaRPr>
          </a:p>
        </p:txBody>
      </p:sp>
      <p:sp>
        <p:nvSpPr>
          <p:cNvPr id="5260" name="Google Shape;5260;p303"/>
          <p:cNvSpPr txBox="1"/>
          <p:nvPr/>
        </p:nvSpPr>
        <p:spPr>
          <a:xfrm>
            <a:off x="6975825" y="1973500"/>
            <a:ext cx="54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go</a:t>
            </a:r>
            <a:endParaRPr>
              <a:latin typeface="Source Sans Pro"/>
              <a:ea typeface="Source Sans Pro"/>
              <a:cs typeface="Source Sans Pro"/>
              <a:sym typeface="Source Sans Pro"/>
            </a:endParaRPr>
          </a:p>
        </p:txBody>
      </p:sp>
      <p:sp>
        <p:nvSpPr>
          <p:cNvPr id="5261" name="Google Shape;5261;p303"/>
          <p:cNvSpPr txBox="1"/>
          <p:nvPr/>
        </p:nvSpPr>
        <p:spPr>
          <a:xfrm>
            <a:off x="7356800" y="2012425"/>
            <a:ext cx="63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home</a:t>
            </a:r>
            <a:endParaRPr>
              <a:latin typeface="Source Sans Pro"/>
              <a:ea typeface="Source Sans Pro"/>
              <a:cs typeface="Source Sans Pro"/>
              <a:sym typeface="Source Sans Pro"/>
            </a:endParaRPr>
          </a:p>
        </p:txBody>
      </p:sp>
      <p:sp>
        <p:nvSpPr>
          <p:cNvPr id="5262" name="Google Shape;5262;p303"/>
          <p:cNvSpPr txBox="1"/>
          <p:nvPr/>
        </p:nvSpPr>
        <p:spPr>
          <a:xfrm>
            <a:off x="7928550" y="2012425"/>
            <a:ext cx="54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&lt;/s&gt;</a:t>
            </a:r>
            <a:endParaRPr>
              <a:latin typeface="Source Sans Pro"/>
              <a:ea typeface="Source Sans Pro"/>
              <a:cs typeface="Source Sans Pro"/>
              <a:sym typeface="Source Sans Pro"/>
            </a:endParaRPr>
          </a:p>
        </p:txBody>
      </p:sp>
      <p:cxnSp>
        <p:nvCxnSpPr>
          <p:cNvPr id="5263" name="Google Shape;5263;p303"/>
          <p:cNvCxnSpPr/>
          <p:nvPr/>
        </p:nvCxnSpPr>
        <p:spPr>
          <a:xfrm rot="10800000">
            <a:off x="6897825" y="2926350"/>
            <a:ext cx="0" cy="113400"/>
          </a:xfrm>
          <a:prstGeom prst="straightConnector1">
            <a:avLst/>
          </a:prstGeom>
          <a:noFill/>
          <a:ln w="9525" cap="flat" cmpd="sng">
            <a:solidFill>
              <a:schemeClr val="dk2"/>
            </a:solidFill>
            <a:prstDash val="solid"/>
            <a:round/>
            <a:headEnd type="none" w="med" len="med"/>
            <a:tailEnd type="triangle" w="med" len="med"/>
          </a:ln>
        </p:spPr>
      </p:cxnSp>
      <p:cxnSp>
        <p:nvCxnSpPr>
          <p:cNvPr id="5264" name="Google Shape;5264;p303"/>
          <p:cNvCxnSpPr/>
          <p:nvPr/>
        </p:nvCxnSpPr>
        <p:spPr>
          <a:xfrm rot="10800000">
            <a:off x="7190250" y="2926350"/>
            <a:ext cx="0" cy="113400"/>
          </a:xfrm>
          <a:prstGeom prst="straightConnector1">
            <a:avLst/>
          </a:prstGeom>
          <a:noFill/>
          <a:ln w="9525" cap="flat" cmpd="sng">
            <a:solidFill>
              <a:schemeClr val="dk2"/>
            </a:solidFill>
            <a:prstDash val="solid"/>
            <a:round/>
            <a:headEnd type="none" w="med" len="med"/>
            <a:tailEnd type="triangle" w="med" len="med"/>
          </a:ln>
        </p:spPr>
      </p:cxnSp>
      <p:cxnSp>
        <p:nvCxnSpPr>
          <p:cNvPr id="5265" name="Google Shape;5265;p303"/>
          <p:cNvCxnSpPr/>
          <p:nvPr/>
        </p:nvCxnSpPr>
        <p:spPr>
          <a:xfrm rot="10800000">
            <a:off x="7471675" y="2954125"/>
            <a:ext cx="0" cy="113400"/>
          </a:xfrm>
          <a:prstGeom prst="straightConnector1">
            <a:avLst/>
          </a:prstGeom>
          <a:noFill/>
          <a:ln w="9525" cap="flat" cmpd="sng">
            <a:solidFill>
              <a:schemeClr val="dk2"/>
            </a:solidFill>
            <a:prstDash val="solid"/>
            <a:round/>
            <a:headEnd type="none" w="med" len="med"/>
            <a:tailEnd type="triangle" w="med" len="med"/>
          </a:ln>
        </p:spPr>
      </p:cxnSp>
      <p:cxnSp>
        <p:nvCxnSpPr>
          <p:cNvPr id="5266" name="Google Shape;5266;p303"/>
          <p:cNvCxnSpPr/>
          <p:nvPr/>
        </p:nvCxnSpPr>
        <p:spPr>
          <a:xfrm rot="10800000">
            <a:off x="8108175" y="2926350"/>
            <a:ext cx="0" cy="113400"/>
          </a:xfrm>
          <a:prstGeom prst="straightConnector1">
            <a:avLst/>
          </a:prstGeom>
          <a:noFill/>
          <a:ln w="9525" cap="flat" cmpd="sng">
            <a:solidFill>
              <a:schemeClr val="dk2"/>
            </a:solidFill>
            <a:prstDash val="solid"/>
            <a:round/>
            <a:headEnd type="none" w="med" len="med"/>
            <a:tailEnd type="triangle" w="med" len="med"/>
          </a:ln>
        </p:spPr>
      </p:cxnSp>
      <p:cxnSp>
        <p:nvCxnSpPr>
          <p:cNvPr id="5267" name="Google Shape;5267;p303"/>
          <p:cNvCxnSpPr/>
          <p:nvPr/>
        </p:nvCxnSpPr>
        <p:spPr>
          <a:xfrm rot="10800000">
            <a:off x="6922200" y="2299225"/>
            <a:ext cx="0" cy="113400"/>
          </a:xfrm>
          <a:prstGeom prst="straightConnector1">
            <a:avLst/>
          </a:prstGeom>
          <a:noFill/>
          <a:ln w="9525" cap="flat" cmpd="sng">
            <a:solidFill>
              <a:schemeClr val="dk2"/>
            </a:solidFill>
            <a:prstDash val="solid"/>
            <a:round/>
            <a:headEnd type="none" w="med" len="med"/>
            <a:tailEnd type="triangle" w="med" len="med"/>
          </a:ln>
        </p:spPr>
      </p:cxnSp>
      <p:cxnSp>
        <p:nvCxnSpPr>
          <p:cNvPr id="5268" name="Google Shape;5268;p303"/>
          <p:cNvCxnSpPr/>
          <p:nvPr/>
        </p:nvCxnSpPr>
        <p:spPr>
          <a:xfrm rot="10800000">
            <a:off x="7214625" y="2299225"/>
            <a:ext cx="0" cy="113400"/>
          </a:xfrm>
          <a:prstGeom prst="straightConnector1">
            <a:avLst/>
          </a:prstGeom>
          <a:noFill/>
          <a:ln w="9525" cap="flat" cmpd="sng">
            <a:solidFill>
              <a:schemeClr val="dk2"/>
            </a:solidFill>
            <a:prstDash val="solid"/>
            <a:round/>
            <a:headEnd type="none" w="med" len="med"/>
            <a:tailEnd type="triangle" w="med" len="med"/>
          </a:ln>
        </p:spPr>
      </p:cxnSp>
      <p:cxnSp>
        <p:nvCxnSpPr>
          <p:cNvPr id="5269" name="Google Shape;5269;p303"/>
          <p:cNvCxnSpPr/>
          <p:nvPr/>
        </p:nvCxnSpPr>
        <p:spPr>
          <a:xfrm rot="10800000">
            <a:off x="7496050" y="2327000"/>
            <a:ext cx="0" cy="113400"/>
          </a:xfrm>
          <a:prstGeom prst="straightConnector1">
            <a:avLst/>
          </a:prstGeom>
          <a:noFill/>
          <a:ln w="9525" cap="flat" cmpd="sng">
            <a:solidFill>
              <a:schemeClr val="dk2"/>
            </a:solidFill>
            <a:prstDash val="solid"/>
            <a:round/>
            <a:headEnd type="none" w="med" len="med"/>
            <a:tailEnd type="triangle" w="med" len="med"/>
          </a:ln>
        </p:spPr>
      </p:cxnSp>
      <p:cxnSp>
        <p:nvCxnSpPr>
          <p:cNvPr id="5270" name="Google Shape;5270;p303"/>
          <p:cNvCxnSpPr/>
          <p:nvPr/>
        </p:nvCxnSpPr>
        <p:spPr>
          <a:xfrm rot="10800000">
            <a:off x="8132550" y="2299225"/>
            <a:ext cx="0" cy="1134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Shape 5274"/>
        <p:cNvGrpSpPr/>
        <p:nvPr/>
      </p:nvGrpSpPr>
      <p:grpSpPr>
        <a:xfrm>
          <a:off x="0" y="0"/>
          <a:ext cx="0" cy="0"/>
          <a:chOff x="0" y="0"/>
          <a:chExt cx="0" cy="0"/>
        </a:xfrm>
      </p:grpSpPr>
      <p:sp>
        <p:nvSpPr>
          <p:cNvPr id="5275" name="Google Shape;5275;p30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Multilingual ST - Language representation</a:t>
            </a:r>
            <a:endParaRPr/>
          </a:p>
        </p:txBody>
      </p:sp>
      <p:sp>
        <p:nvSpPr>
          <p:cNvPr id="5276" name="Google Shape;5276;p304"/>
          <p:cNvSpPr/>
          <p:nvPr/>
        </p:nvSpPr>
        <p:spPr>
          <a:xfrm>
            <a:off x="5259438" y="3601025"/>
            <a:ext cx="1040400" cy="420000"/>
          </a:xfrm>
          <a:prstGeom prst="roundRect">
            <a:avLst>
              <a:gd name="adj" fmla="val 16667"/>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Encoder</a:t>
            </a:r>
            <a:endParaRPr/>
          </a:p>
        </p:txBody>
      </p:sp>
      <p:sp>
        <p:nvSpPr>
          <p:cNvPr id="5277" name="Google Shape;5277;p304"/>
          <p:cNvSpPr txBox="1">
            <a:spLocks noGrp="1"/>
          </p:cNvSpPr>
          <p:nvPr>
            <p:ph type="body" idx="1"/>
          </p:nvPr>
        </p:nvSpPr>
        <p:spPr>
          <a:xfrm>
            <a:off x="311700" y="1152475"/>
            <a:ext cx="44868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Encoder</a:t>
            </a:r>
            <a:endParaRPr/>
          </a:p>
          <a:p>
            <a:pPr marL="457200" lvl="0" indent="-342900" algn="l" rtl="0">
              <a:spcBef>
                <a:spcPts val="0"/>
              </a:spcBef>
              <a:spcAft>
                <a:spcPts val="0"/>
              </a:spcAft>
              <a:buSzPts val="1800"/>
              <a:buChar char="●"/>
            </a:pPr>
            <a:r>
              <a:rPr lang="en"/>
              <a:t>Decoder</a:t>
            </a:r>
            <a:endParaRPr/>
          </a:p>
          <a:p>
            <a:pPr marL="914400" lvl="1" indent="-317500" algn="l" rtl="0">
              <a:spcBef>
                <a:spcPts val="0"/>
              </a:spcBef>
              <a:spcAft>
                <a:spcPts val="0"/>
              </a:spcAft>
              <a:buSzPts val="1400"/>
              <a:buChar char="○"/>
            </a:pPr>
            <a:r>
              <a:rPr lang="en"/>
              <a:t>Replace Begin of sentence by sentence embedding</a:t>
            </a:r>
            <a:endParaRPr/>
          </a:p>
          <a:p>
            <a:pPr marL="914400" lvl="0" indent="0" algn="l" rtl="0">
              <a:spcBef>
                <a:spcPts val="1600"/>
              </a:spcBef>
              <a:spcAft>
                <a:spcPts val="0"/>
              </a:spcAft>
              <a:buNone/>
            </a:pPr>
            <a:endParaRPr/>
          </a:p>
          <a:p>
            <a:pPr marL="914400" lvl="0" indent="0" algn="l" rtl="0">
              <a:spcBef>
                <a:spcPts val="1600"/>
              </a:spcBef>
              <a:spcAft>
                <a:spcPts val="1600"/>
              </a:spcAft>
              <a:buNone/>
            </a:pPr>
            <a:endParaRPr/>
          </a:p>
        </p:txBody>
      </p:sp>
      <p:sp>
        <p:nvSpPr>
          <p:cNvPr id="5278" name="Google Shape;5278;p30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268</a:t>
            </a:fld>
            <a:endParaRPr/>
          </a:p>
        </p:txBody>
      </p:sp>
      <p:cxnSp>
        <p:nvCxnSpPr>
          <p:cNvPr id="5279" name="Google Shape;5279;p304"/>
          <p:cNvCxnSpPr/>
          <p:nvPr/>
        </p:nvCxnSpPr>
        <p:spPr>
          <a:xfrm rot="10800000">
            <a:off x="5779650" y="4021100"/>
            <a:ext cx="0" cy="186900"/>
          </a:xfrm>
          <a:prstGeom prst="straightConnector1">
            <a:avLst/>
          </a:prstGeom>
          <a:noFill/>
          <a:ln w="9525" cap="flat" cmpd="sng">
            <a:solidFill>
              <a:schemeClr val="dk2"/>
            </a:solidFill>
            <a:prstDash val="solid"/>
            <a:round/>
            <a:headEnd type="none" w="med" len="med"/>
            <a:tailEnd type="triangle" w="med" len="med"/>
          </a:ln>
        </p:spPr>
      </p:cxnSp>
      <p:pic>
        <p:nvPicPr>
          <p:cNvPr id="5280" name="Google Shape;5280;p304"/>
          <p:cNvPicPr preferRelativeResize="0"/>
          <p:nvPr/>
        </p:nvPicPr>
        <p:blipFill rotWithShape="1">
          <a:blip r:embed="rId3">
            <a:alphaModFix/>
          </a:blip>
          <a:srcRect r="84799"/>
          <a:stretch/>
        </p:blipFill>
        <p:spPr>
          <a:xfrm>
            <a:off x="5259425" y="4140050"/>
            <a:ext cx="1040449" cy="576675"/>
          </a:xfrm>
          <a:prstGeom prst="rect">
            <a:avLst/>
          </a:prstGeom>
          <a:noFill/>
          <a:ln>
            <a:noFill/>
          </a:ln>
        </p:spPr>
      </p:pic>
      <p:sp>
        <p:nvSpPr>
          <p:cNvPr id="5281" name="Google Shape;5281;p304"/>
          <p:cNvSpPr/>
          <p:nvPr/>
        </p:nvSpPr>
        <p:spPr>
          <a:xfrm>
            <a:off x="6781730" y="2473375"/>
            <a:ext cx="1491300" cy="420000"/>
          </a:xfrm>
          <a:prstGeom prst="roundRect">
            <a:avLst>
              <a:gd name="adj" fmla="val 16667"/>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Decoder</a:t>
            </a:r>
            <a:endParaRPr/>
          </a:p>
        </p:txBody>
      </p:sp>
      <p:cxnSp>
        <p:nvCxnSpPr>
          <p:cNvPr id="5282" name="Google Shape;5282;p304"/>
          <p:cNvCxnSpPr>
            <a:stCxn id="5276" idx="0"/>
            <a:endCxn id="5281" idx="1"/>
          </p:cNvCxnSpPr>
          <p:nvPr/>
        </p:nvCxnSpPr>
        <p:spPr>
          <a:xfrm rot="10800000" flipH="1">
            <a:off x="5779638" y="2683325"/>
            <a:ext cx="1002000" cy="917700"/>
          </a:xfrm>
          <a:prstGeom prst="straightConnector1">
            <a:avLst/>
          </a:prstGeom>
          <a:noFill/>
          <a:ln w="9525" cap="flat" cmpd="sng">
            <a:solidFill>
              <a:schemeClr val="dk2"/>
            </a:solidFill>
            <a:prstDash val="solid"/>
            <a:round/>
            <a:headEnd type="none" w="med" len="med"/>
            <a:tailEnd type="triangle" w="med" len="med"/>
          </a:ln>
        </p:spPr>
      </p:cxnSp>
      <p:sp>
        <p:nvSpPr>
          <p:cNvPr id="5283" name="Google Shape;5283;p304"/>
          <p:cNvSpPr txBox="1"/>
          <p:nvPr/>
        </p:nvSpPr>
        <p:spPr>
          <a:xfrm>
            <a:off x="7086325" y="2954125"/>
            <a:ext cx="14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a:t>
            </a:r>
            <a:endParaRPr>
              <a:latin typeface="Source Sans Pro"/>
              <a:ea typeface="Source Sans Pro"/>
              <a:cs typeface="Source Sans Pro"/>
              <a:sym typeface="Source Sans Pro"/>
            </a:endParaRPr>
          </a:p>
        </p:txBody>
      </p:sp>
      <p:sp>
        <p:nvSpPr>
          <p:cNvPr id="5284" name="Google Shape;5284;p304"/>
          <p:cNvSpPr txBox="1"/>
          <p:nvPr/>
        </p:nvSpPr>
        <p:spPr>
          <a:xfrm>
            <a:off x="7305625" y="2954125"/>
            <a:ext cx="54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go</a:t>
            </a:r>
            <a:endParaRPr>
              <a:latin typeface="Source Sans Pro"/>
              <a:ea typeface="Source Sans Pro"/>
              <a:cs typeface="Source Sans Pro"/>
              <a:sym typeface="Source Sans Pro"/>
            </a:endParaRPr>
          </a:p>
        </p:txBody>
      </p:sp>
      <p:sp>
        <p:nvSpPr>
          <p:cNvPr id="5285" name="Google Shape;5285;p304"/>
          <p:cNvSpPr txBox="1"/>
          <p:nvPr/>
        </p:nvSpPr>
        <p:spPr>
          <a:xfrm>
            <a:off x="7686600" y="2993050"/>
            <a:ext cx="63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home</a:t>
            </a:r>
            <a:endParaRPr>
              <a:latin typeface="Source Sans Pro"/>
              <a:ea typeface="Source Sans Pro"/>
              <a:cs typeface="Source Sans Pro"/>
              <a:sym typeface="Source Sans Pro"/>
            </a:endParaRPr>
          </a:p>
        </p:txBody>
      </p:sp>
      <p:sp>
        <p:nvSpPr>
          <p:cNvPr id="5286" name="Google Shape;5286;p304"/>
          <p:cNvSpPr txBox="1"/>
          <p:nvPr/>
        </p:nvSpPr>
        <p:spPr>
          <a:xfrm>
            <a:off x="6756525" y="1973500"/>
            <a:ext cx="14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a:t>
            </a:r>
            <a:endParaRPr>
              <a:latin typeface="Source Sans Pro"/>
              <a:ea typeface="Source Sans Pro"/>
              <a:cs typeface="Source Sans Pro"/>
              <a:sym typeface="Source Sans Pro"/>
            </a:endParaRPr>
          </a:p>
        </p:txBody>
      </p:sp>
      <p:sp>
        <p:nvSpPr>
          <p:cNvPr id="5287" name="Google Shape;5287;p304"/>
          <p:cNvSpPr txBox="1"/>
          <p:nvPr/>
        </p:nvSpPr>
        <p:spPr>
          <a:xfrm>
            <a:off x="6975825" y="1973500"/>
            <a:ext cx="54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go</a:t>
            </a:r>
            <a:endParaRPr>
              <a:latin typeface="Source Sans Pro"/>
              <a:ea typeface="Source Sans Pro"/>
              <a:cs typeface="Source Sans Pro"/>
              <a:sym typeface="Source Sans Pro"/>
            </a:endParaRPr>
          </a:p>
        </p:txBody>
      </p:sp>
      <p:sp>
        <p:nvSpPr>
          <p:cNvPr id="5288" name="Google Shape;5288;p304"/>
          <p:cNvSpPr txBox="1"/>
          <p:nvPr/>
        </p:nvSpPr>
        <p:spPr>
          <a:xfrm>
            <a:off x="7356800" y="2012425"/>
            <a:ext cx="63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home</a:t>
            </a:r>
            <a:endParaRPr>
              <a:latin typeface="Source Sans Pro"/>
              <a:ea typeface="Source Sans Pro"/>
              <a:cs typeface="Source Sans Pro"/>
              <a:sym typeface="Source Sans Pro"/>
            </a:endParaRPr>
          </a:p>
        </p:txBody>
      </p:sp>
      <p:sp>
        <p:nvSpPr>
          <p:cNvPr id="5289" name="Google Shape;5289;p304"/>
          <p:cNvSpPr txBox="1"/>
          <p:nvPr/>
        </p:nvSpPr>
        <p:spPr>
          <a:xfrm>
            <a:off x="7928550" y="2012425"/>
            <a:ext cx="54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&lt;/s&gt;</a:t>
            </a:r>
            <a:endParaRPr>
              <a:latin typeface="Source Sans Pro"/>
              <a:ea typeface="Source Sans Pro"/>
              <a:cs typeface="Source Sans Pro"/>
              <a:sym typeface="Source Sans Pro"/>
            </a:endParaRPr>
          </a:p>
        </p:txBody>
      </p:sp>
      <p:cxnSp>
        <p:nvCxnSpPr>
          <p:cNvPr id="5290" name="Google Shape;5290;p304"/>
          <p:cNvCxnSpPr/>
          <p:nvPr/>
        </p:nvCxnSpPr>
        <p:spPr>
          <a:xfrm rot="10800000">
            <a:off x="6897825" y="2926350"/>
            <a:ext cx="0" cy="113400"/>
          </a:xfrm>
          <a:prstGeom prst="straightConnector1">
            <a:avLst/>
          </a:prstGeom>
          <a:noFill/>
          <a:ln w="9525" cap="flat" cmpd="sng">
            <a:solidFill>
              <a:schemeClr val="dk2"/>
            </a:solidFill>
            <a:prstDash val="solid"/>
            <a:round/>
            <a:headEnd type="none" w="med" len="med"/>
            <a:tailEnd type="triangle" w="med" len="med"/>
          </a:ln>
        </p:spPr>
      </p:cxnSp>
      <p:cxnSp>
        <p:nvCxnSpPr>
          <p:cNvPr id="5291" name="Google Shape;5291;p304"/>
          <p:cNvCxnSpPr/>
          <p:nvPr/>
        </p:nvCxnSpPr>
        <p:spPr>
          <a:xfrm rot="10800000">
            <a:off x="7190250" y="2926350"/>
            <a:ext cx="0" cy="113400"/>
          </a:xfrm>
          <a:prstGeom prst="straightConnector1">
            <a:avLst/>
          </a:prstGeom>
          <a:noFill/>
          <a:ln w="9525" cap="flat" cmpd="sng">
            <a:solidFill>
              <a:schemeClr val="dk2"/>
            </a:solidFill>
            <a:prstDash val="solid"/>
            <a:round/>
            <a:headEnd type="none" w="med" len="med"/>
            <a:tailEnd type="triangle" w="med" len="med"/>
          </a:ln>
        </p:spPr>
      </p:cxnSp>
      <p:cxnSp>
        <p:nvCxnSpPr>
          <p:cNvPr id="5292" name="Google Shape;5292;p304"/>
          <p:cNvCxnSpPr/>
          <p:nvPr/>
        </p:nvCxnSpPr>
        <p:spPr>
          <a:xfrm rot="10800000">
            <a:off x="7471675" y="2954125"/>
            <a:ext cx="0" cy="113400"/>
          </a:xfrm>
          <a:prstGeom prst="straightConnector1">
            <a:avLst/>
          </a:prstGeom>
          <a:noFill/>
          <a:ln w="9525" cap="flat" cmpd="sng">
            <a:solidFill>
              <a:schemeClr val="dk2"/>
            </a:solidFill>
            <a:prstDash val="solid"/>
            <a:round/>
            <a:headEnd type="none" w="med" len="med"/>
            <a:tailEnd type="triangle" w="med" len="med"/>
          </a:ln>
        </p:spPr>
      </p:cxnSp>
      <p:cxnSp>
        <p:nvCxnSpPr>
          <p:cNvPr id="5293" name="Google Shape;5293;p304"/>
          <p:cNvCxnSpPr/>
          <p:nvPr/>
        </p:nvCxnSpPr>
        <p:spPr>
          <a:xfrm rot="10800000">
            <a:off x="8108175" y="2926350"/>
            <a:ext cx="0" cy="113400"/>
          </a:xfrm>
          <a:prstGeom prst="straightConnector1">
            <a:avLst/>
          </a:prstGeom>
          <a:noFill/>
          <a:ln w="9525" cap="flat" cmpd="sng">
            <a:solidFill>
              <a:schemeClr val="dk2"/>
            </a:solidFill>
            <a:prstDash val="solid"/>
            <a:round/>
            <a:headEnd type="none" w="med" len="med"/>
            <a:tailEnd type="triangle" w="med" len="med"/>
          </a:ln>
        </p:spPr>
      </p:cxnSp>
      <p:cxnSp>
        <p:nvCxnSpPr>
          <p:cNvPr id="5294" name="Google Shape;5294;p304"/>
          <p:cNvCxnSpPr/>
          <p:nvPr/>
        </p:nvCxnSpPr>
        <p:spPr>
          <a:xfrm rot="10800000">
            <a:off x="6922200" y="2299225"/>
            <a:ext cx="0" cy="113400"/>
          </a:xfrm>
          <a:prstGeom prst="straightConnector1">
            <a:avLst/>
          </a:prstGeom>
          <a:noFill/>
          <a:ln w="9525" cap="flat" cmpd="sng">
            <a:solidFill>
              <a:schemeClr val="dk2"/>
            </a:solidFill>
            <a:prstDash val="solid"/>
            <a:round/>
            <a:headEnd type="none" w="med" len="med"/>
            <a:tailEnd type="triangle" w="med" len="med"/>
          </a:ln>
        </p:spPr>
      </p:cxnSp>
      <p:cxnSp>
        <p:nvCxnSpPr>
          <p:cNvPr id="5295" name="Google Shape;5295;p304"/>
          <p:cNvCxnSpPr/>
          <p:nvPr/>
        </p:nvCxnSpPr>
        <p:spPr>
          <a:xfrm rot="10800000">
            <a:off x="7214625" y="2299225"/>
            <a:ext cx="0" cy="113400"/>
          </a:xfrm>
          <a:prstGeom prst="straightConnector1">
            <a:avLst/>
          </a:prstGeom>
          <a:noFill/>
          <a:ln w="9525" cap="flat" cmpd="sng">
            <a:solidFill>
              <a:schemeClr val="dk2"/>
            </a:solidFill>
            <a:prstDash val="solid"/>
            <a:round/>
            <a:headEnd type="none" w="med" len="med"/>
            <a:tailEnd type="triangle" w="med" len="med"/>
          </a:ln>
        </p:spPr>
      </p:cxnSp>
      <p:cxnSp>
        <p:nvCxnSpPr>
          <p:cNvPr id="5296" name="Google Shape;5296;p304"/>
          <p:cNvCxnSpPr/>
          <p:nvPr/>
        </p:nvCxnSpPr>
        <p:spPr>
          <a:xfrm rot="10800000">
            <a:off x="7496050" y="2327000"/>
            <a:ext cx="0" cy="113400"/>
          </a:xfrm>
          <a:prstGeom prst="straightConnector1">
            <a:avLst/>
          </a:prstGeom>
          <a:noFill/>
          <a:ln w="9525" cap="flat" cmpd="sng">
            <a:solidFill>
              <a:schemeClr val="dk2"/>
            </a:solidFill>
            <a:prstDash val="solid"/>
            <a:round/>
            <a:headEnd type="none" w="med" len="med"/>
            <a:tailEnd type="triangle" w="med" len="med"/>
          </a:ln>
        </p:spPr>
      </p:cxnSp>
      <p:cxnSp>
        <p:nvCxnSpPr>
          <p:cNvPr id="5297" name="Google Shape;5297;p304"/>
          <p:cNvCxnSpPr/>
          <p:nvPr/>
        </p:nvCxnSpPr>
        <p:spPr>
          <a:xfrm rot="10800000">
            <a:off x="8132550" y="2299225"/>
            <a:ext cx="0" cy="113400"/>
          </a:xfrm>
          <a:prstGeom prst="straightConnector1">
            <a:avLst/>
          </a:prstGeom>
          <a:noFill/>
          <a:ln w="9525" cap="flat" cmpd="sng">
            <a:solidFill>
              <a:schemeClr val="dk2"/>
            </a:solidFill>
            <a:prstDash val="solid"/>
            <a:round/>
            <a:headEnd type="none" w="med" len="med"/>
            <a:tailEnd type="triangle" w="med" len="med"/>
          </a:ln>
        </p:spPr>
      </p:cxnSp>
      <p:pic>
        <p:nvPicPr>
          <p:cNvPr id="5298" name="Google Shape;5298;p304"/>
          <p:cNvPicPr preferRelativeResize="0"/>
          <p:nvPr/>
        </p:nvPicPr>
        <p:blipFill>
          <a:blip r:embed="rId4">
            <a:alphaModFix/>
          </a:blip>
          <a:stretch>
            <a:fillRect/>
          </a:stretch>
        </p:blipFill>
        <p:spPr>
          <a:xfrm>
            <a:off x="6739841" y="3072730"/>
            <a:ext cx="315965" cy="166375"/>
          </a:xfrm>
          <a:prstGeom prst="rect">
            <a:avLst/>
          </a:prstGeom>
          <a:noFill/>
          <a:ln>
            <a:noFill/>
          </a:ln>
        </p:spPr>
      </p:pic>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Shape 5302"/>
        <p:cNvGrpSpPr/>
        <p:nvPr/>
      </p:nvGrpSpPr>
      <p:grpSpPr>
        <a:xfrm>
          <a:off x="0" y="0"/>
          <a:ext cx="0" cy="0"/>
          <a:chOff x="0" y="0"/>
          <a:chExt cx="0" cy="0"/>
        </a:xfrm>
      </p:grpSpPr>
      <p:sp>
        <p:nvSpPr>
          <p:cNvPr id="5303" name="Google Shape;5303;p305"/>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600" b="0">
                <a:solidFill>
                  <a:srgbClr val="CFE2F3"/>
                </a:solidFill>
                <a:latin typeface="Caveat"/>
                <a:ea typeface="Caveat"/>
                <a:cs typeface="Caveat"/>
                <a:sym typeface="Caveat"/>
              </a:rPr>
              <a:t>Sec 5.3</a:t>
            </a:r>
            <a:endParaRPr sz="3600" b="0">
              <a:solidFill>
                <a:srgbClr val="CFE2F3"/>
              </a:solidFill>
              <a:latin typeface="Source Sans Pro"/>
              <a:ea typeface="Source Sans Pro"/>
              <a:cs typeface="Source Sans Pro"/>
              <a:sym typeface="Source Sans Pro"/>
            </a:endParaRPr>
          </a:p>
          <a:p>
            <a:pPr marL="0" lvl="0" indent="0" algn="l" rtl="0">
              <a:spcBef>
                <a:spcPts val="0"/>
              </a:spcBef>
              <a:spcAft>
                <a:spcPts val="0"/>
              </a:spcAft>
              <a:buNone/>
            </a:pPr>
            <a:r>
              <a:rPr lang="en"/>
              <a:t>Under-resourced Languages</a:t>
            </a:r>
            <a:endParaRPr/>
          </a:p>
        </p:txBody>
      </p:sp>
      <p:sp>
        <p:nvSpPr>
          <p:cNvPr id="5304" name="Google Shape;5304;p30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269</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Traditional cascade approach</a:t>
            </a:r>
            <a:endParaRPr/>
          </a:p>
        </p:txBody>
      </p:sp>
      <p:pic>
        <p:nvPicPr>
          <p:cNvPr id="566" name="Google Shape;566;p54"/>
          <p:cNvPicPr preferRelativeResize="0"/>
          <p:nvPr/>
        </p:nvPicPr>
        <p:blipFill>
          <a:blip r:embed="rId3">
            <a:alphaModFix/>
          </a:blip>
          <a:stretch>
            <a:fillRect/>
          </a:stretch>
        </p:blipFill>
        <p:spPr>
          <a:xfrm>
            <a:off x="437975" y="1622125"/>
            <a:ext cx="5704373" cy="2728400"/>
          </a:xfrm>
          <a:prstGeom prst="rect">
            <a:avLst/>
          </a:prstGeom>
          <a:noFill/>
          <a:ln>
            <a:noFill/>
          </a:ln>
        </p:spPr>
      </p:pic>
      <p:sp>
        <p:nvSpPr>
          <p:cNvPr id="567" name="Google Shape;567;p54"/>
          <p:cNvSpPr/>
          <p:nvPr/>
        </p:nvSpPr>
        <p:spPr>
          <a:xfrm>
            <a:off x="2081225" y="2805125"/>
            <a:ext cx="914400" cy="338100"/>
          </a:xfrm>
          <a:prstGeom prst="rect">
            <a:avLst/>
          </a:prstGeom>
          <a:solidFill>
            <a:srgbClr val="F9CB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LM</a:t>
            </a:r>
            <a:endParaRPr/>
          </a:p>
        </p:txBody>
      </p:sp>
      <p:sp>
        <p:nvSpPr>
          <p:cNvPr id="568" name="Google Shape;568;p54"/>
          <p:cNvSpPr/>
          <p:nvPr/>
        </p:nvSpPr>
        <p:spPr>
          <a:xfrm>
            <a:off x="2081225" y="2166950"/>
            <a:ext cx="914400" cy="433500"/>
          </a:xfrm>
          <a:prstGeom prst="rect">
            <a:avLst/>
          </a:prstGeom>
          <a:solidFill>
            <a:srgbClr val="76A5A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phrase table</a:t>
            </a:r>
            <a:endParaRPr/>
          </a:p>
        </p:txBody>
      </p:sp>
      <p:sp>
        <p:nvSpPr>
          <p:cNvPr id="569" name="Google Shape;569;p54"/>
          <p:cNvSpPr/>
          <p:nvPr/>
        </p:nvSpPr>
        <p:spPr>
          <a:xfrm>
            <a:off x="614375" y="2166950"/>
            <a:ext cx="914400" cy="433500"/>
          </a:xfrm>
          <a:prstGeom prst="rect">
            <a:avLst/>
          </a:prstGeom>
          <a:solidFill>
            <a:srgbClr val="76A5A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acoustic model</a:t>
            </a:r>
            <a:endParaRPr/>
          </a:p>
        </p:txBody>
      </p:sp>
      <p:sp>
        <p:nvSpPr>
          <p:cNvPr id="570" name="Google Shape;570;p54"/>
          <p:cNvSpPr/>
          <p:nvPr/>
        </p:nvSpPr>
        <p:spPr>
          <a:xfrm>
            <a:off x="614375" y="2805125"/>
            <a:ext cx="914400" cy="338100"/>
          </a:xfrm>
          <a:prstGeom prst="rect">
            <a:avLst/>
          </a:prstGeom>
          <a:solidFill>
            <a:srgbClr val="F9CB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LM</a:t>
            </a:r>
            <a:endParaRPr/>
          </a:p>
        </p:txBody>
      </p:sp>
      <p:sp>
        <p:nvSpPr>
          <p:cNvPr id="571" name="Google Shape;571;p54"/>
          <p:cNvSpPr txBox="1">
            <a:spLocks noGrp="1"/>
          </p:cNvSpPr>
          <p:nvPr>
            <p:ph type="body" idx="1"/>
          </p:nvPr>
        </p:nvSpPr>
        <p:spPr>
          <a:xfrm>
            <a:off x="6417900" y="1622125"/>
            <a:ext cx="2726100" cy="11019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dk1"/>
                </a:solidFill>
                <a:latin typeface="Caveat"/>
                <a:ea typeface="Caveat"/>
                <a:cs typeface="Caveat"/>
                <a:sym typeface="Caveat"/>
              </a:rPr>
              <a:t>Modular, pipeline approach</a:t>
            </a:r>
            <a:endParaRPr sz="2000" b="1">
              <a:solidFill>
                <a:schemeClr val="dk1"/>
              </a:solidFill>
              <a:latin typeface="Caveat"/>
              <a:ea typeface="Caveat"/>
              <a:cs typeface="Caveat"/>
              <a:sym typeface="Caveat"/>
            </a:endParaRPr>
          </a:p>
          <a:p>
            <a:pPr marL="0" lvl="0" indent="0" algn="l" rtl="0">
              <a:spcBef>
                <a:spcPts val="1600"/>
              </a:spcBef>
              <a:spcAft>
                <a:spcPts val="1600"/>
              </a:spcAft>
              <a:buNone/>
            </a:pPr>
            <a:r>
              <a:rPr lang="en" sz="2000" b="1">
                <a:solidFill>
                  <a:schemeClr val="dk1"/>
                </a:solidFill>
                <a:latin typeface="Caveat"/>
                <a:ea typeface="Caveat"/>
                <a:cs typeface="Caveat"/>
                <a:sym typeface="Caveat"/>
              </a:rPr>
              <a:t>ASR, MT: isolated objectives</a:t>
            </a:r>
            <a:endParaRPr sz="2000" b="1">
              <a:solidFill>
                <a:schemeClr val="dk1"/>
              </a:solidFill>
              <a:latin typeface="Caveat"/>
              <a:ea typeface="Caveat"/>
              <a:cs typeface="Caveat"/>
              <a:sym typeface="Caveat"/>
            </a:endParaRPr>
          </a:p>
        </p:txBody>
      </p:sp>
      <p:sp>
        <p:nvSpPr>
          <p:cNvPr id="572" name="Google Shape;572;p5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sp>
        <p:nvSpPr>
          <p:cNvPr id="573" name="Google Shape;573;p54"/>
          <p:cNvSpPr txBox="1"/>
          <p:nvPr/>
        </p:nvSpPr>
        <p:spPr>
          <a:xfrm>
            <a:off x="5154975" y="4415675"/>
            <a:ext cx="36738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2"/>
                </a:solidFill>
                <a:latin typeface="Source Sans Pro"/>
                <a:ea typeface="Source Sans Pro"/>
                <a:cs typeface="Source Sans Pro"/>
                <a:sym typeface="Source Sans Pro"/>
              </a:rPr>
              <a:t>(Waibel et al. 1991; Vidal, 1997; Ney, 1999; Saleem et al. 2004; </a:t>
            </a:r>
            <a:br>
              <a:rPr lang="en" sz="1000">
                <a:solidFill>
                  <a:schemeClr val="lt2"/>
                </a:solidFill>
                <a:latin typeface="Source Sans Pro"/>
                <a:ea typeface="Source Sans Pro"/>
                <a:cs typeface="Source Sans Pro"/>
                <a:sym typeface="Source Sans Pro"/>
              </a:rPr>
            </a:br>
            <a:r>
              <a:rPr lang="en" sz="1000">
                <a:solidFill>
                  <a:schemeClr val="lt2"/>
                </a:solidFill>
                <a:latin typeface="Source Sans Pro"/>
                <a:ea typeface="Source Sans Pro"/>
                <a:cs typeface="Source Sans Pro"/>
                <a:sym typeface="Source Sans Pro"/>
              </a:rPr>
              <a:t> Matusov et al. 2005; Bertoldi and Federico, 2005; Quan et al. 2005; </a:t>
            </a:r>
            <a:br>
              <a:rPr lang="en" sz="1000">
                <a:solidFill>
                  <a:schemeClr val="lt2"/>
                </a:solidFill>
                <a:latin typeface="Source Sans Pro"/>
                <a:ea typeface="Source Sans Pro"/>
                <a:cs typeface="Source Sans Pro"/>
                <a:sym typeface="Source Sans Pro"/>
              </a:rPr>
            </a:br>
            <a:r>
              <a:rPr lang="en" sz="1000">
                <a:solidFill>
                  <a:schemeClr val="lt2"/>
                </a:solidFill>
                <a:latin typeface="Source Sans Pro"/>
                <a:ea typeface="Source Sans Pro"/>
                <a:cs typeface="Source Sans Pro"/>
                <a:sym typeface="Source Sans Pro"/>
              </a:rPr>
              <a:t> Kumar et al. 2014; IWSLT Eval Campaigns 2004—)</a:t>
            </a:r>
            <a:endParaRPr sz="1000">
              <a:solidFill>
                <a:schemeClr val="lt2"/>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8"/>
                                        </p:tgtEl>
                                        <p:attrNameLst>
                                          <p:attrName>style.visibility</p:attrName>
                                        </p:attrNameLst>
                                      </p:cBhvr>
                                      <p:to>
                                        <p:strVal val="visible"/>
                                      </p:to>
                                    </p:set>
                                    <p:animEffect transition="in" filter="fade">
                                      <p:cBhvr>
                                        <p:cTn id="7" dur="200"/>
                                        <p:tgtEl>
                                          <p:spTgt spid="568"/>
                                        </p:tgtEl>
                                      </p:cBhvr>
                                    </p:animEffect>
                                  </p:childTnLst>
                                </p:cTn>
                              </p:par>
                              <p:par>
                                <p:cTn id="8" presetID="10" presetClass="entr" presetSubtype="0" fill="hold" nodeType="withEffect">
                                  <p:stCondLst>
                                    <p:cond delay="0"/>
                                  </p:stCondLst>
                                  <p:childTnLst>
                                    <p:set>
                                      <p:cBhvr>
                                        <p:cTn id="9" dur="1" fill="hold">
                                          <p:stCondLst>
                                            <p:cond delay="0"/>
                                          </p:stCondLst>
                                        </p:cTn>
                                        <p:tgtEl>
                                          <p:spTgt spid="569"/>
                                        </p:tgtEl>
                                        <p:attrNameLst>
                                          <p:attrName>style.visibility</p:attrName>
                                        </p:attrNameLst>
                                      </p:cBhvr>
                                      <p:to>
                                        <p:strVal val="visible"/>
                                      </p:to>
                                    </p:set>
                                    <p:animEffect transition="in" filter="fade">
                                      <p:cBhvr>
                                        <p:cTn id="10" dur="200"/>
                                        <p:tgtEl>
                                          <p:spTgt spid="569"/>
                                        </p:tgtEl>
                                      </p:cBhvr>
                                    </p:animEffect>
                                  </p:childTnLst>
                                </p:cTn>
                              </p:par>
                              <p:par>
                                <p:cTn id="11" presetID="10" presetClass="entr" presetSubtype="0" fill="hold" nodeType="withEffect">
                                  <p:stCondLst>
                                    <p:cond delay="0"/>
                                  </p:stCondLst>
                                  <p:childTnLst>
                                    <p:set>
                                      <p:cBhvr>
                                        <p:cTn id="12" dur="1" fill="hold">
                                          <p:stCondLst>
                                            <p:cond delay="0"/>
                                          </p:stCondLst>
                                        </p:cTn>
                                        <p:tgtEl>
                                          <p:spTgt spid="570"/>
                                        </p:tgtEl>
                                        <p:attrNameLst>
                                          <p:attrName>style.visibility</p:attrName>
                                        </p:attrNameLst>
                                      </p:cBhvr>
                                      <p:to>
                                        <p:strVal val="visible"/>
                                      </p:to>
                                    </p:set>
                                    <p:animEffect transition="in" filter="fade">
                                      <p:cBhvr>
                                        <p:cTn id="13" dur="200"/>
                                        <p:tgtEl>
                                          <p:spTgt spid="570"/>
                                        </p:tgtEl>
                                      </p:cBhvr>
                                    </p:animEffect>
                                  </p:childTnLst>
                                </p:cTn>
                              </p:par>
                              <p:par>
                                <p:cTn id="14" presetID="10" presetClass="entr" presetSubtype="0" fill="hold" nodeType="withEffect">
                                  <p:stCondLst>
                                    <p:cond delay="0"/>
                                  </p:stCondLst>
                                  <p:childTnLst>
                                    <p:set>
                                      <p:cBhvr>
                                        <p:cTn id="15" dur="1" fill="hold">
                                          <p:stCondLst>
                                            <p:cond delay="0"/>
                                          </p:stCondLst>
                                        </p:cTn>
                                        <p:tgtEl>
                                          <p:spTgt spid="567"/>
                                        </p:tgtEl>
                                        <p:attrNameLst>
                                          <p:attrName>style.visibility</p:attrName>
                                        </p:attrNameLst>
                                      </p:cBhvr>
                                      <p:to>
                                        <p:strVal val="visible"/>
                                      </p:to>
                                    </p:set>
                                    <p:animEffect transition="in" filter="fade">
                                      <p:cBhvr>
                                        <p:cTn id="16" dur="200"/>
                                        <p:tgtEl>
                                          <p:spTgt spid="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Shape 5308"/>
        <p:cNvGrpSpPr/>
        <p:nvPr/>
      </p:nvGrpSpPr>
      <p:grpSpPr>
        <a:xfrm>
          <a:off x="0" y="0"/>
          <a:ext cx="0" cy="0"/>
          <a:chOff x="0" y="0"/>
          <a:chExt cx="0" cy="0"/>
        </a:xfrm>
      </p:grpSpPr>
      <p:sp>
        <p:nvSpPr>
          <p:cNvPr id="5309" name="Google Shape;5309;p30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Under-resourced languages</a:t>
            </a:r>
            <a:endParaRPr/>
          </a:p>
        </p:txBody>
      </p:sp>
      <p:sp>
        <p:nvSpPr>
          <p:cNvPr id="5310" name="Google Shape;5310;p30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270</a:t>
            </a:fld>
            <a:endParaRPr/>
          </a:p>
        </p:txBody>
      </p:sp>
      <p:pic>
        <p:nvPicPr>
          <p:cNvPr id="5311" name="Google Shape;5311;p306"/>
          <p:cNvPicPr preferRelativeResize="0"/>
          <p:nvPr/>
        </p:nvPicPr>
        <p:blipFill>
          <a:blip r:embed="rId3">
            <a:alphaModFix/>
          </a:blip>
          <a:stretch>
            <a:fillRect/>
          </a:stretch>
        </p:blipFill>
        <p:spPr>
          <a:xfrm>
            <a:off x="2030136" y="1711451"/>
            <a:ext cx="4721506" cy="3002672"/>
          </a:xfrm>
          <a:prstGeom prst="rect">
            <a:avLst/>
          </a:prstGeom>
          <a:noFill/>
          <a:ln>
            <a:noFill/>
          </a:ln>
        </p:spPr>
      </p:pic>
      <p:pic>
        <p:nvPicPr>
          <p:cNvPr id="5312" name="Google Shape;5312;p306"/>
          <p:cNvPicPr preferRelativeResize="0"/>
          <p:nvPr/>
        </p:nvPicPr>
        <p:blipFill>
          <a:blip r:embed="rId4">
            <a:alphaModFix/>
          </a:blip>
          <a:stretch>
            <a:fillRect/>
          </a:stretch>
        </p:blipFill>
        <p:spPr>
          <a:xfrm>
            <a:off x="1848175" y="2313997"/>
            <a:ext cx="5085426" cy="2484503"/>
          </a:xfrm>
          <a:prstGeom prst="rect">
            <a:avLst/>
          </a:prstGeom>
          <a:noFill/>
          <a:ln>
            <a:noFill/>
          </a:ln>
        </p:spPr>
      </p:pic>
      <p:sp>
        <p:nvSpPr>
          <p:cNvPr id="5313" name="Google Shape;5313;p306"/>
          <p:cNvSpPr txBox="1"/>
          <p:nvPr/>
        </p:nvSpPr>
        <p:spPr>
          <a:xfrm>
            <a:off x="2030122" y="1246250"/>
            <a:ext cx="47217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800" b="1">
                <a:solidFill>
                  <a:schemeClr val="dk1"/>
                </a:solidFill>
                <a:latin typeface="Caveat"/>
                <a:ea typeface="Caveat"/>
                <a:cs typeface="Caveat"/>
                <a:sym typeface="Caveat"/>
              </a:rPr>
              <a:t>More than 7,000 languages spoken today</a:t>
            </a:r>
            <a:endParaRPr sz="1200">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12"/>
                                        </p:tgtEl>
                                        <p:attrNameLst>
                                          <p:attrName>style.visibility</p:attrName>
                                        </p:attrNameLst>
                                      </p:cBhvr>
                                      <p:to>
                                        <p:strVal val="visible"/>
                                      </p:to>
                                    </p:set>
                                    <p:animEffect transition="in" filter="fade">
                                      <p:cBhvr>
                                        <p:cTn id="7" dur="200"/>
                                        <p:tgtEl>
                                          <p:spTgt spid="5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Shape 5317"/>
        <p:cNvGrpSpPr/>
        <p:nvPr/>
      </p:nvGrpSpPr>
      <p:grpSpPr>
        <a:xfrm>
          <a:off x="0" y="0"/>
          <a:ext cx="0" cy="0"/>
          <a:chOff x="0" y="0"/>
          <a:chExt cx="0" cy="0"/>
        </a:xfrm>
      </p:grpSpPr>
      <p:sp>
        <p:nvSpPr>
          <p:cNvPr id="5318" name="Google Shape;5318;p30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Under-resourced languages</a:t>
            </a:r>
            <a:endParaRPr/>
          </a:p>
        </p:txBody>
      </p:sp>
      <p:sp>
        <p:nvSpPr>
          <p:cNvPr id="5319" name="Google Shape;5319;p30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271</a:t>
            </a:fld>
            <a:endParaRPr/>
          </a:p>
        </p:txBody>
      </p:sp>
      <p:sp>
        <p:nvSpPr>
          <p:cNvPr id="5320" name="Google Shape;5320;p307"/>
          <p:cNvSpPr txBox="1"/>
          <p:nvPr/>
        </p:nvSpPr>
        <p:spPr>
          <a:xfrm>
            <a:off x="379550" y="1388300"/>
            <a:ext cx="6744300" cy="311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b="1">
                <a:solidFill>
                  <a:schemeClr val="dk1"/>
                </a:solidFill>
                <a:latin typeface="Caveat"/>
                <a:ea typeface="Caveat"/>
                <a:cs typeface="Caveat"/>
                <a:sym typeface="Caveat"/>
              </a:rPr>
              <a:t>What makes a language under-resourced?</a:t>
            </a:r>
            <a:endParaRPr sz="1800" b="1">
              <a:solidFill>
                <a:schemeClr val="dk1"/>
              </a:solidFill>
              <a:latin typeface="Caveat"/>
              <a:ea typeface="Caveat"/>
              <a:cs typeface="Caveat"/>
              <a:sym typeface="Caveat"/>
            </a:endParaRPr>
          </a:p>
          <a:p>
            <a:pPr marL="0" lvl="0" indent="0" algn="l" rtl="0">
              <a:lnSpc>
                <a:spcPct val="115000"/>
              </a:lnSpc>
              <a:spcBef>
                <a:spcPts val="0"/>
              </a:spcBef>
              <a:spcAft>
                <a:spcPts val="0"/>
              </a:spcAft>
              <a:buNone/>
            </a:pPr>
            <a:endParaRPr b="1">
              <a:latin typeface="Source Sans Pro"/>
              <a:ea typeface="Source Sans Pro"/>
              <a:cs typeface="Source Sans Pro"/>
              <a:sym typeface="Source Sans Pro"/>
            </a:endParaRPr>
          </a:p>
          <a:p>
            <a:pPr marL="457200" lvl="0" indent="-317500" algn="l" rtl="0">
              <a:lnSpc>
                <a:spcPct val="150000"/>
              </a:lnSpc>
              <a:spcBef>
                <a:spcPts val="0"/>
              </a:spcBef>
              <a:spcAft>
                <a:spcPts val="0"/>
              </a:spcAft>
              <a:buSzPts val="1400"/>
              <a:buFont typeface="Source Sans Pro"/>
              <a:buChar char="●"/>
            </a:pPr>
            <a:r>
              <a:rPr lang="en">
                <a:latin typeface="Source Sans Pro"/>
                <a:ea typeface="Source Sans Pro"/>
                <a:cs typeface="Source Sans Pro"/>
                <a:sym typeface="Source Sans Pro"/>
              </a:rPr>
              <a:t>Data availability: labeled data, unlabeled data, quality and representation</a:t>
            </a:r>
            <a:endParaRPr>
              <a:latin typeface="Source Sans Pro"/>
              <a:ea typeface="Source Sans Pro"/>
              <a:cs typeface="Source Sans Pro"/>
              <a:sym typeface="Source Sans Pro"/>
            </a:endParaRPr>
          </a:p>
          <a:p>
            <a:pPr marL="457200" lvl="0" indent="-317500" algn="l" rtl="0">
              <a:lnSpc>
                <a:spcPct val="150000"/>
              </a:lnSpc>
              <a:spcBef>
                <a:spcPts val="0"/>
              </a:spcBef>
              <a:spcAft>
                <a:spcPts val="0"/>
              </a:spcAft>
              <a:buSzPts val="1400"/>
              <a:buFont typeface="Source Sans Pro"/>
              <a:buChar char="●"/>
            </a:pPr>
            <a:r>
              <a:rPr lang="en">
                <a:latin typeface="Source Sans Pro"/>
                <a:ea typeface="Source Sans Pro"/>
                <a:cs typeface="Source Sans Pro"/>
                <a:sym typeface="Source Sans Pro"/>
              </a:rPr>
              <a:t>Data domain: coverage and representation</a:t>
            </a:r>
            <a:endParaRPr>
              <a:latin typeface="Source Sans Pro"/>
              <a:ea typeface="Source Sans Pro"/>
              <a:cs typeface="Source Sans Pro"/>
              <a:sym typeface="Source Sans Pro"/>
            </a:endParaRPr>
          </a:p>
          <a:p>
            <a:pPr marL="457200" lvl="0" indent="-317500" algn="l" rtl="0">
              <a:lnSpc>
                <a:spcPct val="150000"/>
              </a:lnSpc>
              <a:spcBef>
                <a:spcPts val="0"/>
              </a:spcBef>
              <a:spcAft>
                <a:spcPts val="0"/>
              </a:spcAft>
              <a:buSzPts val="1400"/>
              <a:buFont typeface="Source Sans Pro"/>
              <a:buChar char="●"/>
            </a:pPr>
            <a:r>
              <a:rPr lang="en">
                <a:latin typeface="Source Sans Pro"/>
                <a:ea typeface="Source Sans Pro"/>
                <a:cs typeface="Source Sans Pro"/>
                <a:sym typeface="Source Sans Pro"/>
              </a:rPr>
              <a:t>Noisy and/or opaque orthographies</a:t>
            </a:r>
            <a:endParaRPr>
              <a:latin typeface="Source Sans Pro"/>
              <a:ea typeface="Source Sans Pro"/>
              <a:cs typeface="Source Sans Pro"/>
              <a:sym typeface="Source Sans Pro"/>
            </a:endParaRPr>
          </a:p>
          <a:p>
            <a:pPr marL="457200" lvl="0" indent="-317500" algn="l" rtl="0">
              <a:lnSpc>
                <a:spcPct val="150000"/>
              </a:lnSpc>
              <a:spcBef>
                <a:spcPts val="0"/>
              </a:spcBef>
              <a:spcAft>
                <a:spcPts val="0"/>
              </a:spcAft>
              <a:buSzPts val="1400"/>
              <a:buFont typeface="Source Sans Pro"/>
              <a:buChar char="●"/>
            </a:pPr>
            <a:r>
              <a:rPr lang="en">
                <a:latin typeface="Source Sans Pro"/>
                <a:ea typeface="Source Sans Pro"/>
                <a:cs typeface="Source Sans Pro"/>
                <a:sym typeface="Source Sans Pro"/>
              </a:rPr>
              <a:t>Unwritten languages</a:t>
            </a:r>
            <a:endParaRPr>
              <a:latin typeface="Source Sans Pro"/>
              <a:ea typeface="Source Sans Pro"/>
              <a:cs typeface="Source Sans Pro"/>
              <a:sym typeface="Source Sans Pro"/>
            </a:endParaRPr>
          </a:p>
          <a:p>
            <a:pPr marL="457200" lvl="0" indent="-317500" algn="l" rtl="0">
              <a:lnSpc>
                <a:spcPct val="115000"/>
              </a:lnSpc>
              <a:spcBef>
                <a:spcPts val="0"/>
              </a:spcBef>
              <a:spcAft>
                <a:spcPts val="0"/>
              </a:spcAft>
              <a:buSzPts val="1400"/>
              <a:buFont typeface="Source Sans Pro"/>
              <a:buChar char="●"/>
            </a:pPr>
            <a:r>
              <a:rPr lang="en">
                <a:latin typeface="Source Sans Pro"/>
                <a:ea typeface="Source Sans Pro"/>
                <a:cs typeface="Source Sans Pro"/>
                <a:sym typeface="Source Sans Pro"/>
              </a:rPr>
              <a:t>Typological coverage:</a:t>
            </a:r>
            <a:endParaRPr>
              <a:latin typeface="Source Sans Pro"/>
              <a:ea typeface="Source Sans Pro"/>
              <a:cs typeface="Source Sans Pro"/>
              <a:sym typeface="Source Sans Pro"/>
            </a:endParaRPr>
          </a:p>
          <a:p>
            <a:pPr marL="914400" lvl="1" indent="-304800" algn="l" rtl="0">
              <a:lnSpc>
                <a:spcPct val="115000"/>
              </a:lnSpc>
              <a:spcBef>
                <a:spcPts val="0"/>
              </a:spcBef>
              <a:spcAft>
                <a:spcPts val="0"/>
              </a:spcAft>
              <a:buSzPts val="1200"/>
              <a:buFont typeface="Source Sans Pro"/>
              <a:buChar char="○"/>
            </a:pPr>
            <a:r>
              <a:rPr lang="en" sz="1200">
                <a:latin typeface="Source Sans Pro"/>
                <a:ea typeface="Source Sans Pro"/>
                <a:cs typeface="Source Sans Pro"/>
                <a:sym typeface="Source Sans Pro"/>
              </a:rPr>
              <a:t>Unique phonetic and phonological systems</a:t>
            </a:r>
            <a:endParaRPr sz="1200">
              <a:latin typeface="Source Sans Pro"/>
              <a:ea typeface="Source Sans Pro"/>
              <a:cs typeface="Source Sans Pro"/>
              <a:sym typeface="Source Sans Pro"/>
            </a:endParaRPr>
          </a:p>
          <a:p>
            <a:pPr marL="914400" lvl="1" indent="-304800" algn="l" rtl="0">
              <a:lnSpc>
                <a:spcPct val="115000"/>
              </a:lnSpc>
              <a:spcBef>
                <a:spcPts val="0"/>
              </a:spcBef>
              <a:spcAft>
                <a:spcPts val="0"/>
              </a:spcAft>
              <a:buSzPts val="1200"/>
              <a:buFont typeface="Source Sans Pro"/>
              <a:buChar char="○"/>
            </a:pPr>
            <a:r>
              <a:rPr lang="en" sz="1200">
                <a:latin typeface="Source Sans Pro"/>
                <a:ea typeface="Source Sans Pro"/>
                <a:cs typeface="Source Sans Pro"/>
                <a:sym typeface="Source Sans Pro"/>
              </a:rPr>
              <a:t>Dialectal variation</a:t>
            </a:r>
            <a:endParaRPr sz="1200">
              <a:latin typeface="Source Sans Pro"/>
              <a:ea typeface="Source Sans Pro"/>
              <a:cs typeface="Source Sans Pro"/>
              <a:sym typeface="Source Sans Pro"/>
            </a:endParaRPr>
          </a:p>
          <a:p>
            <a:pPr marL="914400" lvl="1" indent="-304800" algn="l" rtl="0">
              <a:lnSpc>
                <a:spcPct val="115000"/>
              </a:lnSpc>
              <a:spcBef>
                <a:spcPts val="0"/>
              </a:spcBef>
              <a:spcAft>
                <a:spcPts val="0"/>
              </a:spcAft>
              <a:buSzPts val="1200"/>
              <a:buFont typeface="Source Sans Pro"/>
              <a:buChar char="○"/>
            </a:pPr>
            <a:r>
              <a:rPr lang="en" sz="1200">
                <a:latin typeface="Source Sans Pro"/>
                <a:ea typeface="Source Sans Pro"/>
                <a:cs typeface="Source Sans Pro"/>
                <a:sym typeface="Source Sans Pro"/>
              </a:rPr>
              <a:t>Code-switching</a:t>
            </a:r>
            <a:endParaRPr sz="1200">
              <a:latin typeface="Source Sans Pro"/>
              <a:ea typeface="Source Sans Pro"/>
              <a:cs typeface="Source Sans Pro"/>
              <a:sym typeface="Source Sans Pro"/>
            </a:endParaRPr>
          </a:p>
          <a:p>
            <a:pPr marL="914400" lvl="1" indent="-304800" algn="l" rtl="0">
              <a:lnSpc>
                <a:spcPct val="115000"/>
              </a:lnSpc>
              <a:spcBef>
                <a:spcPts val="0"/>
              </a:spcBef>
              <a:spcAft>
                <a:spcPts val="0"/>
              </a:spcAft>
              <a:buSzPts val="1200"/>
              <a:buFont typeface="Source Sans Pro"/>
              <a:buChar char="○"/>
            </a:pPr>
            <a:r>
              <a:rPr lang="en" sz="1200">
                <a:latin typeface="Source Sans Pro"/>
                <a:ea typeface="Source Sans Pro"/>
                <a:cs typeface="Source Sans Pro"/>
                <a:sym typeface="Source Sans Pro"/>
              </a:rPr>
              <a:t>Representation of non-native speakers</a:t>
            </a:r>
            <a:endParaRPr sz="1200">
              <a:latin typeface="Source Sans Pro"/>
              <a:ea typeface="Source Sans Pro"/>
              <a:cs typeface="Source Sans Pro"/>
              <a:sym typeface="Source Sans Pro"/>
            </a:endParaRPr>
          </a:p>
        </p:txBody>
      </p:sp>
      <p:sp>
        <p:nvSpPr>
          <p:cNvPr id="5321" name="Google Shape;5321;p307"/>
          <p:cNvSpPr txBox="1"/>
          <p:nvPr/>
        </p:nvSpPr>
        <p:spPr>
          <a:xfrm>
            <a:off x="6004875" y="4426100"/>
            <a:ext cx="2626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2"/>
                </a:solidFill>
                <a:latin typeface="Source Sans Pro"/>
                <a:ea typeface="Source Sans Pro"/>
                <a:cs typeface="Source Sans Pro"/>
                <a:sym typeface="Source Sans Pro"/>
              </a:rPr>
              <a:t>from </a:t>
            </a:r>
            <a:r>
              <a:rPr lang="en" sz="1100" b="1" u="sng">
                <a:solidFill>
                  <a:schemeClr val="hlink"/>
                </a:solidFill>
                <a:latin typeface="Source Sans Pro"/>
                <a:ea typeface="Source Sans Pro"/>
                <a:cs typeface="Source Sans Pro"/>
                <a:sym typeface="Source Sans Pro"/>
                <a:hlinkClick r:id="rId3"/>
              </a:rPr>
              <a:t>SIGUL</a:t>
            </a:r>
            <a:r>
              <a:rPr lang="en" sz="1100">
                <a:solidFill>
                  <a:schemeClr val="lt2"/>
                </a:solidFill>
                <a:latin typeface="Source Sans Pro"/>
                <a:ea typeface="Source Sans Pro"/>
                <a:cs typeface="Source Sans Pro"/>
                <a:sym typeface="Source Sans Pro"/>
              </a:rPr>
              <a:t>, Special Interest Group on Under-Resource Languages</a:t>
            </a:r>
            <a:endParaRPr sz="1100">
              <a:solidFill>
                <a:schemeClr val="lt2"/>
              </a:solidFill>
              <a:latin typeface="Source Sans Pro"/>
              <a:ea typeface="Source Sans Pro"/>
              <a:cs typeface="Source Sans Pro"/>
              <a:sym typeface="Source Sans Pro"/>
            </a:endParaRP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Shape 5325"/>
        <p:cNvGrpSpPr/>
        <p:nvPr/>
      </p:nvGrpSpPr>
      <p:grpSpPr>
        <a:xfrm>
          <a:off x="0" y="0"/>
          <a:ext cx="0" cy="0"/>
          <a:chOff x="0" y="0"/>
          <a:chExt cx="0" cy="0"/>
        </a:xfrm>
      </p:grpSpPr>
      <p:sp>
        <p:nvSpPr>
          <p:cNvPr id="5326" name="Google Shape;5326;p30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Taxonomy</a:t>
            </a:r>
            <a:endParaRPr/>
          </a:p>
        </p:txBody>
      </p:sp>
      <p:sp>
        <p:nvSpPr>
          <p:cNvPr id="5327" name="Google Shape;5327;p30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272</a:t>
            </a:fld>
            <a:endParaRPr/>
          </a:p>
        </p:txBody>
      </p:sp>
      <p:sp>
        <p:nvSpPr>
          <p:cNvPr id="5328" name="Google Shape;5328;p308"/>
          <p:cNvSpPr txBox="1"/>
          <p:nvPr/>
        </p:nvSpPr>
        <p:spPr>
          <a:xfrm>
            <a:off x="7469350" y="4513100"/>
            <a:ext cx="1326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2"/>
                </a:solidFill>
                <a:latin typeface="Source Sans Pro"/>
                <a:ea typeface="Source Sans Pro"/>
                <a:cs typeface="Source Sans Pro"/>
                <a:sym typeface="Source Sans Pro"/>
              </a:rPr>
              <a:t>(Joshi et al. 2020)</a:t>
            </a:r>
            <a:endParaRPr sz="1000">
              <a:solidFill>
                <a:schemeClr val="lt2"/>
              </a:solidFill>
              <a:latin typeface="Source Sans Pro"/>
              <a:ea typeface="Source Sans Pro"/>
              <a:cs typeface="Source Sans Pro"/>
              <a:sym typeface="Source Sans Pro"/>
            </a:endParaRPr>
          </a:p>
        </p:txBody>
      </p:sp>
      <p:pic>
        <p:nvPicPr>
          <p:cNvPr id="5329" name="Google Shape;5329;p308"/>
          <p:cNvPicPr preferRelativeResize="0"/>
          <p:nvPr/>
        </p:nvPicPr>
        <p:blipFill>
          <a:blip r:embed="rId3">
            <a:alphaModFix/>
          </a:blip>
          <a:stretch>
            <a:fillRect/>
          </a:stretch>
        </p:blipFill>
        <p:spPr>
          <a:xfrm>
            <a:off x="5432525" y="1038500"/>
            <a:ext cx="3416498" cy="2219776"/>
          </a:xfrm>
          <a:prstGeom prst="rect">
            <a:avLst/>
          </a:prstGeom>
          <a:noFill/>
          <a:ln>
            <a:noFill/>
          </a:ln>
        </p:spPr>
      </p:pic>
      <p:sp>
        <p:nvSpPr>
          <p:cNvPr id="5330" name="Google Shape;5330;p308"/>
          <p:cNvSpPr txBox="1"/>
          <p:nvPr/>
        </p:nvSpPr>
        <p:spPr>
          <a:xfrm>
            <a:off x="5662425" y="3303400"/>
            <a:ext cx="3186600" cy="1067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900"/>
              </a:spcBef>
              <a:spcAft>
                <a:spcPts val="2500"/>
              </a:spcAft>
              <a:buNone/>
            </a:pPr>
            <a:r>
              <a:rPr lang="en" sz="850">
                <a:solidFill>
                  <a:srgbClr val="5D7179"/>
                </a:solidFill>
                <a:latin typeface="Roboto"/>
                <a:ea typeface="Roboto"/>
                <a:cs typeface="Roboto"/>
                <a:sym typeface="Roboto"/>
              </a:rPr>
              <a:t>Language resource distribution of </a:t>
            </a:r>
            <a:r>
              <a:rPr lang="en" sz="850">
                <a:solidFill>
                  <a:srgbClr val="15171A"/>
                </a:solidFill>
                <a:uFill>
                  <a:noFill/>
                </a:uFill>
                <a:latin typeface="Roboto"/>
                <a:ea typeface="Roboto"/>
                <a:cs typeface="Roboto"/>
                <a:sym typeface="Roboto"/>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Joshi et al. (2020).</a:t>
            </a:r>
            <a:r>
              <a:rPr lang="en" sz="850">
                <a:solidFill>
                  <a:srgbClr val="5D7179"/>
                </a:solidFill>
                <a:latin typeface="Roboto"/>
                <a:ea typeface="Roboto"/>
                <a:cs typeface="Roboto"/>
                <a:sym typeface="Roboto"/>
              </a:rPr>
              <a:t> The size and colour of a circle represent the number of languages and speakers respectively in each category. </a:t>
            </a:r>
            <a:br>
              <a:rPr lang="en" sz="850">
                <a:solidFill>
                  <a:srgbClr val="5D7179"/>
                </a:solidFill>
                <a:latin typeface="Roboto"/>
                <a:ea typeface="Roboto"/>
                <a:cs typeface="Roboto"/>
                <a:sym typeface="Roboto"/>
              </a:rPr>
            </a:br>
            <a:r>
              <a:rPr lang="en" sz="850">
                <a:solidFill>
                  <a:srgbClr val="5D7179"/>
                </a:solidFill>
                <a:latin typeface="Roboto"/>
                <a:ea typeface="Roboto"/>
                <a:cs typeface="Roboto"/>
                <a:sym typeface="Roboto"/>
              </a:rPr>
              <a:t>Colours (on the VIBGYOR spectrum; </a:t>
            </a:r>
            <a:r>
              <a:rPr lang="en" sz="850" b="1">
                <a:solidFill>
                  <a:srgbClr val="090A0B"/>
                </a:solidFill>
                <a:latin typeface="Roboto"/>
                <a:ea typeface="Roboto"/>
                <a:cs typeface="Roboto"/>
                <a:sym typeface="Roboto"/>
              </a:rPr>
              <a:t>V</a:t>
            </a:r>
            <a:r>
              <a:rPr lang="en" sz="850">
                <a:solidFill>
                  <a:srgbClr val="5D7179"/>
                </a:solidFill>
                <a:latin typeface="Roboto"/>
                <a:ea typeface="Roboto"/>
                <a:cs typeface="Roboto"/>
                <a:sym typeface="Roboto"/>
              </a:rPr>
              <a:t>iolet–</a:t>
            </a:r>
            <a:r>
              <a:rPr lang="en" sz="850" b="1">
                <a:solidFill>
                  <a:srgbClr val="090A0B"/>
                </a:solidFill>
                <a:latin typeface="Roboto"/>
                <a:ea typeface="Roboto"/>
                <a:cs typeface="Roboto"/>
                <a:sym typeface="Roboto"/>
              </a:rPr>
              <a:t>I</a:t>
            </a:r>
            <a:r>
              <a:rPr lang="en" sz="850">
                <a:solidFill>
                  <a:srgbClr val="5D7179"/>
                </a:solidFill>
                <a:latin typeface="Roboto"/>
                <a:ea typeface="Roboto"/>
                <a:cs typeface="Roboto"/>
                <a:sym typeface="Roboto"/>
              </a:rPr>
              <a:t>ndigo–</a:t>
            </a:r>
            <a:r>
              <a:rPr lang="en" sz="850" b="1">
                <a:solidFill>
                  <a:srgbClr val="090A0B"/>
                </a:solidFill>
                <a:latin typeface="Roboto"/>
                <a:ea typeface="Roboto"/>
                <a:cs typeface="Roboto"/>
                <a:sym typeface="Roboto"/>
              </a:rPr>
              <a:t>B</a:t>
            </a:r>
            <a:r>
              <a:rPr lang="en" sz="850">
                <a:solidFill>
                  <a:srgbClr val="5D7179"/>
                </a:solidFill>
                <a:latin typeface="Roboto"/>
                <a:ea typeface="Roboto"/>
                <a:cs typeface="Roboto"/>
                <a:sym typeface="Roboto"/>
              </a:rPr>
              <a:t>lue–</a:t>
            </a:r>
            <a:br>
              <a:rPr lang="en" sz="850">
                <a:solidFill>
                  <a:srgbClr val="5D7179"/>
                </a:solidFill>
                <a:latin typeface="Roboto"/>
                <a:ea typeface="Roboto"/>
                <a:cs typeface="Roboto"/>
                <a:sym typeface="Roboto"/>
              </a:rPr>
            </a:br>
            <a:r>
              <a:rPr lang="en" sz="850" b="1">
                <a:solidFill>
                  <a:srgbClr val="090A0B"/>
                </a:solidFill>
                <a:latin typeface="Roboto"/>
                <a:ea typeface="Roboto"/>
                <a:cs typeface="Roboto"/>
                <a:sym typeface="Roboto"/>
              </a:rPr>
              <a:t>G</a:t>
            </a:r>
            <a:r>
              <a:rPr lang="en" sz="850">
                <a:solidFill>
                  <a:srgbClr val="5D7179"/>
                </a:solidFill>
                <a:latin typeface="Roboto"/>
                <a:ea typeface="Roboto"/>
                <a:cs typeface="Roboto"/>
                <a:sym typeface="Roboto"/>
              </a:rPr>
              <a:t>reen–</a:t>
            </a:r>
            <a:r>
              <a:rPr lang="en" sz="850" b="1">
                <a:solidFill>
                  <a:srgbClr val="090A0B"/>
                </a:solidFill>
                <a:latin typeface="Roboto"/>
                <a:ea typeface="Roboto"/>
                <a:cs typeface="Roboto"/>
                <a:sym typeface="Roboto"/>
              </a:rPr>
              <a:t>Y</a:t>
            </a:r>
            <a:r>
              <a:rPr lang="en" sz="850">
                <a:solidFill>
                  <a:srgbClr val="5D7179"/>
                </a:solidFill>
                <a:latin typeface="Roboto"/>
                <a:ea typeface="Roboto"/>
                <a:cs typeface="Roboto"/>
                <a:sym typeface="Roboto"/>
              </a:rPr>
              <a:t>ellow–</a:t>
            </a:r>
            <a:r>
              <a:rPr lang="en" sz="850" b="1">
                <a:solidFill>
                  <a:srgbClr val="090A0B"/>
                </a:solidFill>
                <a:latin typeface="Roboto"/>
                <a:ea typeface="Roboto"/>
                <a:cs typeface="Roboto"/>
                <a:sym typeface="Roboto"/>
              </a:rPr>
              <a:t>O</a:t>
            </a:r>
            <a:r>
              <a:rPr lang="en" sz="850">
                <a:solidFill>
                  <a:srgbClr val="5D7179"/>
                </a:solidFill>
                <a:latin typeface="Roboto"/>
                <a:ea typeface="Roboto"/>
                <a:cs typeface="Roboto"/>
                <a:sym typeface="Roboto"/>
              </a:rPr>
              <a:t>range–</a:t>
            </a:r>
            <a:r>
              <a:rPr lang="en" sz="850" b="1">
                <a:solidFill>
                  <a:srgbClr val="090A0B"/>
                </a:solidFill>
                <a:latin typeface="Roboto"/>
                <a:ea typeface="Roboto"/>
                <a:cs typeface="Roboto"/>
                <a:sym typeface="Roboto"/>
              </a:rPr>
              <a:t>R</a:t>
            </a:r>
            <a:r>
              <a:rPr lang="en" sz="850">
                <a:solidFill>
                  <a:srgbClr val="5D7179"/>
                </a:solidFill>
                <a:latin typeface="Roboto"/>
                <a:ea typeface="Roboto"/>
                <a:cs typeface="Roboto"/>
                <a:sym typeface="Roboto"/>
              </a:rPr>
              <a:t>ed) represent the total speaker population size from low (violet) to high (red).</a:t>
            </a:r>
            <a:endParaRPr sz="1100">
              <a:latin typeface="Source Sans Pro"/>
              <a:ea typeface="Source Sans Pro"/>
              <a:cs typeface="Source Sans Pro"/>
              <a:sym typeface="Source Sans Pro"/>
            </a:endParaRPr>
          </a:p>
        </p:txBody>
      </p:sp>
      <p:sp>
        <p:nvSpPr>
          <p:cNvPr id="5331" name="Google Shape;5331;p308"/>
          <p:cNvSpPr txBox="1"/>
          <p:nvPr/>
        </p:nvSpPr>
        <p:spPr>
          <a:xfrm>
            <a:off x="311700" y="1502325"/>
            <a:ext cx="4997400" cy="24705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en" sz="1350">
                <a:solidFill>
                  <a:srgbClr val="5C6673"/>
                </a:solidFill>
                <a:latin typeface="Source Sans Pro"/>
                <a:ea typeface="Source Sans Pro"/>
                <a:cs typeface="Source Sans Pro"/>
                <a:sym typeface="Source Sans Pro"/>
              </a:rPr>
              <a:t>0. Exceptionally limited resources: pretraining exacerbates situation</a:t>
            </a:r>
            <a:endParaRPr sz="1350">
              <a:solidFill>
                <a:srgbClr val="5C6673"/>
              </a:solidFill>
              <a:latin typeface="Source Sans Pro"/>
              <a:ea typeface="Source Sans Pro"/>
              <a:cs typeface="Source Sans Pro"/>
              <a:sym typeface="Source Sans Pro"/>
            </a:endParaRPr>
          </a:p>
          <a:p>
            <a:pPr marL="0" lvl="0" indent="0" algn="l" rtl="0">
              <a:lnSpc>
                <a:spcPct val="200000"/>
              </a:lnSpc>
              <a:spcBef>
                <a:spcPts val="0"/>
              </a:spcBef>
              <a:spcAft>
                <a:spcPts val="0"/>
              </a:spcAft>
              <a:buNone/>
            </a:pPr>
            <a:r>
              <a:rPr lang="en" sz="1350">
                <a:solidFill>
                  <a:srgbClr val="5C6673"/>
                </a:solidFill>
                <a:latin typeface="Source Sans Pro"/>
                <a:ea typeface="Source Sans Pro"/>
                <a:cs typeface="Source Sans Pro"/>
                <a:sym typeface="Source Sans Pro"/>
              </a:rPr>
              <a:t>1. Some amount of unlabeled data</a:t>
            </a:r>
            <a:br>
              <a:rPr lang="en" sz="1350">
                <a:solidFill>
                  <a:srgbClr val="5C6673"/>
                </a:solidFill>
                <a:latin typeface="Source Sans Pro"/>
                <a:ea typeface="Source Sans Pro"/>
                <a:cs typeface="Source Sans Pro"/>
                <a:sym typeface="Source Sans Pro"/>
              </a:rPr>
            </a:br>
            <a:r>
              <a:rPr lang="en" sz="1350">
                <a:solidFill>
                  <a:srgbClr val="5C6673"/>
                </a:solidFill>
                <a:latin typeface="Source Sans Pro"/>
                <a:ea typeface="Source Sans Pro"/>
                <a:cs typeface="Source Sans Pro"/>
                <a:sym typeface="Source Sans Pro"/>
              </a:rPr>
              <a:t>2. Small set of labeled data created</a:t>
            </a:r>
            <a:br>
              <a:rPr lang="en" sz="1350">
                <a:solidFill>
                  <a:srgbClr val="5C6673"/>
                </a:solidFill>
                <a:latin typeface="Source Sans Pro"/>
                <a:ea typeface="Source Sans Pro"/>
                <a:cs typeface="Source Sans Pro"/>
                <a:sym typeface="Source Sans Pro"/>
              </a:rPr>
            </a:br>
            <a:r>
              <a:rPr lang="en" sz="1350">
                <a:solidFill>
                  <a:srgbClr val="5C6673"/>
                </a:solidFill>
                <a:latin typeface="Source Sans Pro"/>
                <a:ea typeface="Source Sans Pro"/>
                <a:cs typeface="Source Sans Pro"/>
                <a:sym typeface="Source Sans Pro"/>
              </a:rPr>
              <a:t>3. Unlabeled data enables pretraining, but limited labeled data</a:t>
            </a:r>
            <a:br>
              <a:rPr lang="en" sz="1350">
                <a:solidFill>
                  <a:srgbClr val="5C6673"/>
                </a:solidFill>
                <a:latin typeface="Source Sans Pro"/>
                <a:ea typeface="Source Sans Pro"/>
                <a:cs typeface="Source Sans Pro"/>
                <a:sym typeface="Source Sans Pro"/>
              </a:rPr>
            </a:br>
            <a:r>
              <a:rPr lang="en" sz="1350">
                <a:solidFill>
                  <a:srgbClr val="5C6673"/>
                </a:solidFill>
                <a:latin typeface="Source Sans Pro"/>
                <a:ea typeface="Source Sans Pro"/>
                <a:cs typeface="Source Sans Pro"/>
                <a:sym typeface="Source Sans Pro"/>
              </a:rPr>
              <a:t>4. Large amount of unlabeled data, high quality but limited labeled</a:t>
            </a:r>
            <a:br>
              <a:rPr lang="en" sz="1350">
                <a:solidFill>
                  <a:srgbClr val="5C6673"/>
                </a:solidFill>
                <a:latin typeface="Source Sans Pro"/>
                <a:ea typeface="Source Sans Pro"/>
                <a:cs typeface="Source Sans Pro"/>
                <a:sym typeface="Source Sans Pro"/>
              </a:rPr>
            </a:br>
            <a:r>
              <a:rPr lang="en" sz="1350">
                <a:solidFill>
                  <a:srgbClr val="5C6673"/>
                </a:solidFill>
                <a:latin typeface="Source Sans Pro"/>
                <a:ea typeface="Source Sans Pro"/>
                <a:cs typeface="Source Sans Pro"/>
                <a:sym typeface="Source Sans Pro"/>
              </a:rPr>
              <a:t>5. High-resource languages</a:t>
            </a:r>
            <a:endParaRPr>
              <a:latin typeface="Source Sans Pro"/>
              <a:ea typeface="Source Sans Pro"/>
              <a:cs typeface="Source Sans Pro"/>
              <a:sym typeface="Source Sans Pro"/>
            </a:endParaRP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Shape 5335"/>
        <p:cNvGrpSpPr/>
        <p:nvPr/>
      </p:nvGrpSpPr>
      <p:grpSpPr>
        <a:xfrm>
          <a:off x="0" y="0"/>
          <a:ext cx="0" cy="0"/>
          <a:chOff x="0" y="0"/>
          <a:chExt cx="0" cy="0"/>
        </a:xfrm>
      </p:grpSpPr>
      <p:sp>
        <p:nvSpPr>
          <p:cNvPr id="5336" name="Google Shape;5336;p30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Languages: Examples</a:t>
            </a:r>
            <a:endParaRPr/>
          </a:p>
        </p:txBody>
      </p:sp>
      <p:sp>
        <p:nvSpPr>
          <p:cNvPr id="5337" name="Google Shape;5337;p30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273</a:t>
            </a:fld>
            <a:endParaRPr/>
          </a:p>
        </p:txBody>
      </p:sp>
      <p:sp>
        <p:nvSpPr>
          <p:cNvPr id="5338" name="Google Shape;5338;p309"/>
          <p:cNvSpPr txBox="1">
            <a:spLocks noGrp="1"/>
          </p:cNvSpPr>
          <p:nvPr>
            <p:ph type="body" idx="1"/>
          </p:nvPr>
        </p:nvSpPr>
        <p:spPr>
          <a:xfrm>
            <a:off x="-4355750" y="1662075"/>
            <a:ext cx="4268100" cy="1235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5C6673"/>
                </a:solidFill>
              </a:rPr>
              <a:t>(One language from each 0-5 taxonomy level)</a:t>
            </a:r>
            <a:endParaRPr sz="1400">
              <a:solidFill>
                <a:srgbClr val="5C6673"/>
              </a:solidFill>
            </a:endParaRPr>
          </a:p>
          <a:p>
            <a:pPr marL="0" lvl="0" indent="0" algn="l" rtl="0">
              <a:spcBef>
                <a:spcPts val="1600"/>
              </a:spcBef>
              <a:spcAft>
                <a:spcPts val="0"/>
              </a:spcAft>
              <a:buNone/>
            </a:pPr>
            <a:endParaRPr sz="1400">
              <a:solidFill>
                <a:srgbClr val="5C6673"/>
              </a:solidFill>
            </a:endParaRPr>
          </a:p>
          <a:p>
            <a:pPr marL="0" lvl="0" indent="0" algn="l" rtl="0">
              <a:spcBef>
                <a:spcPts val="1600"/>
              </a:spcBef>
              <a:spcAft>
                <a:spcPts val="0"/>
              </a:spcAft>
              <a:buNone/>
            </a:pPr>
            <a:r>
              <a:rPr lang="en" sz="1400">
                <a:solidFill>
                  <a:srgbClr val="5C6673"/>
                </a:solidFill>
              </a:rPr>
              <a:t>MuST-C -- English speech only, X phones</a:t>
            </a:r>
            <a:endParaRPr sz="1400">
              <a:solidFill>
                <a:srgbClr val="5C6673"/>
              </a:solidFill>
            </a:endParaRPr>
          </a:p>
          <a:p>
            <a:pPr marL="0" lvl="0" indent="0" algn="l" rtl="0">
              <a:spcBef>
                <a:spcPts val="1600"/>
              </a:spcBef>
              <a:spcAft>
                <a:spcPts val="0"/>
              </a:spcAft>
              <a:buNone/>
            </a:pPr>
            <a:r>
              <a:rPr lang="en" sz="1400">
                <a:solidFill>
                  <a:srgbClr val="5C6673"/>
                </a:solidFill>
              </a:rPr>
              <a:t>mTEDx -- 8 languages, Y phones </a:t>
            </a:r>
            <a:endParaRPr sz="1400">
              <a:solidFill>
                <a:srgbClr val="5C6673"/>
              </a:solidFill>
            </a:endParaRPr>
          </a:p>
          <a:p>
            <a:pPr marL="0" lvl="0" indent="0" algn="l" rtl="0">
              <a:spcBef>
                <a:spcPts val="1600"/>
              </a:spcBef>
              <a:spcAft>
                <a:spcPts val="0"/>
              </a:spcAft>
              <a:buNone/>
            </a:pPr>
            <a:r>
              <a:rPr lang="en" sz="1400">
                <a:solidFill>
                  <a:srgbClr val="5C6673"/>
                </a:solidFill>
              </a:rPr>
              <a:t>Two randomly selected languages from Glottolog: </a:t>
            </a:r>
            <a:endParaRPr sz="1400">
              <a:solidFill>
                <a:srgbClr val="5C6673"/>
              </a:solidFill>
            </a:endParaRPr>
          </a:p>
          <a:p>
            <a:pPr marL="0" lvl="0" indent="0" algn="l" rtl="0">
              <a:spcBef>
                <a:spcPts val="1600"/>
              </a:spcBef>
              <a:spcAft>
                <a:spcPts val="0"/>
              </a:spcAft>
              <a:buNone/>
            </a:pPr>
            <a:r>
              <a:rPr lang="en" sz="1400">
                <a:solidFill>
                  <a:srgbClr val="5C6673"/>
                </a:solidFill>
              </a:rPr>
              <a:t>First - Z phones, coverage in MuSTC ?%, in mTEDx, ?%</a:t>
            </a:r>
            <a:endParaRPr sz="1400">
              <a:solidFill>
                <a:srgbClr val="5C6673"/>
              </a:solidFill>
            </a:endParaRPr>
          </a:p>
          <a:p>
            <a:pPr marL="0" lvl="0" indent="0" algn="l" rtl="0">
              <a:spcBef>
                <a:spcPts val="1600"/>
              </a:spcBef>
              <a:spcAft>
                <a:spcPts val="1600"/>
              </a:spcAft>
              <a:buNone/>
            </a:pPr>
            <a:r>
              <a:rPr lang="en" sz="1400">
                <a:solidFill>
                  <a:srgbClr val="5C6673"/>
                </a:solidFill>
              </a:rPr>
              <a:t>Bible Wilderness: hours vs MuST-C</a:t>
            </a:r>
            <a:endParaRPr sz="1400">
              <a:solidFill>
                <a:srgbClr val="5C6673"/>
              </a:solidFill>
            </a:endParaRPr>
          </a:p>
        </p:txBody>
      </p:sp>
      <p:pic>
        <p:nvPicPr>
          <p:cNvPr id="5339" name="Google Shape;5339;p309"/>
          <p:cNvPicPr preferRelativeResize="0"/>
          <p:nvPr/>
        </p:nvPicPr>
        <p:blipFill>
          <a:blip r:embed="rId3">
            <a:alphaModFix/>
          </a:blip>
          <a:stretch>
            <a:fillRect/>
          </a:stretch>
        </p:blipFill>
        <p:spPr>
          <a:xfrm>
            <a:off x="1966475" y="1335425"/>
            <a:ext cx="4969700" cy="1170252"/>
          </a:xfrm>
          <a:prstGeom prst="rect">
            <a:avLst/>
          </a:prstGeom>
          <a:noFill/>
          <a:ln>
            <a:noFill/>
          </a:ln>
        </p:spPr>
      </p:pic>
      <p:sp>
        <p:nvSpPr>
          <p:cNvPr id="5340" name="Google Shape;5340;p309"/>
          <p:cNvSpPr txBox="1"/>
          <p:nvPr/>
        </p:nvSpPr>
        <p:spPr>
          <a:xfrm>
            <a:off x="1919550" y="2505675"/>
            <a:ext cx="5304900" cy="3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900"/>
              </a:spcBef>
              <a:spcAft>
                <a:spcPts val="2500"/>
              </a:spcAft>
              <a:buNone/>
            </a:pPr>
            <a:r>
              <a:rPr lang="en" sz="850">
                <a:solidFill>
                  <a:srgbClr val="5D7179"/>
                </a:solidFill>
                <a:latin typeface="Roboto"/>
                <a:ea typeface="Roboto"/>
                <a:cs typeface="Roboto"/>
                <a:sym typeface="Roboto"/>
              </a:rPr>
              <a:t> Number of languages, number of speakers, and percentage of total languages for each language class</a:t>
            </a:r>
            <a:endParaRPr sz="1100">
              <a:latin typeface="Source Sans Pro"/>
              <a:ea typeface="Source Sans Pro"/>
              <a:cs typeface="Source Sans Pro"/>
              <a:sym typeface="Source Sans Pro"/>
            </a:endParaRPr>
          </a:p>
        </p:txBody>
      </p:sp>
      <p:sp>
        <p:nvSpPr>
          <p:cNvPr id="5341" name="Google Shape;5341;p309"/>
          <p:cNvSpPr txBox="1">
            <a:spLocks noGrp="1"/>
          </p:cNvSpPr>
          <p:nvPr>
            <p:ph type="body" idx="1"/>
          </p:nvPr>
        </p:nvSpPr>
        <p:spPr>
          <a:xfrm>
            <a:off x="554150" y="2897475"/>
            <a:ext cx="3782700" cy="2153400"/>
          </a:xfrm>
          <a:prstGeom prst="rect">
            <a:avLst/>
          </a:prstGeom>
          <a:ln>
            <a:noFill/>
          </a:ln>
        </p:spPr>
        <p:txBody>
          <a:bodyPr spcFirstLastPara="1" wrap="square" lIns="91425" tIns="91425" rIns="91425" bIns="91425" anchor="t" anchorCtr="0">
            <a:noAutofit/>
          </a:bodyPr>
          <a:lstStyle/>
          <a:p>
            <a:pPr marL="114300" lvl="0" indent="-114300" algn="l" rtl="0">
              <a:spcBef>
                <a:spcPts val="0"/>
              </a:spcBef>
              <a:spcAft>
                <a:spcPts val="0"/>
              </a:spcAft>
              <a:buNone/>
            </a:pPr>
            <a:r>
              <a:rPr lang="en" sz="1700" b="1">
                <a:solidFill>
                  <a:schemeClr val="accent2"/>
                </a:solidFill>
                <a:latin typeface="Caveat"/>
                <a:ea typeface="Caveat"/>
                <a:cs typeface="Caveat"/>
                <a:sym typeface="Caveat"/>
              </a:rPr>
              <a:t>0. Dahalo:</a:t>
            </a:r>
            <a:r>
              <a:rPr lang="en" sz="1300">
                <a:solidFill>
                  <a:srgbClr val="5C6673"/>
                </a:solidFill>
              </a:rPr>
              <a:t>   </a:t>
            </a:r>
            <a:br>
              <a:rPr lang="en" sz="1300">
                <a:solidFill>
                  <a:srgbClr val="5C6673"/>
                </a:solidFill>
              </a:rPr>
            </a:br>
            <a:r>
              <a:rPr lang="en" sz="1300" u="sng">
                <a:solidFill>
                  <a:schemeClr val="hlink"/>
                </a:solidFill>
                <a:hlinkClick r:id="rId4"/>
              </a:rPr>
              <a:t>Recorded Swadesh list</a:t>
            </a:r>
            <a:endParaRPr sz="1700" b="1">
              <a:solidFill>
                <a:schemeClr val="accent2"/>
              </a:solidFill>
              <a:latin typeface="Caveat"/>
              <a:ea typeface="Caveat"/>
              <a:cs typeface="Caveat"/>
              <a:sym typeface="Caveat"/>
            </a:endParaRPr>
          </a:p>
          <a:p>
            <a:pPr marL="114300" lvl="0" indent="-114300" algn="l" rtl="0">
              <a:spcBef>
                <a:spcPts val="1600"/>
              </a:spcBef>
              <a:spcAft>
                <a:spcPts val="0"/>
              </a:spcAft>
              <a:buNone/>
            </a:pPr>
            <a:r>
              <a:rPr lang="en" sz="1700" b="1">
                <a:solidFill>
                  <a:schemeClr val="accent2"/>
                </a:solidFill>
                <a:latin typeface="Caveat"/>
                <a:ea typeface="Caveat"/>
                <a:cs typeface="Caveat"/>
                <a:sym typeface="Caveat"/>
              </a:rPr>
              <a:t>1. Cherokee:</a:t>
            </a:r>
            <a:r>
              <a:rPr lang="en" sz="1300">
                <a:solidFill>
                  <a:srgbClr val="5C6673"/>
                </a:solidFill>
              </a:rPr>
              <a:t>   </a:t>
            </a:r>
            <a:br>
              <a:rPr lang="en" sz="1300">
                <a:solidFill>
                  <a:srgbClr val="5C6673"/>
                </a:solidFill>
              </a:rPr>
            </a:br>
            <a:r>
              <a:rPr lang="en" sz="1300" u="sng">
                <a:solidFill>
                  <a:schemeClr val="hlink"/>
                </a:solidFill>
                <a:hlinkClick r:id="rId5"/>
              </a:rPr>
              <a:t>Bible</a:t>
            </a:r>
            <a:r>
              <a:rPr lang="en" sz="1300">
                <a:solidFill>
                  <a:srgbClr val="5C6673"/>
                </a:solidFill>
              </a:rPr>
              <a:t>; </a:t>
            </a:r>
            <a:r>
              <a:rPr lang="en" sz="1300" u="sng">
                <a:solidFill>
                  <a:schemeClr val="hlink"/>
                </a:solidFill>
                <a:hlinkClick r:id="rId6"/>
              </a:rPr>
              <a:t>15k sentences parallel text</a:t>
            </a:r>
            <a:r>
              <a:rPr lang="en" sz="1300">
                <a:solidFill>
                  <a:srgbClr val="5C6673"/>
                </a:solidFill>
              </a:rPr>
              <a:t>; Tatoeba; Ubuntu</a:t>
            </a:r>
            <a:endParaRPr sz="1700" b="1">
              <a:solidFill>
                <a:schemeClr val="accent2"/>
              </a:solidFill>
              <a:latin typeface="Caveat"/>
              <a:ea typeface="Caveat"/>
              <a:cs typeface="Caveat"/>
              <a:sym typeface="Caveat"/>
            </a:endParaRPr>
          </a:p>
          <a:p>
            <a:pPr marL="114300" lvl="0" indent="-114300" algn="l" rtl="0">
              <a:spcBef>
                <a:spcPts val="1600"/>
              </a:spcBef>
              <a:spcAft>
                <a:spcPts val="0"/>
              </a:spcAft>
              <a:buNone/>
            </a:pPr>
            <a:r>
              <a:rPr lang="en" sz="1700" b="1">
                <a:solidFill>
                  <a:schemeClr val="accent2"/>
                </a:solidFill>
                <a:latin typeface="Caveat"/>
                <a:ea typeface="Caveat"/>
                <a:cs typeface="Caveat"/>
                <a:sym typeface="Caveat"/>
              </a:rPr>
              <a:t>2. Zulu:</a:t>
            </a:r>
            <a:r>
              <a:rPr lang="en" sz="1300">
                <a:solidFill>
                  <a:srgbClr val="5C6673"/>
                </a:solidFill>
              </a:rPr>
              <a:t> </a:t>
            </a:r>
            <a:br>
              <a:rPr lang="en" sz="1300">
                <a:solidFill>
                  <a:srgbClr val="5C6673"/>
                </a:solidFill>
              </a:rPr>
            </a:br>
            <a:r>
              <a:rPr lang="en" sz="1300" u="sng">
                <a:solidFill>
                  <a:schemeClr val="hlink"/>
                </a:solidFill>
                <a:hlinkClick r:id="rId7"/>
              </a:rPr>
              <a:t>Recorded word lists</a:t>
            </a:r>
            <a:r>
              <a:rPr lang="en" sz="1300">
                <a:solidFill>
                  <a:srgbClr val="5C6673"/>
                </a:solidFill>
              </a:rPr>
              <a:t>; Tatoeba; Ubuntu</a:t>
            </a:r>
            <a:endParaRPr sz="1300">
              <a:solidFill>
                <a:srgbClr val="5C6673"/>
              </a:solidFill>
            </a:endParaRPr>
          </a:p>
          <a:p>
            <a:pPr marL="0" lvl="0" indent="0" algn="l" rtl="0">
              <a:spcBef>
                <a:spcPts val="1600"/>
              </a:spcBef>
              <a:spcAft>
                <a:spcPts val="1600"/>
              </a:spcAft>
              <a:buClr>
                <a:schemeClr val="dk2"/>
              </a:buClr>
              <a:buSzPts val="1100"/>
              <a:buFont typeface="Arial"/>
              <a:buNone/>
            </a:pPr>
            <a:endParaRPr sz="1300">
              <a:solidFill>
                <a:srgbClr val="5C6673"/>
              </a:solidFill>
            </a:endParaRPr>
          </a:p>
        </p:txBody>
      </p:sp>
      <p:sp>
        <p:nvSpPr>
          <p:cNvPr id="5342" name="Google Shape;5342;p309"/>
          <p:cNvSpPr txBox="1">
            <a:spLocks noGrp="1"/>
          </p:cNvSpPr>
          <p:nvPr>
            <p:ph type="body" idx="1"/>
          </p:nvPr>
        </p:nvSpPr>
        <p:spPr>
          <a:xfrm>
            <a:off x="4438675" y="2897475"/>
            <a:ext cx="4607700" cy="2153400"/>
          </a:xfrm>
          <a:prstGeom prst="rect">
            <a:avLst/>
          </a:prstGeom>
          <a:ln>
            <a:noFill/>
          </a:ln>
        </p:spPr>
        <p:txBody>
          <a:bodyPr spcFirstLastPara="1" wrap="square" lIns="91425" tIns="91425" rIns="91425" bIns="91425" anchor="t" anchorCtr="0">
            <a:noAutofit/>
          </a:bodyPr>
          <a:lstStyle/>
          <a:p>
            <a:pPr marL="114300" lvl="0" indent="-114300" algn="l" rtl="0">
              <a:spcBef>
                <a:spcPts val="0"/>
              </a:spcBef>
              <a:spcAft>
                <a:spcPts val="0"/>
              </a:spcAft>
              <a:buNone/>
            </a:pPr>
            <a:r>
              <a:rPr lang="en" sz="1700" b="1">
                <a:solidFill>
                  <a:schemeClr val="accent2"/>
                </a:solidFill>
                <a:latin typeface="Caveat"/>
                <a:ea typeface="Caveat"/>
                <a:cs typeface="Caveat"/>
                <a:sym typeface="Caveat"/>
              </a:rPr>
              <a:t>3. Cebuano:</a:t>
            </a:r>
            <a:r>
              <a:rPr lang="en" sz="1300">
                <a:solidFill>
                  <a:srgbClr val="5C6673"/>
                </a:solidFill>
              </a:rPr>
              <a:t>   </a:t>
            </a:r>
            <a:br>
              <a:rPr lang="en" sz="1300">
                <a:solidFill>
                  <a:srgbClr val="5C6673"/>
                </a:solidFill>
              </a:rPr>
            </a:br>
            <a:r>
              <a:rPr lang="en" sz="1300" u="sng">
                <a:solidFill>
                  <a:schemeClr val="hlink"/>
                </a:solidFill>
                <a:hlinkClick r:id="rId8"/>
              </a:rPr>
              <a:t>Recorded word lists</a:t>
            </a:r>
            <a:r>
              <a:rPr lang="en" sz="1300">
                <a:solidFill>
                  <a:srgbClr val="5C6673"/>
                </a:solidFill>
              </a:rPr>
              <a:t>; </a:t>
            </a:r>
            <a:r>
              <a:rPr lang="en" sz="1300" u="sng">
                <a:solidFill>
                  <a:schemeClr val="hlink"/>
                </a:solidFill>
                <a:hlinkClick r:id="rId9"/>
              </a:rPr>
              <a:t>BABE</a:t>
            </a:r>
            <a:r>
              <a:rPr lang="en" sz="1300" u="sng">
                <a:solidFill>
                  <a:schemeClr val="hlink"/>
                </a:solidFill>
                <a:hlinkClick r:id="rId9"/>
              </a:rPr>
              <a:t>L</a:t>
            </a:r>
            <a:r>
              <a:rPr lang="en" sz="1300">
                <a:solidFill>
                  <a:srgbClr val="5C6673"/>
                </a:solidFill>
              </a:rPr>
              <a:t>; </a:t>
            </a:r>
            <a:r>
              <a:rPr lang="en" sz="1300" u="sng">
                <a:solidFill>
                  <a:schemeClr val="hlink"/>
                </a:solidFill>
                <a:hlinkClick r:id="rId10"/>
              </a:rPr>
              <a:t>Bible</a:t>
            </a:r>
            <a:r>
              <a:rPr lang="en" sz="1300">
                <a:solidFill>
                  <a:srgbClr val="5C6673"/>
                </a:solidFill>
              </a:rPr>
              <a:t>; Wikipedia; Tatoeba; Ubuntu</a:t>
            </a:r>
            <a:endParaRPr sz="1700" b="1">
              <a:solidFill>
                <a:schemeClr val="accent2"/>
              </a:solidFill>
              <a:latin typeface="Caveat"/>
              <a:ea typeface="Caveat"/>
              <a:cs typeface="Caveat"/>
              <a:sym typeface="Caveat"/>
            </a:endParaRPr>
          </a:p>
          <a:p>
            <a:pPr marL="114300" lvl="0" indent="-114300" algn="l" rtl="0">
              <a:spcBef>
                <a:spcPts val="1600"/>
              </a:spcBef>
              <a:spcAft>
                <a:spcPts val="0"/>
              </a:spcAft>
              <a:buNone/>
            </a:pPr>
            <a:r>
              <a:rPr lang="en" sz="1700" b="1">
                <a:solidFill>
                  <a:schemeClr val="accent2"/>
                </a:solidFill>
                <a:latin typeface="Caveat"/>
                <a:ea typeface="Caveat"/>
                <a:cs typeface="Caveat"/>
                <a:sym typeface="Caveat"/>
              </a:rPr>
              <a:t>4. Korean:</a:t>
            </a:r>
            <a:r>
              <a:rPr lang="en" sz="1300">
                <a:solidFill>
                  <a:srgbClr val="5C6673"/>
                </a:solidFill>
              </a:rPr>
              <a:t>   </a:t>
            </a:r>
            <a:br>
              <a:rPr lang="en" sz="1300">
                <a:solidFill>
                  <a:srgbClr val="5C6673"/>
                </a:solidFill>
              </a:rPr>
            </a:br>
            <a:r>
              <a:rPr lang="en" sz="1300" u="sng">
                <a:solidFill>
                  <a:schemeClr val="accent5"/>
                </a:solidFill>
                <a:hlinkClick r:id="rId1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Bible</a:t>
            </a:r>
            <a:r>
              <a:rPr lang="en" sz="1300">
                <a:solidFill>
                  <a:srgbClr val="5C6673"/>
                </a:solidFill>
              </a:rPr>
              <a:t>; Wikipedia; OpenSLR </a:t>
            </a:r>
            <a:r>
              <a:rPr lang="en" sz="1300" u="sng">
                <a:solidFill>
                  <a:schemeClr val="hlink"/>
                </a:solidFill>
                <a:hlinkClick r:id="rId11"/>
              </a:rPr>
              <a:t>40</a:t>
            </a:r>
            <a:r>
              <a:rPr lang="en" sz="1300">
                <a:solidFill>
                  <a:srgbClr val="5C6673"/>
                </a:solidFill>
              </a:rPr>
              <a:t>, </a:t>
            </a:r>
            <a:r>
              <a:rPr lang="en" sz="1300" u="sng">
                <a:solidFill>
                  <a:schemeClr val="hlink"/>
                </a:solidFill>
                <a:hlinkClick r:id="rId12"/>
              </a:rPr>
              <a:t>58</a:t>
            </a:r>
            <a:r>
              <a:rPr lang="en" sz="1300">
                <a:solidFill>
                  <a:srgbClr val="5C6673"/>
                </a:solidFill>
              </a:rPr>
              <a:t>, </a:t>
            </a:r>
            <a:r>
              <a:rPr lang="en" sz="1300" u="sng">
                <a:solidFill>
                  <a:schemeClr val="hlink"/>
                </a:solidFill>
                <a:hlinkClick r:id="rId13"/>
              </a:rPr>
              <a:t>97</a:t>
            </a:r>
            <a:r>
              <a:rPr lang="en" sz="1300">
                <a:solidFill>
                  <a:srgbClr val="5C6673"/>
                </a:solidFill>
              </a:rPr>
              <a:t>; Tatoeba; Ubuntu</a:t>
            </a:r>
            <a:endParaRPr sz="1700" b="1">
              <a:solidFill>
                <a:schemeClr val="accent2"/>
              </a:solidFill>
              <a:latin typeface="Caveat"/>
              <a:ea typeface="Caveat"/>
              <a:cs typeface="Caveat"/>
              <a:sym typeface="Caveat"/>
            </a:endParaRPr>
          </a:p>
          <a:p>
            <a:pPr marL="114300" lvl="0" indent="-114300" algn="l" rtl="0">
              <a:spcBef>
                <a:spcPts val="1600"/>
              </a:spcBef>
              <a:spcAft>
                <a:spcPts val="0"/>
              </a:spcAft>
              <a:buNone/>
            </a:pPr>
            <a:r>
              <a:rPr lang="en" sz="1700" b="1">
                <a:solidFill>
                  <a:schemeClr val="accent2"/>
                </a:solidFill>
                <a:latin typeface="Caveat"/>
                <a:ea typeface="Caveat"/>
                <a:cs typeface="Caveat"/>
                <a:sym typeface="Caveat"/>
              </a:rPr>
              <a:t>5. English:</a:t>
            </a:r>
            <a:r>
              <a:rPr lang="en" sz="1300">
                <a:solidFill>
                  <a:srgbClr val="5C6673"/>
                </a:solidFill>
              </a:rPr>
              <a:t>   </a:t>
            </a:r>
            <a:br>
              <a:rPr lang="en" sz="1300">
                <a:solidFill>
                  <a:srgbClr val="5C6673"/>
                </a:solidFill>
              </a:rPr>
            </a:br>
            <a:r>
              <a:rPr lang="en" sz="1300">
                <a:solidFill>
                  <a:srgbClr val="5C6673"/>
                </a:solidFill>
              </a:rPr>
              <a:t>∀</a:t>
            </a:r>
            <a:endParaRPr sz="1300">
              <a:solidFill>
                <a:srgbClr val="5C6673"/>
              </a:solidFill>
            </a:endParaRPr>
          </a:p>
          <a:p>
            <a:pPr marL="0" lvl="0" indent="0" algn="l" rtl="0">
              <a:spcBef>
                <a:spcPts val="1600"/>
              </a:spcBef>
              <a:spcAft>
                <a:spcPts val="1600"/>
              </a:spcAft>
              <a:buNone/>
            </a:pPr>
            <a:endParaRPr sz="1300">
              <a:solidFill>
                <a:srgbClr val="5C6673"/>
              </a:solidFill>
            </a:endParaRPr>
          </a:p>
        </p:txBody>
      </p:sp>
      <p:pic>
        <p:nvPicPr>
          <p:cNvPr id="5343" name="Google Shape;5343;p309"/>
          <p:cNvPicPr preferRelativeResize="0"/>
          <p:nvPr/>
        </p:nvPicPr>
        <p:blipFill>
          <a:blip r:embed="rId14">
            <a:alphaModFix/>
          </a:blip>
          <a:stretch>
            <a:fillRect/>
          </a:stretch>
        </p:blipFill>
        <p:spPr>
          <a:xfrm>
            <a:off x="7672125" y="282425"/>
            <a:ext cx="979675" cy="28441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43"/>
                                        </p:tgtEl>
                                        <p:attrNameLst>
                                          <p:attrName>style.visibility</p:attrName>
                                        </p:attrNameLst>
                                      </p:cBhvr>
                                      <p:to>
                                        <p:strVal val="visible"/>
                                      </p:to>
                                    </p:set>
                                    <p:animEffect transition="in" filter="fade">
                                      <p:cBhvr>
                                        <p:cTn id="7" dur="200"/>
                                        <p:tgtEl>
                                          <p:spTgt spid="5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Shape 5347"/>
        <p:cNvGrpSpPr/>
        <p:nvPr/>
      </p:nvGrpSpPr>
      <p:grpSpPr>
        <a:xfrm>
          <a:off x="0" y="0"/>
          <a:ext cx="0" cy="0"/>
          <a:chOff x="0" y="0"/>
          <a:chExt cx="0" cy="0"/>
        </a:xfrm>
      </p:grpSpPr>
      <p:sp>
        <p:nvSpPr>
          <p:cNvPr id="5348" name="Google Shape;5348;p31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 Resources Required</a:t>
            </a:r>
            <a:endParaRPr/>
          </a:p>
        </p:txBody>
      </p:sp>
      <p:sp>
        <p:nvSpPr>
          <p:cNvPr id="5349" name="Google Shape;5349;p310"/>
          <p:cNvSpPr txBox="1">
            <a:spLocks noGrp="1"/>
          </p:cNvSpPr>
          <p:nvPr>
            <p:ph type="body" idx="1"/>
          </p:nvPr>
        </p:nvSpPr>
        <p:spPr>
          <a:xfrm>
            <a:off x="431050" y="1855100"/>
            <a:ext cx="4435800" cy="3288300"/>
          </a:xfrm>
          <a:prstGeom prst="rect">
            <a:avLst/>
          </a:prstGeom>
          <a:ln>
            <a:noFill/>
          </a:ln>
        </p:spPr>
        <p:txBody>
          <a:bodyPr spcFirstLastPara="1" wrap="square" lIns="91425" tIns="91425" rIns="91425" bIns="91425" anchor="t" anchorCtr="0">
            <a:noAutofit/>
          </a:bodyPr>
          <a:lstStyle/>
          <a:p>
            <a:pPr marL="114300" lvl="0" indent="-114300" algn="l" rtl="0">
              <a:spcBef>
                <a:spcPts val="0"/>
              </a:spcBef>
              <a:spcAft>
                <a:spcPts val="0"/>
              </a:spcAft>
              <a:buNone/>
            </a:pPr>
            <a:r>
              <a:rPr lang="en" sz="1600" b="1">
                <a:solidFill>
                  <a:srgbClr val="5C6673"/>
                </a:solidFill>
              </a:rPr>
              <a:t>Labeled data:</a:t>
            </a:r>
            <a:r>
              <a:rPr lang="en" sz="1200">
                <a:solidFill>
                  <a:srgbClr val="5C6673"/>
                </a:solidFill>
              </a:rPr>
              <a:t>   </a:t>
            </a:r>
            <a:r>
              <a:rPr lang="en" sz="1400">
                <a:solidFill>
                  <a:srgbClr val="5C6673"/>
                </a:solidFill>
              </a:rPr>
              <a:t/>
            </a:r>
            <a:br>
              <a:rPr lang="en" sz="1400">
                <a:solidFill>
                  <a:srgbClr val="5C6673"/>
                </a:solidFill>
              </a:rPr>
            </a:br>
            <a:r>
              <a:rPr lang="en" sz="1400">
                <a:solidFill>
                  <a:srgbClr val="5C6673"/>
                </a:solidFill>
              </a:rPr>
              <a:t>parallel speech and translations, segmented</a:t>
            </a:r>
            <a:endParaRPr b="1">
              <a:solidFill>
                <a:srgbClr val="5C6673"/>
              </a:solidFill>
            </a:endParaRPr>
          </a:p>
          <a:p>
            <a:pPr marL="114300" lvl="0" indent="-114300" algn="l" rtl="0">
              <a:spcBef>
                <a:spcPts val="1600"/>
              </a:spcBef>
              <a:spcAft>
                <a:spcPts val="0"/>
              </a:spcAft>
              <a:buClr>
                <a:schemeClr val="dk2"/>
              </a:buClr>
              <a:buSzPts val="1100"/>
              <a:buFont typeface="Arial"/>
              <a:buNone/>
            </a:pPr>
            <a:r>
              <a:rPr lang="en" sz="1600" b="1">
                <a:solidFill>
                  <a:srgbClr val="5C6673"/>
                </a:solidFill>
              </a:rPr>
              <a:t>Unlabeled data:</a:t>
            </a:r>
            <a:r>
              <a:rPr lang="en" sz="1200">
                <a:solidFill>
                  <a:srgbClr val="5C6673"/>
                </a:solidFill>
              </a:rPr>
              <a:t>   </a:t>
            </a:r>
            <a:r>
              <a:rPr lang="en" sz="1400">
                <a:solidFill>
                  <a:srgbClr val="5C6673"/>
                </a:solidFill>
              </a:rPr>
              <a:t/>
            </a:r>
            <a:br>
              <a:rPr lang="en" sz="1400">
                <a:solidFill>
                  <a:srgbClr val="5C6673"/>
                </a:solidFill>
              </a:rPr>
            </a:br>
            <a:r>
              <a:rPr lang="en" sz="1400">
                <a:solidFill>
                  <a:srgbClr val="5C6673"/>
                </a:solidFill>
              </a:rPr>
              <a:t>monolingual source language speech; </a:t>
            </a:r>
            <a:br>
              <a:rPr lang="en" sz="1400">
                <a:solidFill>
                  <a:srgbClr val="5C6673"/>
                </a:solidFill>
              </a:rPr>
            </a:br>
            <a:r>
              <a:rPr lang="en" sz="1400">
                <a:solidFill>
                  <a:srgbClr val="5C6673"/>
                </a:solidFill>
              </a:rPr>
              <a:t>monolingual target language text</a:t>
            </a:r>
            <a:endParaRPr b="1">
              <a:solidFill>
                <a:srgbClr val="5C6673"/>
              </a:solidFill>
            </a:endParaRPr>
          </a:p>
          <a:p>
            <a:pPr marL="114300" lvl="0" indent="-114300" algn="l" rtl="0">
              <a:spcBef>
                <a:spcPts val="1600"/>
              </a:spcBef>
              <a:spcAft>
                <a:spcPts val="1600"/>
              </a:spcAft>
              <a:buNone/>
            </a:pPr>
            <a:r>
              <a:rPr lang="en" sz="1600" b="1">
                <a:solidFill>
                  <a:srgbClr val="5C6673"/>
                </a:solidFill>
              </a:rPr>
              <a:t>Pronunciation lexicons:</a:t>
            </a:r>
            <a:r>
              <a:rPr lang="en" sz="1200">
                <a:solidFill>
                  <a:srgbClr val="5C6673"/>
                </a:solidFill>
              </a:rPr>
              <a:t>   </a:t>
            </a:r>
            <a:r>
              <a:rPr lang="en" sz="1400">
                <a:solidFill>
                  <a:srgbClr val="5C6673"/>
                </a:solidFill>
              </a:rPr>
              <a:t/>
            </a:r>
            <a:br>
              <a:rPr lang="en" sz="1400">
                <a:solidFill>
                  <a:srgbClr val="5C6673"/>
                </a:solidFill>
              </a:rPr>
            </a:br>
            <a:r>
              <a:rPr lang="en" sz="1400" i="1">
                <a:solidFill>
                  <a:srgbClr val="5C6673"/>
                </a:solidFill>
              </a:rPr>
              <a:t>Use:</a:t>
            </a:r>
            <a:r>
              <a:rPr lang="en" sz="1400">
                <a:solidFill>
                  <a:srgbClr val="5C6673"/>
                </a:solidFill>
              </a:rPr>
              <a:t> alignment, hybrid ASR models; alternate data representations; CTC loss and/or compression</a:t>
            </a:r>
            <a:endParaRPr sz="1400">
              <a:solidFill>
                <a:srgbClr val="5C6673"/>
              </a:solidFill>
            </a:endParaRPr>
          </a:p>
        </p:txBody>
      </p:sp>
      <p:sp>
        <p:nvSpPr>
          <p:cNvPr id="5350" name="Google Shape;5350;p3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274</a:t>
            </a:fld>
            <a:endParaRPr/>
          </a:p>
        </p:txBody>
      </p:sp>
      <p:sp>
        <p:nvSpPr>
          <p:cNvPr id="5351" name="Google Shape;5351;p310"/>
          <p:cNvSpPr txBox="1">
            <a:spLocks noGrp="1"/>
          </p:cNvSpPr>
          <p:nvPr>
            <p:ph type="body" idx="1"/>
          </p:nvPr>
        </p:nvSpPr>
        <p:spPr>
          <a:xfrm>
            <a:off x="5269250" y="1824600"/>
            <a:ext cx="3443700" cy="3318900"/>
          </a:xfrm>
          <a:prstGeom prst="rect">
            <a:avLst/>
          </a:prstGeom>
          <a:ln>
            <a:noFill/>
          </a:ln>
        </p:spPr>
        <p:txBody>
          <a:bodyPr spcFirstLastPara="1" wrap="square" lIns="91425" tIns="91425" rIns="91425" bIns="91425" anchor="t" anchorCtr="0">
            <a:noAutofit/>
          </a:bodyPr>
          <a:lstStyle/>
          <a:p>
            <a:pPr marL="114300" lvl="0" indent="-114300" algn="l" rtl="0">
              <a:spcBef>
                <a:spcPts val="0"/>
              </a:spcBef>
              <a:spcAft>
                <a:spcPts val="0"/>
              </a:spcAft>
              <a:buNone/>
            </a:pPr>
            <a:r>
              <a:rPr lang="en" sz="1600" b="1">
                <a:solidFill>
                  <a:schemeClr val="accent5"/>
                </a:solidFill>
              </a:rPr>
              <a:t>Availability: </a:t>
            </a:r>
            <a:r>
              <a:rPr lang="en" sz="1200">
                <a:solidFill>
                  <a:schemeClr val="accent5"/>
                </a:solidFill>
              </a:rPr>
              <a:t>   </a:t>
            </a:r>
            <a:r>
              <a:rPr lang="en" sz="1400">
                <a:solidFill>
                  <a:schemeClr val="accent5"/>
                </a:solidFill>
              </a:rPr>
              <a:t/>
            </a:r>
            <a:br>
              <a:rPr lang="en" sz="1400">
                <a:solidFill>
                  <a:schemeClr val="accent5"/>
                </a:solidFill>
              </a:rPr>
            </a:br>
            <a:r>
              <a:rPr lang="en" sz="1400">
                <a:solidFill>
                  <a:schemeClr val="accent5"/>
                </a:solidFill>
              </a:rPr>
              <a:t>MuST-C (1); mTEDx (8); CoVoST (21)</a:t>
            </a:r>
            <a:endParaRPr b="1">
              <a:solidFill>
                <a:schemeClr val="accent5"/>
              </a:solidFill>
              <a:latin typeface="Caveat"/>
              <a:ea typeface="Caveat"/>
              <a:cs typeface="Caveat"/>
              <a:sym typeface="Caveat"/>
            </a:endParaRPr>
          </a:p>
          <a:p>
            <a:pPr marL="114300" lvl="0" indent="-114300" algn="l" rtl="0">
              <a:spcBef>
                <a:spcPts val="1600"/>
              </a:spcBef>
              <a:spcAft>
                <a:spcPts val="0"/>
              </a:spcAft>
              <a:buNone/>
            </a:pPr>
            <a:r>
              <a:rPr lang="en" sz="1400">
                <a:solidFill>
                  <a:schemeClr val="accent5"/>
                </a:solidFill>
              </a:rPr>
              <a:t/>
            </a:r>
            <a:br>
              <a:rPr lang="en" sz="1400">
                <a:solidFill>
                  <a:schemeClr val="accent5"/>
                </a:solidFill>
              </a:rPr>
            </a:br>
            <a:r>
              <a:rPr lang="en" sz="1400">
                <a:solidFill>
                  <a:schemeClr val="accent5"/>
                </a:solidFill>
              </a:rPr>
              <a:t>Bible (~1000); Wikipedia (285);</a:t>
            </a:r>
            <a:br>
              <a:rPr lang="en" sz="1400">
                <a:solidFill>
                  <a:schemeClr val="accent5"/>
                </a:solidFill>
              </a:rPr>
            </a:br>
            <a:r>
              <a:rPr lang="en" sz="1400">
                <a:solidFill>
                  <a:schemeClr val="accent5"/>
                </a:solidFill>
              </a:rPr>
              <a:t>linguistic resources often &lt;2 hours</a:t>
            </a:r>
            <a:r>
              <a:rPr lang="en" b="1">
                <a:solidFill>
                  <a:schemeClr val="accent5"/>
                </a:solidFill>
                <a:latin typeface="Caveat"/>
                <a:ea typeface="Caveat"/>
                <a:cs typeface="Caveat"/>
                <a:sym typeface="Caveat"/>
              </a:rPr>
              <a:t/>
            </a:r>
            <a:br>
              <a:rPr lang="en" b="1">
                <a:solidFill>
                  <a:schemeClr val="accent5"/>
                </a:solidFill>
                <a:latin typeface="Caveat"/>
                <a:ea typeface="Caveat"/>
                <a:cs typeface="Caveat"/>
                <a:sym typeface="Caveat"/>
              </a:rPr>
            </a:br>
            <a:r>
              <a:rPr lang="en" sz="1400">
                <a:solidFill>
                  <a:schemeClr val="accent5"/>
                </a:solidFill>
              </a:rPr>
              <a:t/>
            </a:r>
            <a:br>
              <a:rPr lang="en" sz="1400">
                <a:solidFill>
                  <a:schemeClr val="accent5"/>
                </a:solidFill>
              </a:rPr>
            </a:br>
            <a:r>
              <a:rPr lang="en" sz="1400">
                <a:solidFill>
                  <a:schemeClr val="accent5"/>
                </a:solidFill>
              </a:rPr>
              <a:t>Hand-created lexicons often unreleased;</a:t>
            </a:r>
            <a:br>
              <a:rPr lang="en" sz="1400">
                <a:solidFill>
                  <a:schemeClr val="accent5"/>
                </a:solidFill>
              </a:rPr>
            </a:br>
            <a:r>
              <a:rPr lang="en" sz="1400">
                <a:solidFill>
                  <a:schemeClr val="accent5"/>
                </a:solidFill>
              </a:rPr>
              <a:t>Wikipron (117); Epitran (63)</a:t>
            </a:r>
            <a:br>
              <a:rPr lang="en" sz="1400">
                <a:solidFill>
                  <a:schemeClr val="accent5"/>
                </a:solidFill>
              </a:rPr>
            </a:br>
            <a:endParaRPr sz="1400">
              <a:solidFill>
                <a:schemeClr val="accent5"/>
              </a:solidFill>
            </a:endParaRPr>
          </a:p>
          <a:p>
            <a:pPr marL="0" lvl="0" indent="0" algn="r" rtl="0">
              <a:spcBef>
                <a:spcPts val="1600"/>
              </a:spcBef>
              <a:spcAft>
                <a:spcPts val="1600"/>
              </a:spcAft>
              <a:buNone/>
            </a:pPr>
            <a:r>
              <a:rPr lang="en" sz="1000">
                <a:solidFill>
                  <a:schemeClr val="accent5"/>
                </a:solidFill>
              </a:rPr>
              <a:t>    (# source languages)    </a:t>
            </a:r>
            <a:r>
              <a:rPr lang="en" sz="1000">
                <a:solidFill>
                  <a:srgbClr val="FFFFFF"/>
                </a:solidFill>
              </a:rPr>
              <a:t>.</a:t>
            </a:r>
            <a:endParaRPr sz="1000">
              <a:solidFill>
                <a:srgbClr val="FFFFFF"/>
              </a:solidFill>
            </a:endParaRPr>
          </a:p>
        </p:txBody>
      </p:sp>
      <p:sp>
        <p:nvSpPr>
          <p:cNvPr id="5352" name="Google Shape;5352;p310"/>
          <p:cNvSpPr txBox="1"/>
          <p:nvPr/>
        </p:nvSpPr>
        <p:spPr>
          <a:xfrm>
            <a:off x="431050" y="1215650"/>
            <a:ext cx="797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latin typeface="Caveat"/>
                <a:ea typeface="Caveat"/>
                <a:cs typeface="Caveat"/>
                <a:sym typeface="Caveat"/>
              </a:rPr>
              <a:t>Two steps where resources are required:   </a:t>
            </a:r>
            <a:r>
              <a:rPr lang="en" sz="1600" b="1">
                <a:solidFill>
                  <a:schemeClr val="dk1"/>
                </a:solidFill>
                <a:highlight>
                  <a:srgbClr val="FFFFFF"/>
                </a:highlight>
                <a:latin typeface="Caveat"/>
                <a:ea typeface="Caveat"/>
                <a:cs typeface="Caveat"/>
                <a:sym typeface="Caveat"/>
              </a:rPr>
              <a:t>①</a:t>
            </a:r>
            <a:r>
              <a:rPr lang="en" sz="1800" b="1">
                <a:solidFill>
                  <a:schemeClr val="dk1"/>
                </a:solidFill>
                <a:highlight>
                  <a:srgbClr val="FFFFFF"/>
                </a:highlight>
                <a:latin typeface="Caveat"/>
                <a:ea typeface="Caveat"/>
                <a:cs typeface="Caveat"/>
                <a:sym typeface="Caveat"/>
              </a:rPr>
              <a:t> for training and   </a:t>
            </a:r>
            <a:r>
              <a:rPr lang="en" sz="1600" b="1">
                <a:solidFill>
                  <a:schemeClr val="dk1"/>
                </a:solidFill>
                <a:highlight>
                  <a:srgbClr val="FFFFFF"/>
                </a:highlight>
                <a:latin typeface="Caveat"/>
                <a:ea typeface="Caveat"/>
                <a:cs typeface="Caveat"/>
                <a:sym typeface="Caveat"/>
              </a:rPr>
              <a:t>② </a:t>
            </a:r>
            <a:r>
              <a:rPr lang="en" sz="1800" b="1">
                <a:solidFill>
                  <a:schemeClr val="dk1"/>
                </a:solidFill>
                <a:highlight>
                  <a:srgbClr val="FFFFFF"/>
                </a:highlight>
                <a:latin typeface="Caveat"/>
                <a:ea typeface="Caveat"/>
                <a:cs typeface="Caveat"/>
                <a:sym typeface="Caveat"/>
              </a:rPr>
              <a:t>for corpus creation</a:t>
            </a:r>
            <a:endParaRPr sz="1800" b="1">
              <a:solidFill>
                <a:schemeClr val="dk1"/>
              </a:solidFill>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52"/>
                                        </p:tgtEl>
                                        <p:attrNameLst>
                                          <p:attrName>style.visibility</p:attrName>
                                        </p:attrNameLst>
                                      </p:cBhvr>
                                      <p:to>
                                        <p:strVal val="visible"/>
                                      </p:to>
                                    </p:set>
                                    <p:animEffect transition="in" filter="fade">
                                      <p:cBhvr>
                                        <p:cTn id="7" dur="1000"/>
                                        <p:tgtEl>
                                          <p:spTgt spid="5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Shape 5356"/>
        <p:cNvGrpSpPr/>
        <p:nvPr/>
      </p:nvGrpSpPr>
      <p:grpSpPr>
        <a:xfrm>
          <a:off x="0" y="0"/>
          <a:ext cx="0" cy="0"/>
          <a:chOff x="0" y="0"/>
          <a:chExt cx="0" cy="0"/>
        </a:xfrm>
      </p:grpSpPr>
      <p:sp>
        <p:nvSpPr>
          <p:cNvPr id="5357" name="Google Shape;5357;p311"/>
          <p:cNvSpPr txBox="1"/>
          <p:nvPr/>
        </p:nvSpPr>
        <p:spPr>
          <a:xfrm>
            <a:off x="6354225" y="2806950"/>
            <a:ext cx="2143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2"/>
                </a:solidFill>
                <a:latin typeface="Source Sans Pro"/>
                <a:ea typeface="Source Sans Pro"/>
                <a:cs typeface="Source Sans Pro"/>
                <a:sym typeface="Source Sans Pro"/>
              </a:rPr>
              <a:t>(Baevski et al. 2020; Liu et al. 2020;</a:t>
            </a:r>
            <a:br>
              <a:rPr lang="en" sz="1000">
                <a:solidFill>
                  <a:schemeClr val="lt2"/>
                </a:solidFill>
                <a:latin typeface="Source Sans Pro"/>
                <a:ea typeface="Source Sans Pro"/>
                <a:cs typeface="Source Sans Pro"/>
                <a:sym typeface="Source Sans Pro"/>
              </a:rPr>
            </a:br>
            <a:r>
              <a:rPr lang="en" sz="1000">
                <a:solidFill>
                  <a:schemeClr val="lt2"/>
                </a:solidFill>
                <a:latin typeface="Source Sans Pro"/>
                <a:ea typeface="Source Sans Pro"/>
                <a:cs typeface="Source Sans Pro"/>
                <a:sym typeface="Source Sans Pro"/>
              </a:rPr>
              <a:t> Li et al. 2021)</a:t>
            </a:r>
            <a:endParaRPr sz="1000">
              <a:solidFill>
                <a:schemeClr val="lt2"/>
              </a:solidFill>
              <a:latin typeface="Source Sans Pro"/>
              <a:ea typeface="Source Sans Pro"/>
              <a:cs typeface="Source Sans Pro"/>
              <a:sym typeface="Source Sans Pro"/>
            </a:endParaRPr>
          </a:p>
        </p:txBody>
      </p:sp>
      <p:sp>
        <p:nvSpPr>
          <p:cNvPr id="5358" name="Google Shape;5358;p31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Pretrained Models</a:t>
            </a:r>
            <a:endParaRPr/>
          </a:p>
        </p:txBody>
      </p:sp>
      <p:sp>
        <p:nvSpPr>
          <p:cNvPr id="5359" name="Google Shape;5359;p3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275</a:t>
            </a:fld>
            <a:endParaRPr/>
          </a:p>
        </p:txBody>
      </p:sp>
      <p:sp>
        <p:nvSpPr>
          <p:cNvPr id="5360" name="Google Shape;5360;p311"/>
          <p:cNvSpPr/>
          <p:nvPr/>
        </p:nvSpPr>
        <p:spPr>
          <a:xfrm>
            <a:off x="1431625" y="1430850"/>
            <a:ext cx="2143800" cy="695100"/>
          </a:xfrm>
          <a:prstGeom prst="rect">
            <a:avLst/>
          </a:prstGeom>
          <a:solidFill>
            <a:srgbClr val="6181B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rPr>
              <a:t>wav2vec 2.0 — XLSR</a:t>
            </a:r>
            <a:endParaRPr>
              <a:solidFill>
                <a:srgbClr val="FFFFFF"/>
              </a:solidFill>
            </a:endParaRPr>
          </a:p>
        </p:txBody>
      </p:sp>
      <p:sp>
        <p:nvSpPr>
          <p:cNvPr id="5361" name="Google Shape;5361;p311"/>
          <p:cNvSpPr txBox="1"/>
          <p:nvPr/>
        </p:nvSpPr>
        <p:spPr>
          <a:xfrm>
            <a:off x="343350" y="1520550"/>
            <a:ext cx="920100" cy="338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900"/>
              </a:spcBef>
              <a:spcAft>
                <a:spcPts val="2500"/>
              </a:spcAft>
              <a:buNone/>
            </a:pPr>
            <a:r>
              <a:rPr lang="en" sz="1000">
                <a:solidFill>
                  <a:srgbClr val="5D7179"/>
                </a:solidFill>
                <a:latin typeface="Roboto"/>
                <a:ea typeface="Roboto"/>
                <a:cs typeface="Roboto"/>
                <a:sym typeface="Roboto"/>
              </a:rPr>
              <a:t>encoder</a:t>
            </a:r>
            <a:endParaRPr sz="1000">
              <a:latin typeface="Source Sans Pro"/>
              <a:ea typeface="Source Sans Pro"/>
              <a:cs typeface="Source Sans Pro"/>
              <a:sym typeface="Source Sans Pro"/>
            </a:endParaRPr>
          </a:p>
        </p:txBody>
      </p:sp>
      <p:sp>
        <p:nvSpPr>
          <p:cNvPr id="5362" name="Google Shape;5362;p311"/>
          <p:cNvSpPr/>
          <p:nvPr/>
        </p:nvSpPr>
        <p:spPr>
          <a:xfrm>
            <a:off x="1431625" y="2329525"/>
            <a:ext cx="2143800" cy="695100"/>
          </a:xfrm>
          <a:prstGeom prst="rect">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mBART</a:t>
            </a:r>
            <a:endParaRPr/>
          </a:p>
        </p:txBody>
      </p:sp>
      <p:grpSp>
        <p:nvGrpSpPr>
          <p:cNvPr id="5363" name="Google Shape;5363;p311"/>
          <p:cNvGrpSpPr/>
          <p:nvPr/>
        </p:nvGrpSpPr>
        <p:grpSpPr>
          <a:xfrm>
            <a:off x="3575425" y="916975"/>
            <a:ext cx="4922526" cy="1722849"/>
            <a:chOff x="3575425" y="916975"/>
            <a:chExt cx="4922526" cy="1722849"/>
          </a:xfrm>
        </p:grpSpPr>
        <p:pic>
          <p:nvPicPr>
            <p:cNvPr id="5364" name="Google Shape;5364;p311"/>
            <p:cNvPicPr preferRelativeResize="0"/>
            <p:nvPr/>
          </p:nvPicPr>
          <p:blipFill>
            <a:blip r:embed="rId3">
              <a:alphaModFix/>
            </a:blip>
            <a:stretch>
              <a:fillRect/>
            </a:stretch>
          </p:blipFill>
          <p:spPr>
            <a:xfrm>
              <a:off x="5034925" y="916975"/>
              <a:ext cx="3463026" cy="1722849"/>
            </a:xfrm>
            <a:prstGeom prst="rect">
              <a:avLst/>
            </a:prstGeom>
            <a:noFill/>
            <a:ln w="9525" cap="flat" cmpd="sng">
              <a:solidFill>
                <a:srgbClr val="666666"/>
              </a:solidFill>
              <a:prstDash val="solid"/>
              <a:round/>
              <a:headEnd type="none" w="sm" len="sm"/>
              <a:tailEnd type="none" w="sm" len="sm"/>
            </a:ln>
          </p:spPr>
        </p:pic>
        <p:cxnSp>
          <p:nvCxnSpPr>
            <p:cNvPr id="5365" name="Google Shape;5365;p311"/>
            <p:cNvCxnSpPr>
              <a:stCxn id="5360" idx="3"/>
              <a:endCxn id="5364" idx="1"/>
            </p:cNvCxnSpPr>
            <p:nvPr/>
          </p:nvCxnSpPr>
          <p:spPr>
            <a:xfrm>
              <a:off x="3575425" y="1778400"/>
              <a:ext cx="1459500" cy="0"/>
            </a:xfrm>
            <a:prstGeom prst="straightConnector1">
              <a:avLst/>
            </a:prstGeom>
            <a:noFill/>
            <a:ln w="9525" cap="flat" cmpd="sng">
              <a:solidFill>
                <a:srgbClr val="666666"/>
              </a:solidFill>
              <a:prstDash val="solid"/>
              <a:round/>
              <a:headEnd type="none" w="med" len="med"/>
              <a:tailEnd type="stealth" w="med" len="med"/>
            </a:ln>
          </p:spPr>
        </p:cxnSp>
      </p:grpSp>
      <p:sp>
        <p:nvSpPr>
          <p:cNvPr id="5366" name="Google Shape;5366;p311"/>
          <p:cNvSpPr txBox="1"/>
          <p:nvPr/>
        </p:nvSpPr>
        <p:spPr>
          <a:xfrm>
            <a:off x="343350" y="3487450"/>
            <a:ext cx="4155000" cy="1410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900"/>
              </a:spcBef>
              <a:spcAft>
                <a:spcPts val="0"/>
              </a:spcAft>
              <a:buNone/>
            </a:pPr>
            <a:r>
              <a:rPr lang="en" sz="1200" b="1">
                <a:solidFill>
                  <a:srgbClr val="5D7179"/>
                </a:solidFill>
                <a:latin typeface="Roboto"/>
                <a:ea typeface="Roboto"/>
                <a:cs typeface="Roboto"/>
                <a:sym typeface="Roboto"/>
              </a:rPr>
              <a:t>Methods previously discussed: </a:t>
            </a:r>
            <a:r>
              <a:rPr lang="en" sz="1000">
                <a:solidFill>
                  <a:srgbClr val="5D7179"/>
                </a:solidFill>
                <a:latin typeface="Roboto"/>
                <a:ea typeface="Roboto"/>
                <a:cs typeface="Roboto"/>
                <a:sym typeface="Roboto"/>
              </a:rPr>
              <a:t> </a:t>
            </a:r>
            <a:br>
              <a:rPr lang="en" sz="1000">
                <a:solidFill>
                  <a:srgbClr val="5D7179"/>
                </a:solidFill>
                <a:latin typeface="Roboto"/>
                <a:ea typeface="Roboto"/>
                <a:cs typeface="Roboto"/>
                <a:sym typeface="Roboto"/>
              </a:rPr>
            </a:br>
            <a:r>
              <a:rPr lang="en" sz="1000">
                <a:solidFill>
                  <a:srgbClr val="5D7179"/>
                </a:solidFill>
                <a:latin typeface="Roboto"/>
                <a:ea typeface="Roboto"/>
                <a:cs typeface="Roboto"/>
                <a:sym typeface="Roboto"/>
              </a:rPr>
              <a:t>pretraining + finetuning, knowledge distillation, </a:t>
            </a:r>
            <a:br>
              <a:rPr lang="en" sz="1000">
                <a:solidFill>
                  <a:srgbClr val="5D7179"/>
                </a:solidFill>
                <a:latin typeface="Roboto"/>
                <a:ea typeface="Roboto"/>
                <a:cs typeface="Roboto"/>
                <a:sym typeface="Roboto"/>
              </a:rPr>
            </a:br>
            <a:r>
              <a:rPr lang="en" sz="1000">
                <a:solidFill>
                  <a:srgbClr val="5D7179"/>
                </a:solidFill>
                <a:latin typeface="Roboto"/>
                <a:ea typeface="Roboto"/>
                <a:cs typeface="Roboto"/>
                <a:sym typeface="Roboto"/>
              </a:rPr>
              <a:t>alternate data representations</a:t>
            </a:r>
            <a:endParaRPr sz="1000">
              <a:solidFill>
                <a:srgbClr val="5D7179"/>
              </a:solidFill>
              <a:latin typeface="Roboto"/>
              <a:ea typeface="Roboto"/>
              <a:cs typeface="Roboto"/>
              <a:sym typeface="Roboto"/>
            </a:endParaRPr>
          </a:p>
          <a:p>
            <a:pPr marL="0" lvl="0" indent="0" algn="l" rtl="0">
              <a:lnSpc>
                <a:spcPct val="115000"/>
              </a:lnSpc>
              <a:spcBef>
                <a:spcPts val="900"/>
              </a:spcBef>
              <a:spcAft>
                <a:spcPts val="0"/>
              </a:spcAft>
              <a:buClr>
                <a:schemeClr val="dk2"/>
              </a:buClr>
              <a:buSzPts val="1100"/>
              <a:buFont typeface="Arial"/>
              <a:buNone/>
            </a:pPr>
            <a:r>
              <a:rPr lang="en" sz="1200" b="1">
                <a:solidFill>
                  <a:srgbClr val="5D7179"/>
                </a:solidFill>
                <a:latin typeface="Roboto"/>
                <a:ea typeface="Roboto"/>
                <a:cs typeface="Roboto"/>
                <a:sym typeface="Roboto"/>
              </a:rPr>
              <a:t>Dependences on shared features:</a:t>
            </a:r>
            <a:br>
              <a:rPr lang="en" sz="1200" b="1">
                <a:solidFill>
                  <a:srgbClr val="5D7179"/>
                </a:solidFill>
                <a:latin typeface="Roboto"/>
                <a:ea typeface="Roboto"/>
                <a:cs typeface="Roboto"/>
                <a:sym typeface="Roboto"/>
              </a:rPr>
            </a:br>
            <a:r>
              <a:rPr lang="en" sz="1000">
                <a:solidFill>
                  <a:srgbClr val="5D7179"/>
                </a:solidFill>
                <a:latin typeface="Roboto"/>
                <a:ea typeface="Roboto"/>
                <a:cs typeface="Roboto"/>
                <a:sym typeface="Roboto"/>
              </a:rPr>
              <a:t>in-vocabulary orthography, phone inventories, </a:t>
            </a:r>
            <a:br>
              <a:rPr lang="en" sz="1000">
                <a:solidFill>
                  <a:srgbClr val="5D7179"/>
                </a:solidFill>
                <a:latin typeface="Roboto"/>
                <a:ea typeface="Roboto"/>
                <a:cs typeface="Roboto"/>
                <a:sym typeface="Roboto"/>
              </a:rPr>
            </a:br>
            <a:r>
              <a:rPr lang="en" sz="1000">
                <a:solidFill>
                  <a:srgbClr val="5D7179"/>
                </a:solidFill>
                <a:latin typeface="Roboto"/>
                <a:ea typeface="Roboto"/>
                <a:cs typeface="Roboto"/>
                <a:sym typeface="Roboto"/>
              </a:rPr>
              <a:t>use of same model architecture</a:t>
            </a:r>
            <a:endParaRPr sz="1000">
              <a:solidFill>
                <a:srgbClr val="5D7179"/>
              </a:solidFill>
              <a:latin typeface="Roboto"/>
              <a:ea typeface="Roboto"/>
              <a:cs typeface="Roboto"/>
              <a:sym typeface="Roboto"/>
            </a:endParaRPr>
          </a:p>
        </p:txBody>
      </p:sp>
      <p:sp>
        <p:nvSpPr>
          <p:cNvPr id="5367" name="Google Shape;5367;p311"/>
          <p:cNvSpPr txBox="1"/>
          <p:nvPr/>
        </p:nvSpPr>
        <p:spPr>
          <a:xfrm rot="-624993">
            <a:off x="6087043" y="3901352"/>
            <a:ext cx="3124392" cy="1015786"/>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latin typeface="Caveat"/>
                <a:ea typeface="Caveat"/>
                <a:cs typeface="Caveat"/>
                <a:sym typeface="Caveat"/>
              </a:rPr>
              <a:t>Unless we assess on under-resourced languages, we will not know how well methods apply!</a:t>
            </a:r>
            <a:endParaRPr sz="1800" b="1">
              <a:solidFill>
                <a:schemeClr val="dk1"/>
              </a:solidFill>
              <a:latin typeface="Caveat"/>
              <a:ea typeface="Caveat"/>
              <a:cs typeface="Caveat"/>
              <a:sym typeface="Caveat"/>
            </a:endParaRPr>
          </a:p>
        </p:txBody>
      </p:sp>
      <p:sp>
        <p:nvSpPr>
          <p:cNvPr id="5368" name="Google Shape;5368;p311"/>
          <p:cNvSpPr txBox="1"/>
          <p:nvPr/>
        </p:nvSpPr>
        <p:spPr>
          <a:xfrm>
            <a:off x="343350" y="2504000"/>
            <a:ext cx="920100" cy="338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900"/>
              </a:spcBef>
              <a:spcAft>
                <a:spcPts val="2500"/>
              </a:spcAft>
              <a:buNone/>
            </a:pPr>
            <a:r>
              <a:rPr lang="en" sz="1000">
                <a:solidFill>
                  <a:srgbClr val="5D7179"/>
                </a:solidFill>
                <a:latin typeface="Roboto"/>
                <a:ea typeface="Roboto"/>
                <a:cs typeface="Roboto"/>
                <a:sym typeface="Roboto"/>
              </a:rPr>
              <a:t>decoder</a:t>
            </a:r>
            <a:endParaRPr sz="1000">
              <a:latin typeface="Source Sans Pro"/>
              <a:ea typeface="Source Sans Pro"/>
              <a:cs typeface="Source Sans Pro"/>
              <a:sym typeface="Source Sans Pro"/>
            </a:endParaRP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Shape 5379"/>
        <p:cNvGrpSpPr/>
        <p:nvPr/>
      </p:nvGrpSpPr>
      <p:grpSpPr>
        <a:xfrm>
          <a:off x="0" y="0"/>
          <a:ext cx="0" cy="0"/>
          <a:chOff x="0" y="0"/>
          <a:chExt cx="0" cy="0"/>
        </a:xfrm>
      </p:grpSpPr>
      <p:sp>
        <p:nvSpPr>
          <p:cNvPr id="5380" name="Google Shape;5380;p313"/>
          <p:cNvSpPr txBox="1">
            <a:spLocks noGrp="1"/>
          </p:cNvSpPr>
          <p:nvPr>
            <p:ph type="title"/>
          </p:nvPr>
        </p:nvSpPr>
        <p:spPr>
          <a:xfrm>
            <a:off x="265500" y="1678650"/>
            <a:ext cx="4045200" cy="178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b="0">
                <a:solidFill>
                  <a:srgbClr val="434343"/>
                </a:solidFill>
                <a:latin typeface="Caveat"/>
                <a:ea typeface="Caveat"/>
                <a:cs typeface="Caveat"/>
                <a:sym typeface="Caveat"/>
              </a:rPr>
              <a:t>Sec 6:</a:t>
            </a:r>
            <a:r>
              <a:rPr lang="en"/>
              <a:t/>
            </a:r>
            <a:br>
              <a:rPr lang="en"/>
            </a:br>
            <a:r>
              <a:rPr lang="en"/>
              <a:t>Real-world Applications</a:t>
            </a:r>
            <a:endParaRPr/>
          </a:p>
        </p:txBody>
      </p:sp>
      <p:sp>
        <p:nvSpPr>
          <p:cNvPr id="5381" name="Google Shape;5381;p313"/>
          <p:cNvSpPr txBox="1">
            <a:spLocks noGrp="1"/>
          </p:cNvSpPr>
          <p:nvPr>
            <p:ph type="body" idx="2"/>
          </p:nvPr>
        </p:nvSpPr>
        <p:spPr>
          <a:xfrm>
            <a:off x="4939500" y="1204425"/>
            <a:ext cx="3837000" cy="321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t>Automatic generation of subtitles</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Simultaneous translation</a:t>
            </a:r>
            <a:endParaRPr b="1"/>
          </a:p>
          <a:p>
            <a:pPr marL="0" lvl="0" indent="0" algn="l" rtl="0">
              <a:spcBef>
                <a:spcPts val="0"/>
              </a:spcBef>
              <a:spcAft>
                <a:spcPts val="1600"/>
              </a:spcAft>
              <a:buNone/>
            </a:pPr>
            <a:endParaRPr sz="1500"/>
          </a:p>
        </p:txBody>
      </p:sp>
      <p:sp>
        <p:nvSpPr>
          <p:cNvPr id="5382" name="Google Shape;5382;p31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276</a:t>
            </a:fld>
            <a:endParaRP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Shape 5386"/>
        <p:cNvGrpSpPr/>
        <p:nvPr/>
      </p:nvGrpSpPr>
      <p:grpSpPr>
        <a:xfrm>
          <a:off x="0" y="0"/>
          <a:ext cx="0" cy="0"/>
          <a:chOff x="0" y="0"/>
          <a:chExt cx="0" cy="0"/>
        </a:xfrm>
      </p:grpSpPr>
      <p:sp>
        <p:nvSpPr>
          <p:cNvPr id="5387" name="Google Shape;5387;p314"/>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600" b="0">
                <a:solidFill>
                  <a:srgbClr val="CFE2F3"/>
                </a:solidFill>
                <a:latin typeface="Caveat"/>
                <a:ea typeface="Caveat"/>
                <a:cs typeface="Caveat"/>
                <a:sym typeface="Caveat"/>
              </a:rPr>
              <a:t>Sec 6.1</a:t>
            </a:r>
            <a:endParaRPr sz="3600" b="0">
              <a:solidFill>
                <a:srgbClr val="CFE2F3"/>
              </a:solidFill>
              <a:latin typeface="Source Sans Pro"/>
              <a:ea typeface="Source Sans Pro"/>
              <a:cs typeface="Source Sans Pro"/>
              <a:sym typeface="Source Sans Pro"/>
            </a:endParaRPr>
          </a:p>
          <a:p>
            <a:pPr marL="0" lvl="0" indent="0" algn="l" rtl="0">
              <a:spcBef>
                <a:spcPts val="0"/>
              </a:spcBef>
              <a:spcAft>
                <a:spcPts val="0"/>
              </a:spcAft>
              <a:buNone/>
            </a:pPr>
            <a:r>
              <a:rPr lang="en"/>
              <a:t>Automatic Generation of Subtitles</a:t>
            </a:r>
            <a:endParaRPr/>
          </a:p>
        </p:txBody>
      </p:sp>
      <p:sp>
        <p:nvSpPr>
          <p:cNvPr id="5388" name="Google Shape;5388;p31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277</a:t>
            </a:fld>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Shape 5392"/>
        <p:cNvGrpSpPr/>
        <p:nvPr/>
      </p:nvGrpSpPr>
      <p:grpSpPr>
        <a:xfrm>
          <a:off x="0" y="0"/>
          <a:ext cx="0" cy="0"/>
          <a:chOff x="0" y="0"/>
          <a:chExt cx="0" cy="0"/>
        </a:xfrm>
      </p:grpSpPr>
      <p:sp>
        <p:nvSpPr>
          <p:cNvPr id="5393" name="Google Shape;5393;p31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Automatic subtitling - Motivation </a:t>
            </a:r>
            <a:endParaRPr/>
          </a:p>
        </p:txBody>
      </p:sp>
      <p:sp>
        <p:nvSpPr>
          <p:cNvPr id="5394" name="Google Shape;5394;p315"/>
          <p:cNvSpPr txBox="1">
            <a:spLocks noGrp="1"/>
          </p:cNvSpPr>
          <p:nvPr>
            <p:ph type="body" idx="1"/>
          </p:nvPr>
        </p:nvSpPr>
        <p:spPr>
          <a:xfrm>
            <a:off x="311700" y="3679850"/>
            <a:ext cx="8767800" cy="1404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Explosion of audio-visual content available (Cinema, OTT platforms, social media,...)</a:t>
            </a:r>
            <a:endParaRPr sz="1800"/>
          </a:p>
          <a:p>
            <a:pPr marL="914400" lvl="1" indent="-342900" algn="l" rtl="0">
              <a:spcBef>
                <a:spcPts val="0"/>
              </a:spcBef>
              <a:spcAft>
                <a:spcPts val="0"/>
              </a:spcAft>
              <a:buSzPts val="1800"/>
              <a:buChar char="○"/>
            </a:pPr>
            <a:r>
              <a:rPr lang="en" sz="1800"/>
              <a:t>Need: offer high-quality subtitles into dozens of languages in a short time</a:t>
            </a:r>
            <a:endParaRPr sz="1800"/>
          </a:p>
          <a:p>
            <a:pPr marL="914400" lvl="1" indent="-342900" algn="l" rtl="0">
              <a:spcBef>
                <a:spcPts val="0"/>
              </a:spcBef>
              <a:spcAft>
                <a:spcPts val="0"/>
              </a:spcAft>
              <a:buSzPts val="1800"/>
              <a:buChar char="○"/>
            </a:pPr>
            <a:r>
              <a:rPr lang="en" sz="1800"/>
              <a:t>Problem: human subtitling is slow and costly (1-15$/min)</a:t>
            </a:r>
            <a:endParaRPr sz="1800"/>
          </a:p>
          <a:p>
            <a:pPr marL="914400" lvl="1" indent="-342900" algn="l" rtl="0">
              <a:spcBef>
                <a:spcPts val="0"/>
              </a:spcBef>
              <a:spcAft>
                <a:spcPts val="0"/>
              </a:spcAft>
              <a:buSzPts val="1800"/>
              <a:buChar char="○"/>
            </a:pPr>
            <a:r>
              <a:rPr lang="en" sz="1800"/>
              <a:t>Goal: automatic solutions to reduce human workload and costs</a:t>
            </a:r>
            <a:endParaRPr sz="1800"/>
          </a:p>
          <a:p>
            <a:pPr marL="914400" lvl="0" indent="0" algn="l" rtl="0">
              <a:spcBef>
                <a:spcPts val="1600"/>
              </a:spcBef>
              <a:spcAft>
                <a:spcPts val="1600"/>
              </a:spcAft>
              <a:buNone/>
            </a:pPr>
            <a:endParaRPr/>
          </a:p>
        </p:txBody>
      </p:sp>
      <p:pic>
        <p:nvPicPr>
          <p:cNvPr id="5395" name="Google Shape;5395;p315"/>
          <p:cNvPicPr preferRelativeResize="0"/>
          <p:nvPr/>
        </p:nvPicPr>
        <p:blipFill>
          <a:blip r:embed="rId3">
            <a:alphaModFix/>
          </a:blip>
          <a:stretch>
            <a:fillRect/>
          </a:stretch>
        </p:blipFill>
        <p:spPr>
          <a:xfrm>
            <a:off x="2718975" y="1122413"/>
            <a:ext cx="4226275" cy="2368575"/>
          </a:xfrm>
          <a:prstGeom prst="rect">
            <a:avLst/>
          </a:prstGeom>
          <a:noFill/>
          <a:ln>
            <a:noFill/>
          </a:ln>
        </p:spPr>
      </p:pic>
      <p:sp>
        <p:nvSpPr>
          <p:cNvPr id="5396" name="Google Shape;5396;p31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278</a:t>
            </a:fld>
            <a:endParaRP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Shape 5400"/>
        <p:cNvGrpSpPr/>
        <p:nvPr/>
      </p:nvGrpSpPr>
      <p:grpSpPr>
        <a:xfrm>
          <a:off x="0" y="0"/>
          <a:ext cx="0" cy="0"/>
          <a:chOff x="0" y="0"/>
          <a:chExt cx="0" cy="0"/>
        </a:xfrm>
      </p:grpSpPr>
      <p:sp>
        <p:nvSpPr>
          <p:cNvPr id="5401" name="Google Shape;5401;p316"/>
          <p:cNvSpPr txBox="1">
            <a:spLocks noGrp="1"/>
          </p:cNvSpPr>
          <p:nvPr>
            <p:ph type="body" idx="1"/>
          </p:nvPr>
        </p:nvSpPr>
        <p:spPr>
          <a:xfrm>
            <a:off x="311700" y="1152475"/>
            <a:ext cx="3860100" cy="34164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SzPts val="2100"/>
              <a:buChar char="●"/>
            </a:pPr>
            <a:r>
              <a:rPr lang="en" sz="2100"/>
              <a:t>Importance of time</a:t>
            </a:r>
            <a:endParaRPr sz="2100"/>
          </a:p>
          <a:p>
            <a:pPr marL="457200" lvl="0" indent="-361950" algn="l" rtl="0">
              <a:spcBef>
                <a:spcPts val="0"/>
              </a:spcBef>
              <a:spcAft>
                <a:spcPts val="0"/>
              </a:spcAft>
              <a:buClr>
                <a:schemeClr val="dk1"/>
              </a:buClr>
              <a:buSzPts val="2100"/>
              <a:buChar char="●"/>
            </a:pPr>
            <a:r>
              <a:rPr lang="en" sz="2100">
                <a:solidFill>
                  <a:schemeClr val="dk1"/>
                </a:solidFill>
              </a:rPr>
              <a:t>Text needs to satisfy spatial and temporal constraints</a:t>
            </a:r>
            <a:endParaRPr sz="2100">
              <a:solidFill>
                <a:schemeClr val="dk1"/>
              </a:solidFill>
            </a:endParaRPr>
          </a:p>
          <a:p>
            <a:pPr marL="0" lvl="0" indent="0" algn="l" rtl="0">
              <a:spcBef>
                <a:spcPts val="1600"/>
              </a:spcBef>
              <a:spcAft>
                <a:spcPts val="1600"/>
              </a:spcAft>
              <a:buNone/>
            </a:pPr>
            <a:endParaRPr sz="2300"/>
          </a:p>
        </p:txBody>
      </p:sp>
      <p:sp>
        <p:nvSpPr>
          <p:cNvPr id="5402" name="Google Shape;5402;p31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279</a:t>
            </a:fld>
            <a:endParaRPr/>
          </a:p>
        </p:txBody>
      </p:sp>
      <p:sp>
        <p:nvSpPr>
          <p:cNvPr id="5403" name="Google Shape;5403;p316"/>
          <p:cNvSpPr txBox="1">
            <a:spLocks noGrp="1"/>
          </p:cNvSpPr>
          <p:nvPr>
            <p:ph type="body" idx="1"/>
          </p:nvPr>
        </p:nvSpPr>
        <p:spPr>
          <a:xfrm>
            <a:off x="4382850" y="1152475"/>
            <a:ext cx="4372800" cy="2479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a:t>In and out times </a:t>
            </a:r>
            <a:r>
              <a:rPr lang="en" sz="1800"/>
              <a:t>based on speech rhythm</a:t>
            </a:r>
            <a:endParaRPr sz="1800"/>
          </a:p>
          <a:p>
            <a:pPr marL="0" lvl="0" indent="0" algn="l" rtl="0">
              <a:spcBef>
                <a:spcPts val="1600"/>
              </a:spcBef>
              <a:spcAft>
                <a:spcPts val="0"/>
              </a:spcAft>
              <a:buNone/>
            </a:pPr>
            <a:r>
              <a:rPr lang="en" sz="1800" b="1">
                <a:solidFill>
                  <a:schemeClr val="dk1"/>
                </a:solidFill>
              </a:rPr>
              <a:t>Length</a:t>
            </a:r>
            <a:r>
              <a:rPr lang="en" sz="1800">
                <a:solidFill>
                  <a:schemeClr val="dk1"/>
                </a:solidFill>
              </a:rPr>
              <a:t>: </a:t>
            </a:r>
            <a:r>
              <a:rPr lang="en" sz="1800"/>
              <a:t/>
            </a:r>
            <a:br>
              <a:rPr lang="en" sz="1800"/>
            </a:br>
            <a:r>
              <a:rPr lang="en" sz="1800"/>
              <a:t>max. 2 lines (of ≈ length)</a:t>
            </a:r>
            <a:br>
              <a:rPr lang="en" sz="1800"/>
            </a:br>
            <a:r>
              <a:rPr lang="en" sz="1800"/>
              <a:t>max. 42 characters/line</a:t>
            </a:r>
            <a:endParaRPr sz="1800"/>
          </a:p>
          <a:p>
            <a:pPr marL="0" lvl="0" indent="0" algn="l" rtl="0">
              <a:spcBef>
                <a:spcPts val="1600"/>
              </a:spcBef>
              <a:spcAft>
                <a:spcPts val="0"/>
              </a:spcAft>
              <a:buNone/>
            </a:pPr>
            <a:r>
              <a:rPr lang="en" sz="1800" b="1">
                <a:solidFill>
                  <a:schemeClr val="dk1"/>
                </a:solidFill>
              </a:rPr>
              <a:t>Reading speed</a:t>
            </a:r>
            <a:r>
              <a:rPr lang="en" sz="1800">
                <a:solidFill>
                  <a:schemeClr val="dk1"/>
                </a:solidFill>
              </a:rPr>
              <a:t>:</a:t>
            </a:r>
            <a:r>
              <a:rPr lang="en" sz="1800"/>
              <a:t/>
            </a:r>
            <a:br>
              <a:rPr lang="en" sz="1800"/>
            </a:br>
            <a:r>
              <a:rPr lang="en" sz="1800"/>
              <a:t>max. 21 characters/second</a:t>
            </a:r>
            <a:endParaRPr sz="1800"/>
          </a:p>
          <a:p>
            <a:pPr marL="0" lvl="0" indent="0" algn="l" rtl="0">
              <a:spcBef>
                <a:spcPts val="1600"/>
              </a:spcBef>
              <a:spcAft>
                <a:spcPts val="1600"/>
              </a:spcAft>
              <a:buNone/>
            </a:pPr>
            <a:endParaRPr sz="1800"/>
          </a:p>
        </p:txBody>
      </p:sp>
      <p:pic>
        <p:nvPicPr>
          <p:cNvPr id="5404" name="Google Shape;5404;p316"/>
          <p:cNvPicPr preferRelativeResize="0"/>
          <p:nvPr/>
        </p:nvPicPr>
        <p:blipFill>
          <a:blip r:embed="rId3">
            <a:alphaModFix/>
          </a:blip>
          <a:stretch>
            <a:fillRect/>
          </a:stretch>
        </p:blipFill>
        <p:spPr>
          <a:xfrm>
            <a:off x="742950" y="3533325"/>
            <a:ext cx="1212850" cy="1212850"/>
          </a:xfrm>
          <a:prstGeom prst="rect">
            <a:avLst/>
          </a:prstGeom>
          <a:noFill/>
          <a:ln>
            <a:noFill/>
          </a:ln>
        </p:spPr>
      </p:pic>
      <p:cxnSp>
        <p:nvCxnSpPr>
          <p:cNvPr id="5405" name="Google Shape;5405;p316"/>
          <p:cNvCxnSpPr>
            <a:stCxn id="5403" idx="2"/>
            <a:endCxn id="5404" idx="3"/>
          </p:cNvCxnSpPr>
          <p:nvPr/>
        </p:nvCxnSpPr>
        <p:spPr>
          <a:xfrm rot="5400000">
            <a:off x="4008600" y="1579225"/>
            <a:ext cx="507900" cy="4613400"/>
          </a:xfrm>
          <a:prstGeom prst="curvedConnector2">
            <a:avLst/>
          </a:prstGeom>
          <a:noFill/>
          <a:ln w="19050" cap="flat" cmpd="sng">
            <a:solidFill>
              <a:schemeClr val="dk2"/>
            </a:solidFill>
            <a:prstDash val="solid"/>
            <a:round/>
            <a:headEnd type="none" w="med" len="med"/>
            <a:tailEnd type="triangle" w="med" len="med"/>
          </a:ln>
        </p:spPr>
      </p:cxnSp>
      <p:sp>
        <p:nvSpPr>
          <p:cNvPr id="5406" name="Google Shape;5406;p31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special about Subtitling?</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5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Used</a:t>
            </a:r>
            <a:endParaRPr/>
          </a:p>
        </p:txBody>
      </p:sp>
      <p:sp>
        <p:nvSpPr>
          <p:cNvPr id="579" name="Google Shape;579;p5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accent1"/>
              </a:buClr>
              <a:buSzPts val="1800"/>
              <a:buChar char="-"/>
            </a:pPr>
            <a:r>
              <a:rPr lang="en">
                <a:solidFill>
                  <a:schemeClr val="accent1"/>
                </a:solidFill>
              </a:rPr>
              <a:t>Datasets with parallel speech + translations arose with E2E models</a:t>
            </a:r>
            <a:endParaRPr>
              <a:solidFill>
                <a:schemeClr val="accent1"/>
              </a:solidFill>
            </a:endParaRPr>
          </a:p>
          <a:p>
            <a:pPr marL="457200" lvl="0" indent="-342900" algn="l" rtl="0">
              <a:lnSpc>
                <a:spcPct val="150000"/>
              </a:lnSpc>
              <a:spcBef>
                <a:spcPts val="0"/>
              </a:spcBef>
              <a:spcAft>
                <a:spcPts val="0"/>
              </a:spcAft>
              <a:buClr>
                <a:schemeClr val="accent1"/>
              </a:buClr>
              <a:buSzPts val="1800"/>
              <a:buChar char="-"/>
            </a:pPr>
            <a:r>
              <a:rPr lang="en">
                <a:solidFill>
                  <a:schemeClr val="accent1"/>
                </a:solidFill>
              </a:rPr>
              <a:t>Traditionally, cascades used separate datasets for their component models</a:t>
            </a:r>
            <a:endParaRPr>
              <a:solidFill>
                <a:schemeClr val="accent1"/>
              </a:solidFill>
            </a:endParaRPr>
          </a:p>
          <a:p>
            <a:pPr marL="457200" lvl="0" indent="-342900" algn="l" rtl="0">
              <a:lnSpc>
                <a:spcPct val="150000"/>
              </a:lnSpc>
              <a:spcBef>
                <a:spcPts val="0"/>
              </a:spcBef>
              <a:spcAft>
                <a:spcPts val="0"/>
              </a:spcAft>
              <a:buSzPts val="1800"/>
              <a:buChar char="-"/>
            </a:pPr>
            <a:r>
              <a:rPr lang="en" b="1">
                <a:solidFill>
                  <a:schemeClr val="accent1"/>
                </a:solidFill>
              </a:rPr>
              <a:t>IWSLT Evaluation Campaigns</a:t>
            </a:r>
            <a:r>
              <a:rPr lang="en">
                <a:solidFill>
                  <a:schemeClr val="accent1"/>
                </a:solidFill>
              </a:rPr>
              <a:t> (</a:t>
            </a:r>
            <a:r>
              <a:rPr lang="en" i="1">
                <a:solidFill>
                  <a:schemeClr val="accent1"/>
                </a:solidFill>
              </a:rPr>
              <a:t>2004-present</a:t>
            </a:r>
            <a:r>
              <a:rPr lang="en">
                <a:solidFill>
                  <a:schemeClr val="accent1"/>
                </a:solidFill>
              </a:rPr>
              <a:t>):  ASR, MT, ST tasks</a:t>
            </a:r>
            <a:r>
              <a:rPr lang="en"/>
              <a:t/>
            </a:r>
            <a:br>
              <a:rPr lang="en"/>
            </a:br>
            <a:endParaRPr/>
          </a:p>
          <a:p>
            <a:pPr marL="0" lvl="0" indent="457200" algn="l" rtl="0">
              <a:spcBef>
                <a:spcPts val="1600"/>
              </a:spcBef>
              <a:spcAft>
                <a:spcPts val="0"/>
              </a:spcAft>
              <a:buNone/>
            </a:pPr>
            <a:r>
              <a:rPr lang="en" sz="2600" b="1">
                <a:solidFill>
                  <a:schemeClr val="dk1"/>
                </a:solidFill>
                <a:latin typeface="Caveat"/>
                <a:ea typeface="Caveat"/>
                <a:cs typeface="Caveat"/>
                <a:sym typeface="Caveat"/>
              </a:rPr>
              <a:t>⊕ many more data sources</a:t>
            </a:r>
            <a:endParaRPr sz="2600" b="1">
              <a:solidFill>
                <a:schemeClr val="dk1"/>
              </a:solidFill>
              <a:latin typeface="Caveat"/>
              <a:ea typeface="Caveat"/>
              <a:cs typeface="Caveat"/>
              <a:sym typeface="Caveat"/>
            </a:endParaRPr>
          </a:p>
          <a:p>
            <a:pPr marL="0" lvl="0" indent="457200" algn="l" rtl="0">
              <a:spcBef>
                <a:spcPts val="1600"/>
              </a:spcBef>
              <a:spcAft>
                <a:spcPts val="1600"/>
              </a:spcAft>
              <a:buNone/>
            </a:pPr>
            <a:r>
              <a:rPr lang="en" sz="2600" b="1">
                <a:solidFill>
                  <a:schemeClr val="dk1"/>
                </a:solidFill>
                <a:latin typeface="Caveat"/>
                <a:ea typeface="Caveat"/>
                <a:cs typeface="Caveat"/>
                <a:sym typeface="Caveat"/>
              </a:rPr>
              <a:t>⊖ data is from different domains</a:t>
            </a:r>
            <a:endParaRPr sz="2600" b="1">
              <a:solidFill>
                <a:schemeClr val="dk1"/>
              </a:solidFill>
              <a:latin typeface="Caveat"/>
              <a:ea typeface="Caveat"/>
              <a:cs typeface="Caveat"/>
              <a:sym typeface="Caveat"/>
            </a:endParaRPr>
          </a:p>
        </p:txBody>
      </p:sp>
      <p:sp>
        <p:nvSpPr>
          <p:cNvPr id="580" name="Google Shape;580;p5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9">
                                            <p:txEl>
                                              <p:pRg st="0" end="0"/>
                                            </p:txEl>
                                          </p:spTgt>
                                        </p:tgtEl>
                                        <p:attrNameLst>
                                          <p:attrName>style.visibility</p:attrName>
                                        </p:attrNameLst>
                                      </p:cBhvr>
                                      <p:to>
                                        <p:strVal val="visible"/>
                                      </p:to>
                                    </p:set>
                                    <p:animEffect transition="in" filter="fade">
                                      <p:cBhvr>
                                        <p:cTn id="7" dur="200"/>
                                        <p:tgtEl>
                                          <p:spTgt spid="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9">
                                            <p:txEl>
                                              <p:pRg st="1" end="1"/>
                                            </p:txEl>
                                          </p:spTgt>
                                        </p:tgtEl>
                                        <p:attrNameLst>
                                          <p:attrName>style.visibility</p:attrName>
                                        </p:attrNameLst>
                                      </p:cBhvr>
                                      <p:to>
                                        <p:strVal val="visible"/>
                                      </p:to>
                                    </p:set>
                                    <p:animEffect transition="in" filter="fade">
                                      <p:cBhvr>
                                        <p:cTn id="12" dur="200"/>
                                        <p:tgtEl>
                                          <p:spTgt spid="5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9">
                                            <p:txEl>
                                              <p:pRg st="2" end="2"/>
                                            </p:txEl>
                                          </p:spTgt>
                                        </p:tgtEl>
                                        <p:attrNameLst>
                                          <p:attrName>style.visibility</p:attrName>
                                        </p:attrNameLst>
                                      </p:cBhvr>
                                      <p:to>
                                        <p:strVal val="visible"/>
                                      </p:to>
                                    </p:set>
                                    <p:animEffect transition="in" filter="fade">
                                      <p:cBhvr>
                                        <p:cTn id="17" dur="200"/>
                                        <p:tgtEl>
                                          <p:spTgt spid="5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9">
                                            <p:txEl>
                                              <p:pRg st="3" end="3"/>
                                            </p:txEl>
                                          </p:spTgt>
                                        </p:tgtEl>
                                        <p:attrNameLst>
                                          <p:attrName>style.visibility</p:attrName>
                                        </p:attrNameLst>
                                      </p:cBhvr>
                                      <p:to>
                                        <p:strVal val="visible"/>
                                      </p:to>
                                    </p:set>
                                    <p:animEffect transition="in" filter="fade">
                                      <p:cBhvr>
                                        <p:cTn id="22" dur="200"/>
                                        <p:tgtEl>
                                          <p:spTgt spid="5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9">
                                            <p:txEl>
                                              <p:pRg st="4" end="4"/>
                                            </p:txEl>
                                          </p:spTgt>
                                        </p:tgtEl>
                                        <p:attrNameLst>
                                          <p:attrName>style.visibility</p:attrName>
                                        </p:attrNameLst>
                                      </p:cBhvr>
                                      <p:to>
                                        <p:strVal val="visible"/>
                                      </p:to>
                                    </p:set>
                                    <p:animEffect transition="in" filter="fade">
                                      <p:cBhvr>
                                        <p:cTn id="27" dur="200"/>
                                        <p:tgtEl>
                                          <p:spTgt spid="5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Shape 5410"/>
        <p:cNvGrpSpPr/>
        <p:nvPr/>
      </p:nvGrpSpPr>
      <p:grpSpPr>
        <a:xfrm>
          <a:off x="0" y="0"/>
          <a:ext cx="0" cy="0"/>
          <a:chOff x="0" y="0"/>
          <a:chExt cx="0" cy="0"/>
        </a:xfrm>
      </p:grpSpPr>
      <p:sp>
        <p:nvSpPr>
          <p:cNvPr id="5411" name="Google Shape;5411;p31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280</a:t>
            </a:fld>
            <a:endParaRPr/>
          </a:p>
        </p:txBody>
      </p:sp>
      <p:sp>
        <p:nvSpPr>
          <p:cNvPr id="5412" name="Google Shape;5412;p3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This kind of harassment keeps women </a:t>
            </a:r>
            <a:r>
              <a:rPr lang="en">
                <a:solidFill>
                  <a:srgbClr val="3C78D8"/>
                </a:solidFill>
              </a:rPr>
              <a:t>&lt;</a:t>
            </a:r>
            <a:r>
              <a:rPr lang="en" b="1" u="sng">
                <a:solidFill>
                  <a:srgbClr val="3C78D8"/>
                </a:solidFill>
              </a:rPr>
              <a:t>eob</a:t>
            </a:r>
            <a:r>
              <a:rPr lang="en">
                <a:solidFill>
                  <a:srgbClr val="3C78D8"/>
                </a:solidFill>
              </a:rPr>
              <a:t>&gt;</a:t>
            </a:r>
            <a:r>
              <a:rPr lang="en"/>
              <a:t> from accessing the internet – </a:t>
            </a:r>
            <a:r>
              <a:rPr lang="en">
                <a:solidFill>
                  <a:srgbClr val="FF0000"/>
                </a:solidFill>
              </a:rPr>
              <a:t>&lt;</a:t>
            </a:r>
            <a:r>
              <a:rPr lang="en" b="1" u="sng">
                <a:solidFill>
                  <a:srgbClr val="FF0000"/>
                </a:solidFill>
              </a:rPr>
              <a:t>eol</a:t>
            </a:r>
            <a:r>
              <a:rPr lang="en">
                <a:solidFill>
                  <a:srgbClr val="FF0000"/>
                </a:solidFill>
              </a:rPr>
              <a:t>&gt;</a:t>
            </a:r>
            <a:r>
              <a:rPr lang="en"/>
              <a:t> essentially, knowledge. </a:t>
            </a:r>
            <a:r>
              <a:rPr lang="en">
                <a:solidFill>
                  <a:srgbClr val="3C78D8"/>
                </a:solidFill>
              </a:rPr>
              <a:t>&lt;</a:t>
            </a:r>
            <a:r>
              <a:rPr lang="en" b="1">
                <a:solidFill>
                  <a:srgbClr val="3C78D8"/>
                </a:solidFill>
              </a:rPr>
              <a:t>eob</a:t>
            </a:r>
            <a:r>
              <a:rPr lang="en">
                <a:solidFill>
                  <a:srgbClr val="3C78D8"/>
                </a:solidFill>
              </a:rPr>
              <a:t>&gt;</a:t>
            </a:r>
            <a:endParaRPr>
              <a:solidFill>
                <a:srgbClr val="3C78D8"/>
              </a:solidFill>
            </a:endParaRPr>
          </a:p>
        </p:txBody>
      </p:sp>
      <p:sp>
        <p:nvSpPr>
          <p:cNvPr id="5413" name="Google Shape;5413;p3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280</a:t>
            </a:fld>
            <a:endParaRPr/>
          </a:p>
        </p:txBody>
      </p:sp>
      <p:pic>
        <p:nvPicPr>
          <p:cNvPr id="5414" name="Google Shape;5414;p317"/>
          <p:cNvPicPr preferRelativeResize="0"/>
          <p:nvPr/>
        </p:nvPicPr>
        <p:blipFill>
          <a:blip r:embed="rId3">
            <a:alphaModFix/>
          </a:blip>
          <a:stretch>
            <a:fillRect/>
          </a:stretch>
        </p:blipFill>
        <p:spPr>
          <a:xfrm>
            <a:off x="311700" y="2600325"/>
            <a:ext cx="3905250" cy="1562100"/>
          </a:xfrm>
          <a:prstGeom prst="rect">
            <a:avLst/>
          </a:prstGeom>
          <a:noFill/>
          <a:ln>
            <a:noFill/>
          </a:ln>
        </p:spPr>
      </p:pic>
      <p:sp>
        <p:nvSpPr>
          <p:cNvPr id="5415" name="Google Shape;5415;p317"/>
          <p:cNvSpPr/>
          <p:nvPr/>
        </p:nvSpPr>
        <p:spPr>
          <a:xfrm>
            <a:off x="266700" y="2527300"/>
            <a:ext cx="4064100" cy="16191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31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Segmenting into proper subtitles</a:t>
            </a:r>
            <a:endParaRP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Shape 5420"/>
        <p:cNvGrpSpPr/>
        <p:nvPr/>
      </p:nvGrpSpPr>
      <p:grpSpPr>
        <a:xfrm>
          <a:off x="0" y="0"/>
          <a:ext cx="0" cy="0"/>
          <a:chOff x="0" y="0"/>
          <a:chExt cx="0" cy="0"/>
        </a:xfrm>
      </p:grpSpPr>
      <p:sp>
        <p:nvSpPr>
          <p:cNvPr id="5421" name="Google Shape;5421;p31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281</a:t>
            </a:fld>
            <a:endParaRPr/>
          </a:p>
        </p:txBody>
      </p:sp>
      <p:sp>
        <p:nvSpPr>
          <p:cNvPr id="5422" name="Google Shape;5422;p3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This kind of harassment keeps women </a:t>
            </a:r>
            <a:r>
              <a:rPr lang="en">
                <a:solidFill>
                  <a:srgbClr val="FF0000"/>
                </a:solidFill>
              </a:rPr>
              <a:t>&lt;</a:t>
            </a:r>
            <a:r>
              <a:rPr lang="en" b="1" u="sng">
                <a:solidFill>
                  <a:srgbClr val="FF0000"/>
                </a:solidFill>
              </a:rPr>
              <a:t>eol</a:t>
            </a:r>
            <a:r>
              <a:rPr lang="en">
                <a:solidFill>
                  <a:srgbClr val="FF0000"/>
                </a:solidFill>
              </a:rPr>
              <a:t>&gt;</a:t>
            </a:r>
            <a:r>
              <a:rPr lang="en"/>
              <a:t> from accessing the internet – </a:t>
            </a:r>
            <a:r>
              <a:rPr lang="en">
                <a:solidFill>
                  <a:srgbClr val="3C78D8"/>
                </a:solidFill>
              </a:rPr>
              <a:t>&lt;</a:t>
            </a:r>
            <a:r>
              <a:rPr lang="en" b="1" u="sng">
                <a:solidFill>
                  <a:srgbClr val="3C78D8"/>
                </a:solidFill>
              </a:rPr>
              <a:t>eob</a:t>
            </a:r>
            <a:r>
              <a:rPr lang="en">
                <a:solidFill>
                  <a:srgbClr val="3C78D8"/>
                </a:solidFill>
              </a:rPr>
              <a:t>&gt;</a:t>
            </a:r>
            <a:r>
              <a:rPr lang="en"/>
              <a:t> essentially, knowledge. </a:t>
            </a:r>
            <a:r>
              <a:rPr lang="en">
                <a:solidFill>
                  <a:srgbClr val="3C78D8"/>
                </a:solidFill>
              </a:rPr>
              <a:t>&lt;</a:t>
            </a:r>
            <a:r>
              <a:rPr lang="en" b="1">
                <a:solidFill>
                  <a:srgbClr val="3C78D8"/>
                </a:solidFill>
              </a:rPr>
              <a:t>eob</a:t>
            </a:r>
            <a:r>
              <a:rPr lang="en">
                <a:solidFill>
                  <a:srgbClr val="3C78D8"/>
                </a:solidFill>
              </a:rPr>
              <a:t>&gt;</a:t>
            </a:r>
            <a:endParaRPr>
              <a:solidFill>
                <a:srgbClr val="3C78D8"/>
              </a:solidFill>
            </a:endParaRPr>
          </a:p>
        </p:txBody>
      </p:sp>
      <p:sp>
        <p:nvSpPr>
          <p:cNvPr id="5423" name="Google Shape;5423;p3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281</a:t>
            </a:fld>
            <a:endParaRPr/>
          </a:p>
        </p:txBody>
      </p:sp>
      <p:pic>
        <p:nvPicPr>
          <p:cNvPr id="5424" name="Google Shape;5424;p318"/>
          <p:cNvPicPr preferRelativeResize="0"/>
          <p:nvPr/>
        </p:nvPicPr>
        <p:blipFill>
          <a:blip r:embed="rId3">
            <a:alphaModFix/>
          </a:blip>
          <a:stretch>
            <a:fillRect/>
          </a:stretch>
        </p:blipFill>
        <p:spPr>
          <a:xfrm>
            <a:off x="4965150" y="2571750"/>
            <a:ext cx="3867150" cy="1619250"/>
          </a:xfrm>
          <a:prstGeom prst="rect">
            <a:avLst/>
          </a:prstGeom>
          <a:noFill/>
          <a:ln>
            <a:noFill/>
          </a:ln>
        </p:spPr>
      </p:pic>
      <p:pic>
        <p:nvPicPr>
          <p:cNvPr id="5425" name="Google Shape;5425;p318"/>
          <p:cNvPicPr preferRelativeResize="0"/>
          <p:nvPr/>
        </p:nvPicPr>
        <p:blipFill>
          <a:blip r:embed="rId4">
            <a:alphaModFix/>
          </a:blip>
          <a:stretch>
            <a:fillRect/>
          </a:stretch>
        </p:blipFill>
        <p:spPr>
          <a:xfrm>
            <a:off x="311700" y="2600325"/>
            <a:ext cx="3905250" cy="1562100"/>
          </a:xfrm>
          <a:prstGeom prst="rect">
            <a:avLst/>
          </a:prstGeom>
          <a:noFill/>
          <a:ln>
            <a:noFill/>
          </a:ln>
        </p:spPr>
      </p:pic>
      <p:sp>
        <p:nvSpPr>
          <p:cNvPr id="5426" name="Google Shape;5426;p318"/>
          <p:cNvSpPr/>
          <p:nvPr/>
        </p:nvSpPr>
        <p:spPr>
          <a:xfrm>
            <a:off x="4768200" y="2543325"/>
            <a:ext cx="4064100" cy="16191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31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t>Segmenting into proper subtitles</a:t>
            </a:r>
            <a:endParaRP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Shape 5431"/>
        <p:cNvGrpSpPr/>
        <p:nvPr/>
      </p:nvGrpSpPr>
      <p:grpSpPr>
        <a:xfrm>
          <a:off x="0" y="0"/>
          <a:ext cx="0" cy="0"/>
          <a:chOff x="0" y="0"/>
          <a:chExt cx="0" cy="0"/>
        </a:xfrm>
      </p:grpSpPr>
      <p:sp>
        <p:nvSpPr>
          <p:cNvPr id="5432" name="Google Shape;5432;p319"/>
          <p:cNvSpPr txBox="1"/>
          <p:nvPr/>
        </p:nvSpPr>
        <p:spPr>
          <a:xfrm>
            <a:off x="5958723" y="1380206"/>
            <a:ext cx="613200" cy="35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MT</a:t>
            </a:r>
            <a:endParaRPr sz="1800"/>
          </a:p>
        </p:txBody>
      </p:sp>
      <p:cxnSp>
        <p:nvCxnSpPr>
          <p:cNvPr id="5433" name="Google Shape;5433;p319"/>
          <p:cNvCxnSpPr>
            <a:stCxn id="5434" idx="3"/>
            <a:endCxn id="5432" idx="1"/>
          </p:cNvCxnSpPr>
          <p:nvPr/>
        </p:nvCxnSpPr>
        <p:spPr>
          <a:xfrm>
            <a:off x="5029133" y="1555406"/>
            <a:ext cx="929700" cy="0"/>
          </a:xfrm>
          <a:prstGeom prst="straightConnector1">
            <a:avLst/>
          </a:prstGeom>
          <a:noFill/>
          <a:ln w="28575" cap="flat" cmpd="sng">
            <a:solidFill>
              <a:schemeClr val="dk2"/>
            </a:solidFill>
            <a:prstDash val="solid"/>
            <a:round/>
            <a:headEnd type="none" w="med" len="med"/>
            <a:tailEnd type="triangle" w="med" len="med"/>
          </a:ln>
        </p:spPr>
      </p:cxnSp>
      <p:sp>
        <p:nvSpPr>
          <p:cNvPr id="5434" name="Google Shape;5434;p319"/>
          <p:cNvSpPr txBox="1"/>
          <p:nvPr/>
        </p:nvSpPr>
        <p:spPr>
          <a:xfrm>
            <a:off x="2420633" y="1201406"/>
            <a:ext cx="2608500" cy="70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solidFill>
                  <a:schemeClr val="dk2"/>
                </a:solidFill>
              </a:rPr>
              <a:t>This kind of harassment keeps women &lt;</a:t>
            </a:r>
            <a:r>
              <a:rPr lang="en">
                <a:solidFill>
                  <a:srgbClr val="B45F06"/>
                </a:solidFill>
              </a:rPr>
              <a:t>eol</a:t>
            </a:r>
            <a:r>
              <a:rPr lang="en">
                <a:solidFill>
                  <a:schemeClr val="dk2"/>
                </a:solidFill>
              </a:rPr>
              <a:t>&gt; from accessing the internet – &lt;</a:t>
            </a:r>
            <a:r>
              <a:rPr lang="en">
                <a:solidFill>
                  <a:schemeClr val="accent5"/>
                </a:solidFill>
              </a:rPr>
              <a:t>eob</a:t>
            </a:r>
            <a:r>
              <a:rPr lang="en">
                <a:solidFill>
                  <a:schemeClr val="dk2"/>
                </a:solidFill>
              </a:rPr>
              <a:t>&gt;</a:t>
            </a:r>
            <a:endParaRPr>
              <a:solidFill>
                <a:schemeClr val="dk1"/>
              </a:solidFill>
            </a:endParaRPr>
          </a:p>
        </p:txBody>
      </p:sp>
      <p:sp>
        <p:nvSpPr>
          <p:cNvPr id="5435" name="Google Shape;5435;p319"/>
          <p:cNvSpPr txBox="1"/>
          <p:nvPr/>
        </p:nvSpPr>
        <p:spPr>
          <a:xfrm>
            <a:off x="6892308" y="2402013"/>
            <a:ext cx="2250600" cy="1028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a:solidFill>
                  <a:srgbClr val="595959"/>
                </a:solidFill>
              </a:rPr>
              <a:t>Ce harcèlement empêche les femmes &lt;</a:t>
            </a:r>
            <a:r>
              <a:rPr lang="en">
                <a:solidFill>
                  <a:srgbClr val="B45F06"/>
                </a:solidFill>
              </a:rPr>
              <a:t>eol</a:t>
            </a:r>
            <a:r>
              <a:rPr lang="en">
                <a:solidFill>
                  <a:srgbClr val="595959"/>
                </a:solidFill>
              </a:rPr>
              <a:t>&gt; d'accéder à Internet, &lt;</a:t>
            </a:r>
            <a:r>
              <a:rPr lang="en">
                <a:solidFill>
                  <a:srgbClr val="0097A7"/>
                </a:solidFill>
              </a:rPr>
              <a:t>eob</a:t>
            </a:r>
            <a:r>
              <a:rPr lang="en">
                <a:solidFill>
                  <a:srgbClr val="595959"/>
                </a:solidFill>
              </a:rPr>
              <a:t>&gt;</a:t>
            </a:r>
            <a:endParaRPr/>
          </a:p>
        </p:txBody>
      </p:sp>
      <p:sp>
        <p:nvSpPr>
          <p:cNvPr id="5436" name="Google Shape;5436;p319"/>
          <p:cNvSpPr txBox="1"/>
          <p:nvPr/>
        </p:nvSpPr>
        <p:spPr>
          <a:xfrm>
            <a:off x="152400" y="1380200"/>
            <a:ext cx="2012100" cy="350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Manual template</a:t>
            </a:r>
            <a:endParaRPr sz="1800"/>
          </a:p>
        </p:txBody>
      </p:sp>
      <p:cxnSp>
        <p:nvCxnSpPr>
          <p:cNvPr id="5437" name="Google Shape;5437;p319"/>
          <p:cNvCxnSpPr>
            <a:stCxn id="5432" idx="3"/>
            <a:endCxn id="5435" idx="1"/>
          </p:cNvCxnSpPr>
          <p:nvPr/>
        </p:nvCxnSpPr>
        <p:spPr>
          <a:xfrm>
            <a:off x="6571923" y="1555406"/>
            <a:ext cx="320400" cy="1361100"/>
          </a:xfrm>
          <a:prstGeom prst="straightConnector1">
            <a:avLst/>
          </a:prstGeom>
          <a:noFill/>
          <a:ln w="28575" cap="flat" cmpd="sng">
            <a:solidFill>
              <a:schemeClr val="dk2"/>
            </a:solidFill>
            <a:prstDash val="solid"/>
            <a:round/>
            <a:headEnd type="none" w="med" len="med"/>
            <a:tailEnd type="triangle" w="med" len="med"/>
          </a:ln>
        </p:spPr>
      </p:cxnSp>
      <p:sp>
        <p:nvSpPr>
          <p:cNvPr id="5438" name="Google Shape;5438;p319"/>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Raleway"/>
                <a:ea typeface="Raleway"/>
                <a:cs typeface="Raleway"/>
                <a:sym typeface="Raleway"/>
              </a:rPr>
              <a:t>Segmentation approaches</a:t>
            </a:r>
            <a:endParaRPr sz="3000" b="1">
              <a:latin typeface="Raleway"/>
              <a:ea typeface="Raleway"/>
              <a:cs typeface="Raleway"/>
              <a:sym typeface="Raleway"/>
            </a:endParaRPr>
          </a:p>
        </p:txBody>
      </p:sp>
      <p:sp>
        <p:nvSpPr>
          <p:cNvPr id="5439" name="Google Shape;5439;p31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282</a:t>
            </a:fld>
            <a:endParaRP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Shape 5443"/>
        <p:cNvGrpSpPr/>
        <p:nvPr/>
      </p:nvGrpSpPr>
      <p:grpSpPr>
        <a:xfrm>
          <a:off x="0" y="0"/>
          <a:ext cx="0" cy="0"/>
          <a:chOff x="0" y="0"/>
          <a:chExt cx="0" cy="0"/>
        </a:xfrm>
      </p:grpSpPr>
      <p:sp>
        <p:nvSpPr>
          <p:cNvPr id="5444" name="Google Shape;5444;p320"/>
          <p:cNvSpPr txBox="1"/>
          <p:nvPr/>
        </p:nvSpPr>
        <p:spPr>
          <a:xfrm>
            <a:off x="5958723" y="1380206"/>
            <a:ext cx="613200" cy="35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MT</a:t>
            </a:r>
            <a:endParaRPr sz="1800"/>
          </a:p>
        </p:txBody>
      </p:sp>
      <p:cxnSp>
        <p:nvCxnSpPr>
          <p:cNvPr id="5445" name="Google Shape;5445;p320"/>
          <p:cNvCxnSpPr>
            <a:stCxn id="5446" idx="3"/>
            <a:endCxn id="5444" idx="1"/>
          </p:cNvCxnSpPr>
          <p:nvPr/>
        </p:nvCxnSpPr>
        <p:spPr>
          <a:xfrm>
            <a:off x="5029133" y="1555406"/>
            <a:ext cx="929700" cy="0"/>
          </a:xfrm>
          <a:prstGeom prst="straightConnector1">
            <a:avLst/>
          </a:prstGeom>
          <a:noFill/>
          <a:ln w="28575" cap="flat" cmpd="sng">
            <a:solidFill>
              <a:schemeClr val="dk2"/>
            </a:solidFill>
            <a:prstDash val="solid"/>
            <a:round/>
            <a:headEnd type="none" w="med" len="med"/>
            <a:tailEnd type="triangle" w="med" len="med"/>
          </a:ln>
        </p:spPr>
      </p:cxnSp>
      <p:sp>
        <p:nvSpPr>
          <p:cNvPr id="5446" name="Google Shape;5446;p320"/>
          <p:cNvSpPr txBox="1"/>
          <p:nvPr/>
        </p:nvSpPr>
        <p:spPr>
          <a:xfrm>
            <a:off x="2420633" y="1201406"/>
            <a:ext cx="2608500" cy="70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solidFill>
                  <a:schemeClr val="dk2"/>
                </a:solidFill>
              </a:rPr>
              <a:t>This kind of harassment keeps women &lt;</a:t>
            </a:r>
            <a:r>
              <a:rPr lang="en">
                <a:solidFill>
                  <a:srgbClr val="B45F06"/>
                </a:solidFill>
              </a:rPr>
              <a:t>eol</a:t>
            </a:r>
            <a:r>
              <a:rPr lang="en">
                <a:solidFill>
                  <a:schemeClr val="dk2"/>
                </a:solidFill>
              </a:rPr>
              <a:t>&gt; from accessing the internet – &lt;</a:t>
            </a:r>
            <a:r>
              <a:rPr lang="en">
                <a:solidFill>
                  <a:schemeClr val="accent5"/>
                </a:solidFill>
              </a:rPr>
              <a:t>eob</a:t>
            </a:r>
            <a:r>
              <a:rPr lang="en">
                <a:solidFill>
                  <a:schemeClr val="dk2"/>
                </a:solidFill>
              </a:rPr>
              <a:t>&gt;</a:t>
            </a:r>
            <a:endParaRPr>
              <a:solidFill>
                <a:schemeClr val="dk1"/>
              </a:solidFill>
            </a:endParaRPr>
          </a:p>
        </p:txBody>
      </p:sp>
      <p:sp>
        <p:nvSpPr>
          <p:cNvPr id="5447" name="Google Shape;5447;p320"/>
          <p:cNvSpPr txBox="1"/>
          <p:nvPr/>
        </p:nvSpPr>
        <p:spPr>
          <a:xfrm>
            <a:off x="6892308" y="2402013"/>
            <a:ext cx="2250600" cy="1028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a:solidFill>
                  <a:srgbClr val="595959"/>
                </a:solidFill>
              </a:rPr>
              <a:t>Ce harcèlement empêche les femmes &lt;</a:t>
            </a:r>
            <a:r>
              <a:rPr lang="en">
                <a:solidFill>
                  <a:srgbClr val="B45F06"/>
                </a:solidFill>
              </a:rPr>
              <a:t>eol</a:t>
            </a:r>
            <a:r>
              <a:rPr lang="en">
                <a:solidFill>
                  <a:srgbClr val="595959"/>
                </a:solidFill>
              </a:rPr>
              <a:t>&gt; d'accéder à Internet, &lt;</a:t>
            </a:r>
            <a:r>
              <a:rPr lang="en">
                <a:solidFill>
                  <a:srgbClr val="0097A7"/>
                </a:solidFill>
              </a:rPr>
              <a:t>eob</a:t>
            </a:r>
            <a:r>
              <a:rPr lang="en">
                <a:solidFill>
                  <a:srgbClr val="595959"/>
                </a:solidFill>
              </a:rPr>
              <a:t>&gt;</a:t>
            </a:r>
            <a:endParaRPr/>
          </a:p>
        </p:txBody>
      </p:sp>
      <p:sp>
        <p:nvSpPr>
          <p:cNvPr id="5448" name="Google Shape;5448;p320"/>
          <p:cNvSpPr txBox="1"/>
          <p:nvPr/>
        </p:nvSpPr>
        <p:spPr>
          <a:xfrm>
            <a:off x="152400" y="1380200"/>
            <a:ext cx="2012100" cy="350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Manual template</a:t>
            </a:r>
            <a:endParaRPr sz="1800"/>
          </a:p>
        </p:txBody>
      </p:sp>
      <p:cxnSp>
        <p:nvCxnSpPr>
          <p:cNvPr id="5449" name="Google Shape;5449;p320"/>
          <p:cNvCxnSpPr>
            <a:stCxn id="5444" idx="3"/>
            <a:endCxn id="5447" idx="1"/>
          </p:cNvCxnSpPr>
          <p:nvPr/>
        </p:nvCxnSpPr>
        <p:spPr>
          <a:xfrm>
            <a:off x="6571923" y="1555406"/>
            <a:ext cx="320400" cy="1361100"/>
          </a:xfrm>
          <a:prstGeom prst="straightConnector1">
            <a:avLst/>
          </a:prstGeom>
          <a:noFill/>
          <a:ln w="28575" cap="flat" cmpd="sng">
            <a:solidFill>
              <a:schemeClr val="dk2"/>
            </a:solidFill>
            <a:prstDash val="solid"/>
            <a:round/>
            <a:headEnd type="none" w="med" len="med"/>
            <a:tailEnd type="triangle" w="med" len="med"/>
          </a:ln>
        </p:spPr>
      </p:cxnSp>
      <p:sp>
        <p:nvSpPr>
          <p:cNvPr id="5450" name="Google Shape;5450;p320"/>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Raleway"/>
                <a:ea typeface="Raleway"/>
                <a:cs typeface="Raleway"/>
                <a:sym typeface="Raleway"/>
              </a:rPr>
              <a:t>Segmentation approaches</a:t>
            </a:r>
            <a:endParaRPr sz="3000" b="1">
              <a:latin typeface="Raleway"/>
              <a:ea typeface="Raleway"/>
              <a:cs typeface="Raleway"/>
              <a:sym typeface="Raleway"/>
            </a:endParaRPr>
          </a:p>
        </p:txBody>
      </p:sp>
      <p:sp>
        <p:nvSpPr>
          <p:cNvPr id="5451" name="Google Shape;5451;p320"/>
          <p:cNvSpPr/>
          <p:nvPr/>
        </p:nvSpPr>
        <p:spPr>
          <a:xfrm>
            <a:off x="6730800" y="25175"/>
            <a:ext cx="2413200" cy="1412400"/>
          </a:xfrm>
          <a:prstGeom prst="wedgeRectCallout">
            <a:avLst>
              <a:gd name="adj1" fmla="val -65179"/>
              <a:gd name="adj2" fmla="val 49795"/>
            </a:avLst>
          </a:prstGeom>
          <a:solidFill>
            <a:srgbClr val="FFFFFF"/>
          </a:solid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600"/>
              <a:t>Previous works focused only on length-matching </a:t>
            </a:r>
            <a:r>
              <a:rPr lang="en" sz="1600" u="sng"/>
              <a:t>given the template</a:t>
            </a:r>
            <a:r>
              <a:rPr lang="en" sz="1800"/>
              <a:t> </a:t>
            </a:r>
            <a:endParaRPr sz="1800"/>
          </a:p>
          <a:p>
            <a:pPr marL="0" lvl="0" indent="0" algn="l" rtl="0">
              <a:spcBef>
                <a:spcPts val="0"/>
              </a:spcBef>
              <a:spcAft>
                <a:spcPts val="0"/>
              </a:spcAft>
              <a:buNone/>
            </a:pPr>
            <a:endParaRPr sz="500"/>
          </a:p>
          <a:p>
            <a:pPr marL="0" lvl="0" indent="0" algn="r" rtl="0">
              <a:spcBef>
                <a:spcPts val="0"/>
              </a:spcBef>
              <a:spcAft>
                <a:spcPts val="0"/>
              </a:spcAft>
              <a:buNone/>
            </a:pPr>
            <a:r>
              <a:rPr lang="en"/>
              <a:t>(Matusov et al., 2019;          Lakew et al., 2019)</a:t>
            </a:r>
            <a:endParaRPr/>
          </a:p>
        </p:txBody>
      </p:sp>
      <p:sp>
        <p:nvSpPr>
          <p:cNvPr id="5452" name="Google Shape;5452;p32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283</a:t>
            </a:fld>
            <a:endParaRP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Shape 5456"/>
        <p:cNvGrpSpPr/>
        <p:nvPr/>
      </p:nvGrpSpPr>
      <p:grpSpPr>
        <a:xfrm>
          <a:off x="0" y="0"/>
          <a:ext cx="0" cy="0"/>
          <a:chOff x="0" y="0"/>
          <a:chExt cx="0" cy="0"/>
        </a:xfrm>
      </p:grpSpPr>
      <p:sp>
        <p:nvSpPr>
          <p:cNvPr id="5457" name="Google Shape;5457;p321"/>
          <p:cNvSpPr txBox="1"/>
          <p:nvPr/>
        </p:nvSpPr>
        <p:spPr>
          <a:xfrm>
            <a:off x="5958723" y="1380206"/>
            <a:ext cx="613200" cy="35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MT</a:t>
            </a:r>
            <a:endParaRPr sz="1800"/>
          </a:p>
        </p:txBody>
      </p:sp>
      <p:sp>
        <p:nvSpPr>
          <p:cNvPr id="5458" name="Google Shape;5458;p321"/>
          <p:cNvSpPr txBox="1"/>
          <p:nvPr/>
        </p:nvSpPr>
        <p:spPr>
          <a:xfrm>
            <a:off x="6016873" y="2741163"/>
            <a:ext cx="613200" cy="35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MT</a:t>
            </a:r>
            <a:endParaRPr sz="1800"/>
          </a:p>
        </p:txBody>
      </p:sp>
      <p:cxnSp>
        <p:nvCxnSpPr>
          <p:cNvPr id="5459" name="Google Shape;5459;p321"/>
          <p:cNvCxnSpPr>
            <a:stCxn id="5460" idx="3"/>
            <a:endCxn id="5457" idx="1"/>
          </p:cNvCxnSpPr>
          <p:nvPr/>
        </p:nvCxnSpPr>
        <p:spPr>
          <a:xfrm>
            <a:off x="5029133" y="1555406"/>
            <a:ext cx="929700" cy="0"/>
          </a:xfrm>
          <a:prstGeom prst="straightConnector1">
            <a:avLst/>
          </a:prstGeom>
          <a:noFill/>
          <a:ln w="28575" cap="flat" cmpd="sng">
            <a:solidFill>
              <a:schemeClr val="dk2"/>
            </a:solidFill>
            <a:prstDash val="solid"/>
            <a:round/>
            <a:headEnd type="none" w="med" len="med"/>
            <a:tailEnd type="triangle" w="med" len="med"/>
          </a:ln>
        </p:spPr>
      </p:cxnSp>
      <p:cxnSp>
        <p:nvCxnSpPr>
          <p:cNvPr id="5461" name="Google Shape;5461;p321"/>
          <p:cNvCxnSpPr>
            <a:stCxn id="5462" idx="3"/>
            <a:endCxn id="5458" idx="1"/>
          </p:cNvCxnSpPr>
          <p:nvPr/>
        </p:nvCxnSpPr>
        <p:spPr>
          <a:xfrm>
            <a:off x="5770561" y="2916363"/>
            <a:ext cx="246300" cy="0"/>
          </a:xfrm>
          <a:prstGeom prst="straightConnector1">
            <a:avLst/>
          </a:prstGeom>
          <a:noFill/>
          <a:ln w="28575" cap="flat" cmpd="sng">
            <a:solidFill>
              <a:schemeClr val="dk2"/>
            </a:solidFill>
            <a:prstDash val="solid"/>
            <a:round/>
            <a:headEnd type="none" w="med" len="med"/>
            <a:tailEnd type="triangle" w="med" len="med"/>
          </a:ln>
        </p:spPr>
      </p:cxnSp>
      <p:sp>
        <p:nvSpPr>
          <p:cNvPr id="5460" name="Google Shape;5460;p321"/>
          <p:cNvSpPr txBox="1"/>
          <p:nvPr/>
        </p:nvSpPr>
        <p:spPr>
          <a:xfrm>
            <a:off x="2420633" y="1201406"/>
            <a:ext cx="2608500" cy="70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solidFill>
                  <a:schemeClr val="dk2"/>
                </a:solidFill>
              </a:rPr>
              <a:t>This kind of harassment keeps women &lt;</a:t>
            </a:r>
            <a:r>
              <a:rPr lang="en">
                <a:solidFill>
                  <a:srgbClr val="B45F06"/>
                </a:solidFill>
              </a:rPr>
              <a:t>eol</a:t>
            </a:r>
            <a:r>
              <a:rPr lang="en">
                <a:solidFill>
                  <a:schemeClr val="dk2"/>
                </a:solidFill>
              </a:rPr>
              <a:t>&gt; from accessing the internet – &lt;</a:t>
            </a:r>
            <a:r>
              <a:rPr lang="en">
                <a:solidFill>
                  <a:schemeClr val="accent5"/>
                </a:solidFill>
              </a:rPr>
              <a:t>eob</a:t>
            </a:r>
            <a:r>
              <a:rPr lang="en">
                <a:solidFill>
                  <a:schemeClr val="dk2"/>
                </a:solidFill>
              </a:rPr>
              <a:t>&gt;</a:t>
            </a:r>
            <a:endParaRPr>
              <a:solidFill>
                <a:schemeClr val="dk1"/>
              </a:solidFill>
            </a:endParaRPr>
          </a:p>
        </p:txBody>
      </p:sp>
      <p:sp>
        <p:nvSpPr>
          <p:cNvPr id="5463" name="Google Shape;5463;p321"/>
          <p:cNvSpPr txBox="1"/>
          <p:nvPr/>
        </p:nvSpPr>
        <p:spPr>
          <a:xfrm>
            <a:off x="6892308" y="2402013"/>
            <a:ext cx="2250600" cy="1028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a:solidFill>
                  <a:srgbClr val="595959"/>
                </a:solidFill>
              </a:rPr>
              <a:t>Ce harcèlement empêche les femmes &lt;</a:t>
            </a:r>
            <a:r>
              <a:rPr lang="en">
                <a:solidFill>
                  <a:srgbClr val="B45F06"/>
                </a:solidFill>
              </a:rPr>
              <a:t>eol</a:t>
            </a:r>
            <a:r>
              <a:rPr lang="en">
                <a:solidFill>
                  <a:srgbClr val="595959"/>
                </a:solidFill>
              </a:rPr>
              <a:t>&gt; d'accéder à Internet, &lt;</a:t>
            </a:r>
            <a:r>
              <a:rPr lang="en">
                <a:solidFill>
                  <a:srgbClr val="0097A7"/>
                </a:solidFill>
              </a:rPr>
              <a:t>eob</a:t>
            </a:r>
            <a:r>
              <a:rPr lang="en">
                <a:solidFill>
                  <a:srgbClr val="595959"/>
                </a:solidFill>
              </a:rPr>
              <a:t>&gt;</a:t>
            </a:r>
            <a:endParaRPr/>
          </a:p>
        </p:txBody>
      </p:sp>
      <p:sp>
        <p:nvSpPr>
          <p:cNvPr id="5464" name="Google Shape;5464;p321"/>
          <p:cNvSpPr txBox="1"/>
          <p:nvPr/>
        </p:nvSpPr>
        <p:spPr>
          <a:xfrm>
            <a:off x="152400" y="1380200"/>
            <a:ext cx="2012100" cy="350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Manual template</a:t>
            </a:r>
            <a:endParaRPr sz="1800"/>
          </a:p>
        </p:txBody>
      </p:sp>
      <p:sp>
        <p:nvSpPr>
          <p:cNvPr id="5465" name="Google Shape;5465;p321"/>
          <p:cNvSpPr txBox="1"/>
          <p:nvPr/>
        </p:nvSpPr>
        <p:spPr>
          <a:xfrm>
            <a:off x="152400" y="2741163"/>
            <a:ext cx="1175700" cy="350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Cascade</a:t>
            </a:r>
            <a:endParaRPr sz="1800"/>
          </a:p>
        </p:txBody>
      </p:sp>
      <p:pic>
        <p:nvPicPr>
          <p:cNvPr id="5466" name="Google Shape;5466;p321"/>
          <p:cNvPicPr preferRelativeResize="0"/>
          <p:nvPr/>
        </p:nvPicPr>
        <p:blipFill>
          <a:blip r:embed="rId3">
            <a:alphaModFix/>
          </a:blip>
          <a:stretch>
            <a:fillRect/>
          </a:stretch>
        </p:blipFill>
        <p:spPr>
          <a:xfrm>
            <a:off x="1328050" y="2616930"/>
            <a:ext cx="957494" cy="598866"/>
          </a:xfrm>
          <a:prstGeom prst="rect">
            <a:avLst/>
          </a:prstGeom>
          <a:noFill/>
          <a:ln>
            <a:noFill/>
          </a:ln>
        </p:spPr>
      </p:pic>
      <p:sp>
        <p:nvSpPr>
          <p:cNvPr id="5462" name="Google Shape;5462;p321"/>
          <p:cNvSpPr txBox="1"/>
          <p:nvPr/>
        </p:nvSpPr>
        <p:spPr>
          <a:xfrm>
            <a:off x="3758461" y="2568213"/>
            <a:ext cx="2012100" cy="696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a:solidFill>
                  <a:srgbClr val="595959"/>
                </a:solidFill>
              </a:rPr>
              <a:t>this kind of harassment keeps woman from accessing internet</a:t>
            </a:r>
            <a:endParaRPr/>
          </a:p>
        </p:txBody>
      </p:sp>
      <p:cxnSp>
        <p:nvCxnSpPr>
          <p:cNvPr id="5467" name="Google Shape;5467;p321"/>
          <p:cNvCxnSpPr>
            <a:stCxn id="5458" idx="3"/>
            <a:endCxn id="5463" idx="1"/>
          </p:cNvCxnSpPr>
          <p:nvPr/>
        </p:nvCxnSpPr>
        <p:spPr>
          <a:xfrm>
            <a:off x="6630073" y="2916363"/>
            <a:ext cx="262200" cy="0"/>
          </a:xfrm>
          <a:prstGeom prst="straightConnector1">
            <a:avLst/>
          </a:prstGeom>
          <a:noFill/>
          <a:ln w="28575" cap="flat" cmpd="sng">
            <a:solidFill>
              <a:schemeClr val="dk2"/>
            </a:solidFill>
            <a:prstDash val="solid"/>
            <a:round/>
            <a:headEnd type="none" w="med" len="med"/>
            <a:tailEnd type="triangle" w="med" len="med"/>
          </a:ln>
        </p:spPr>
      </p:cxnSp>
      <p:cxnSp>
        <p:nvCxnSpPr>
          <p:cNvPr id="5468" name="Google Shape;5468;p321"/>
          <p:cNvCxnSpPr>
            <a:stCxn id="5457" idx="3"/>
            <a:endCxn id="5463" idx="1"/>
          </p:cNvCxnSpPr>
          <p:nvPr/>
        </p:nvCxnSpPr>
        <p:spPr>
          <a:xfrm>
            <a:off x="6571923" y="1555406"/>
            <a:ext cx="320400" cy="1361100"/>
          </a:xfrm>
          <a:prstGeom prst="straightConnector1">
            <a:avLst/>
          </a:prstGeom>
          <a:noFill/>
          <a:ln w="28575" cap="flat" cmpd="sng">
            <a:solidFill>
              <a:schemeClr val="dk2"/>
            </a:solidFill>
            <a:prstDash val="solid"/>
            <a:round/>
            <a:headEnd type="none" w="med" len="med"/>
            <a:tailEnd type="triangle" w="med" len="med"/>
          </a:ln>
        </p:spPr>
      </p:cxnSp>
      <p:sp>
        <p:nvSpPr>
          <p:cNvPr id="5469" name="Google Shape;5469;p321"/>
          <p:cNvSpPr txBox="1"/>
          <p:nvPr/>
        </p:nvSpPr>
        <p:spPr>
          <a:xfrm>
            <a:off x="2720224" y="2741163"/>
            <a:ext cx="791700" cy="35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ASR</a:t>
            </a:r>
            <a:endParaRPr sz="1800"/>
          </a:p>
        </p:txBody>
      </p:sp>
      <p:cxnSp>
        <p:nvCxnSpPr>
          <p:cNvPr id="5470" name="Google Shape;5470;p321"/>
          <p:cNvCxnSpPr>
            <a:stCxn id="5466" idx="3"/>
            <a:endCxn id="5469" idx="1"/>
          </p:cNvCxnSpPr>
          <p:nvPr/>
        </p:nvCxnSpPr>
        <p:spPr>
          <a:xfrm>
            <a:off x="2285544" y="2916363"/>
            <a:ext cx="434700" cy="0"/>
          </a:xfrm>
          <a:prstGeom prst="straightConnector1">
            <a:avLst/>
          </a:prstGeom>
          <a:noFill/>
          <a:ln w="28575" cap="flat" cmpd="sng">
            <a:solidFill>
              <a:schemeClr val="dk2"/>
            </a:solidFill>
            <a:prstDash val="solid"/>
            <a:round/>
            <a:headEnd type="none" w="med" len="med"/>
            <a:tailEnd type="triangle" w="med" len="med"/>
          </a:ln>
        </p:spPr>
      </p:cxnSp>
      <p:cxnSp>
        <p:nvCxnSpPr>
          <p:cNvPr id="5471" name="Google Shape;5471;p321"/>
          <p:cNvCxnSpPr>
            <a:stCxn id="5469" idx="3"/>
            <a:endCxn id="5462" idx="1"/>
          </p:cNvCxnSpPr>
          <p:nvPr/>
        </p:nvCxnSpPr>
        <p:spPr>
          <a:xfrm>
            <a:off x="3511924" y="2916363"/>
            <a:ext cx="246600" cy="0"/>
          </a:xfrm>
          <a:prstGeom prst="straightConnector1">
            <a:avLst/>
          </a:prstGeom>
          <a:noFill/>
          <a:ln w="28575" cap="flat" cmpd="sng">
            <a:solidFill>
              <a:schemeClr val="dk2"/>
            </a:solidFill>
            <a:prstDash val="solid"/>
            <a:round/>
            <a:headEnd type="none" w="med" len="med"/>
            <a:tailEnd type="triangle" w="med" len="med"/>
          </a:ln>
        </p:spPr>
      </p:cxnSp>
      <p:sp>
        <p:nvSpPr>
          <p:cNvPr id="5472" name="Google Shape;5472;p321"/>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Raleway"/>
                <a:ea typeface="Raleway"/>
                <a:cs typeface="Raleway"/>
                <a:sym typeface="Raleway"/>
              </a:rPr>
              <a:t>Segmentation approaches</a:t>
            </a:r>
            <a:endParaRPr sz="3000" b="1">
              <a:latin typeface="Raleway"/>
              <a:ea typeface="Raleway"/>
              <a:cs typeface="Raleway"/>
              <a:sym typeface="Raleway"/>
            </a:endParaRPr>
          </a:p>
        </p:txBody>
      </p:sp>
      <p:sp>
        <p:nvSpPr>
          <p:cNvPr id="5473" name="Google Shape;5473;p32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284</a:t>
            </a:fld>
            <a:endParaRP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Shape 5477"/>
        <p:cNvGrpSpPr/>
        <p:nvPr/>
      </p:nvGrpSpPr>
      <p:grpSpPr>
        <a:xfrm>
          <a:off x="0" y="0"/>
          <a:ext cx="0" cy="0"/>
          <a:chOff x="0" y="0"/>
          <a:chExt cx="0" cy="0"/>
        </a:xfrm>
      </p:grpSpPr>
      <p:sp>
        <p:nvSpPr>
          <p:cNvPr id="5478" name="Google Shape;5478;p322"/>
          <p:cNvSpPr txBox="1"/>
          <p:nvPr/>
        </p:nvSpPr>
        <p:spPr>
          <a:xfrm>
            <a:off x="5958723" y="1380206"/>
            <a:ext cx="613200" cy="35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MT</a:t>
            </a:r>
            <a:endParaRPr sz="1800"/>
          </a:p>
        </p:txBody>
      </p:sp>
      <p:sp>
        <p:nvSpPr>
          <p:cNvPr id="5479" name="Google Shape;5479;p322"/>
          <p:cNvSpPr txBox="1"/>
          <p:nvPr/>
        </p:nvSpPr>
        <p:spPr>
          <a:xfrm>
            <a:off x="5842400" y="4074941"/>
            <a:ext cx="845700" cy="35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ST</a:t>
            </a:r>
            <a:endParaRPr sz="1800"/>
          </a:p>
        </p:txBody>
      </p:sp>
      <p:sp>
        <p:nvSpPr>
          <p:cNvPr id="5480" name="Google Shape;5480;p322"/>
          <p:cNvSpPr txBox="1"/>
          <p:nvPr/>
        </p:nvSpPr>
        <p:spPr>
          <a:xfrm>
            <a:off x="6016873" y="2741163"/>
            <a:ext cx="613200" cy="35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MT</a:t>
            </a:r>
            <a:endParaRPr sz="1800"/>
          </a:p>
        </p:txBody>
      </p:sp>
      <p:cxnSp>
        <p:nvCxnSpPr>
          <p:cNvPr id="5481" name="Google Shape;5481;p322"/>
          <p:cNvCxnSpPr>
            <a:stCxn id="5482" idx="3"/>
            <a:endCxn id="5478" idx="1"/>
          </p:cNvCxnSpPr>
          <p:nvPr/>
        </p:nvCxnSpPr>
        <p:spPr>
          <a:xfrm>
            <a:off x="5029133" y="1555406"/>
            <a:ext cx="929700" cy="0"/>
          </a:xfrm>
          <a:prstGeom prst="straightConnector1">
            <a:avLst/>
          </a:prstGeom>
          <a:noFill/>
          <a:ln w="28575" cap="flat" cmpd="sng">
            <a:solidFill>
              <a:schemeClr val="dk2"/>
            </a:solidFill>
            <a:prstDash val="solid"/>
            <a:round/>
            <a:headEnd type="none" w="med" len="med"/>
            <a:tailEnd type="triangle" w="med" len="med"/>
          </a:ln>
        </p:spPr>
      </p:cxnSp>
      <p:cxnSp>
        <p:nvCxnSpPr>
          <p:cNvPr id="5483" name="Google Shape;5483;p322"/>
          <p:cNvCxnSpPr>
            <a:stCxn id="5484" idx="3"/>
            <a:endCxn id="5480" idx="1"/>
          </p:cNvCxnSpPr>
          <p:nvPr/>
        </p:nvCxnSpPr>
        <p:spPr>
          <a:xfrm>
            <a:off x="5770561" y="2916363"/>
            <a:ext cx="246300" cy="0"/>
          </a:xfrm>
          <a:prstGeom prst="straightConnector1">
            <a:avLst/>
          </a:prstGeom>
          <a:noFill/>
          <a:ln w="28575" cap="flat" cmpd="sng">
            <a:solidFill>
              <a:schemeClr val="dk2"/>
            </a:solidFill>
            <a:prstDash val="solid"/>
            <a:round/>
            <a:headEnd type="none" w="med" len="med"/>
            <a:tailEnd type="triangle" w="med" len="med"/>
          </a:ln>
        </p:spPr>
      </p:cxnSp>
      <p:sp>
        <p:nvSpPr>
          <p:cNvPr id="5482" name="Google Shape;5482;p322"/>
          <p:cNvSpPr txBox="1"/>
          <p:nvPr/>
        </p:nvSpPr>
        <p:spPr>
          <a:xfrm>
            <a:off x="2420633" y="1201406"/>
            <a:ext cx="2608500" cy="70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solidFill>
                  <a:schemeClr val="dk2"/>
                </a:solidFill>
              </a:rPr>
              <a:t>This kind of harassment keeps women &lt;</a:t>
            </a:r>
            <a:r>
              <a:rPr lang="en">
                <a:solidFill>
                  <a:srgbClr val="B45F06"/>
                </a:solidFill>
              </a:rPr>
              <a:t>eol</a:t>
            </a:r>
            <a:r>
              <a:rPr lang="en">
                <a:solidFill>
                  <a:schemeClr val="dk2"/>
                </a:solidFill>
              </a:rPr>
              <a:t>&gt; from accessing the internet – &lt;</a:t>
            </a:r>
            <a:r>
              <a:rPr lang="en">
                <a:solidFill>
                  <a:schemeClr val="accent5"/>
                </a:solidFill>
              </a:rPr>
              <a:t>eob</a:t>
            </a:r>
            <a:r>
              <a:rPr lang="en">
                <a:solidFill>
                  <a:schemeClr val="dk2"/>
                </a:solidFill>
              </a:rPr>
              <a:t>&gt;</a:t>
            </a:r>
            <a:endParaRPr>
              <a:solidFill>
                <a:schemeClr val="dk1"/>
              </a:solidFill>
            </a:endParaRPr>
          </a:p>
        </p:txBody>
      </p:sp>
      <p:sp>
        <p:nvSpPr>
          <p:cNvPr id="5485" name="Google Shape;5485;p322"/>
          <p:cNvSpPr txBox="1"/>
          <p:nvPr/>
        </p:nvSpPr>
        <p:spPr>
          <a:xfrm>
            <a:off x="6892308" y="2402013"/>
            <a:ext cx="2250600" cy="1028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a:solidFill>
                  <a:srgbClr val="595959"/>
                </a:solidFill>
              </a:rPr>
              <a:t>Ce harcèlement empêche les femmes &lt;</a:t>
            </a:r>
            <a:r>
              <a:rPr lang="en">
                <a:solidFill>
                  <a:srgbClr val="B45F06"/>
                </a:solidFill>
              </a:rPr>
              <a:t>eol</a:t>
            </a:r>
            <a:r>
              <a:rPr lang="en">
                <a:solidFill>
                  <a:srgbClr val="595959"/>
                </a:solidFill>
              </a:rPr>
              <a:t>&gt; d'accéder à Internet, &lt;</a:t>
            </a:r>
            <a:r>
              <a:rPr lang="en">
                <a:solidFill>
                  <a:srgbClr val="0097A7"/>
                </a:solidFill>
              </a:rPr>
              <a:t>eob</a:t>
            </a:r>
            <a:r>
              <a:rPr lang="en">
                <a:solidFill>
                  <a:srgbClr val="595959"/>
                </a:solidFill>
              </a:rPr>
              <a:t>&gt;</a:t>
            </a:r>
            <a:endParaRPr/>
          </a:p>
        </p:txBody>
      </p:sp>
      <p:sp>
        <p:nvSpPr>
          <p:cNvPr id="5486" name="Google Shape;5486;p322"/>
          <p:cNvSpPr txBox="1"/>
          <p:nvPr/>
        </p:nvSpPr>
        <p:spPr>
          <a:xfrm>
            <a:off x="152400" y="1380200"/>
            <a:ext cx="2012100" cy="350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Manual template</a:t>
            </a:r>
            <a:endParaRPr sz="1800"/>
          </a:p>
        </p:txBody>
      </p:sp>
      <p:sp>
        <p:nvSpPr>
          <p:cNvPr id="5487" name="Google Shape;5487;p322"/>
          <p:cNvSpPr txBox="1"/>
          <p:nvPr/>
        </p:nvSpPr>
        <p:spPr>
          <a:xfrm>
            <a:off x="152400" y="2741163"/>
            <a:ext cx="1175700" cy="350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Cascade</a:t>
            </a:r>
            <a:endParaRPr sz="1800"/>
          </a:p>
        </p:txBody>
      </p:sp>
      <p:sp>
        <p:nvSpPr>
          <p:cNvPr id="5488" name="Google Shape;5488;p322"/>
          <p:cNvSpPr txBox="1"/>
          <p:nvPr/>
        </p:nvSpPr>
        <p:spPr>
          <a:xfrm>
            <a:off x="266625" y="4074941"/>
            <a:ext cx="1061400" cy="350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E2E</a:t>
            </a:r>
            <a:endParaRPr sz="1800"/>
          </a:p>
        </p:txBody>
      </p:sp>
      <p:pic>
        <p:nvPicPr>
          <p:cNvPr id="5489" name="Google Shape;5489;p322"/>
          <p:cNvPicPr preferRelativeResize="0"/>
          <p:nvPr/>
        </p:nvPicPr>
        <p:blipFill>
          <a:blip r:embed="rId3">
            <a:alphaModFix/>
          </a:blip>
          <a:stretch>
            <a:fillRect/>
          </a:stretch>
        </p:blipFill>
        <p:spPr>
          <a:xfrm>
            <a:off x="1328050" y="2616930"/>
            <a:ext cx="957494" cy="598866"/>
          </a:xfrm>
          <a:prstGeom prst="rect">
            <a:avLst/>
          </a:prstGeom>
          <a:noFill/>
          <a:ln>
            <a:noFill/>
          </a:ln>
        </p:spPr>
      </p:pic>
      <p:pic>
        <p:nvPicPr>
          <p:cNvPr id="5490" name="Google Shape;5490;p322"/>
          <p:cNvPicPr preferRelativeResize="0"/>
          <p:nvPr/>
        </p:nvPicPr>
        <p:blipFill>
          <a:blip r:embed="rId3">
            <a:alphaModFix/>
          </a:blip>
          <a:stretch>
            <a:fillRect/>
          </a:stretch>
        </p:blipFill>
        <p:spPr>
          <a:xfrm>
            <a:off x="1328050" y="3950708"/>
            <a:ext cx="957494" cy="598866"/>
          </a:xfrm>
          <a:prstGeom prst="rect">
            <a:avLst/>
          </a:prstGeom>
          <a:noFill/>
          <a:ln>
            <a:noFill/>
          </a:ln>
        </p:spPr>
      </p:pic>
      <p:sp>
        <p:nvSpPr>
          <p:cNvPr id="5484" name="Google Shape;5484;p322"/>
          <p:cNvSpPr txBox="1"/>
          <p:nvPr/>
        </p:nvSpPr>
        <p:spPr>
          <a:xfrm>
            <a:off x="3758461" y="2568213"/>
            <a:ext cx="2012100" cy="696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a:solidFill>
                  <a:srgbClr val="595959"/>
                </a:solidFill>
              </a:rPr>
              <a:t>this kind of harassment keeps woman from accessing internet</a:t>
            </a:r>
            <a:endParaRPr/>
          </a:p>
        </p:txBody>
      </p:sp>
      <p:cxnSp>
        <p:nvCxnSpPr>
          <p:cNvPr id="5491" name="Google Shape;5491;p322"/>
          <p:cNvCxnSpPr>
            <a:stCxn id="5490" idx="3"/>
            <a:endCxn id="5479" idx="1"/>
          </p:cNvCxnSpPr>
          <p:nvPr/>
        </p:nvCxnSpPr>
        <p:spPr>
          <a:xfrm>
            <a:off x="2285544" y="4250141"/>
            <a:ext cx="3556800" cy="0"/>
          </a:xfrm>
          <a:prstGeom prst="straightConnector1">
            <a:avLst/>
          </a:prstGeom>
          <a:noFill/>
          <a:ln w="28575" cap="flat" cmpd="sng">
            <a:solidFill>
              <a:schemeClr val="dk2"/>
            </a:solidFill>
            <a:prstDash val="solid"/>
            <a:round/>
            <a:headEnd type="none" w="med" len="med"/>
            <a:tailEnd type="triangle" w="med" len="med"/>
          </a:ln>
        </p:spPr>
      </p:cxnSp>
      <p:cxnSp>
        <p:nvCxnSpPr>
          <p:cNvPr id="5492" name="Google Shape;5492;p322"/>
          <p:cNvCxnSpPr>
            <a:stCxn id="5479" idx="3"/>
            <a:endCxn id="5485" idx="1"/>
          </p:cNvCxnSpPr>
          <p:nvPr/>
        </p:nvCxnSpPr>
        <p:spPr>
          <a:xfrm rot="10800000" flipH="1">
            <a:off x="6688100" y="2916341"/>
            <a:ext cx="204300" cy="1333800"/>
          </a:xfrm>
          <a:prstGeom prst="straightConnector1">
            <a:avLst/>
          </a:prstGeom>
          <a:noFill/>
          <a:ln w="28575" cap="flat" cmpd="sng">
            <a:solidFill>
              <a:schemeClr val="dk2"/>
            </a:solidFill>
            <a:prstDash val="solid"/>
            <a:round/>
            <a:headEnd type="none" w="med" len="med"/>
            <a:tailEnd type="triangle" w="med" len="med"/>
          </a:ln>
        </p:spPr>
      </p:cxnSp>
      <p:cxnSp>
        <p:nvCxnSpPr>
          <p:cNvPr id="5493" name="Google Shape;5493;p322"/>
          <p:cNvCxnSpPr>
            <a:stCxn id="5480" idx="3"/>
            <a:endCxn id="5485" idx="1"/>
          </p:cNvCxnSpPr>
          <p:nvPr/>
        </p:nvCxnSpPr>
        <p:spPr>
          <a:xfrm>
            <a:off x="6630073" y="2916363"/>
            <a:ext cx="262200" cy="0"/>
          </a:xfrm>
          <a:prstGeom prst="straightConnector1">
            <a:avLst/>
          </a:prstGeom>
          <a:noFill/>
          <a:ln w="28575" cap="flat" cmpd="sng">
            <a:solidFill>
              <a:schemeClr val="dk2"/>
            </a:solidFill>
            <a:prstDash val="solid"/>
            <a:round/>
            <a:headEnd type="none" w="med" len="med"/>
            <a:tailEnd type="triangle" w="med" len="med"/>
          </a:ln>
        </p:spPr>
      </p:cxnSp>
      <p:cxnSp>
        <p:nvCxnSpPr>
          <p:cNvPr id="5494" name="Google Shape;5494;p322"/>
          <p:cNvCxnSpPr>
            <a:stCxn id="5478" idx="3"/>
            <a:endCxn id="5485" idx="1"/>
          </p:cNvCxnSpPr>
          <p:nvPr/>
        </p:nvCxnSpPr>
        <p:spPr>
          <a:xfrm>
            <a:off x="6571923" y="1555406"/>
            <a:ext cx="320400" cy="1361100"/>
          </a:xfrm>
          <a:prstGeom prst="straightConnector1">
            <a:avLst/>
          </a:prstGeom>
          <a:noFill/>
          <a:ln w="28575" cap="flat" cmpd="sng">
            <a:solidFill>
              <a:schemeClr val="dk2"/>
            </a:solidFill>
            <a:prstDash val="solid"/>
            <a:round/>
            <a:headEnd type="none" w="med" len="med"/>
            <a:tailEnd type="triangle" w="med" len="med"/>
          </a:ln>
        </p:spPr>
      </p:cxnSp>
      <p:sp>
        <p:nvSpPr>
          <p:cNvPr id="5495" name="Google Shape;5495;p322"/>
          <p:cNvSpPr txBox="1"/>
          <p:nvPr/>
        </p:nvSpPr>
        <p:spPr>
          <a:xfrm>
            <a:off x="2720224" y="2741163"/>
            <a:ext cx="791700" cy="35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ASR</a:t>
            </a:r>
            <a:endParaRPr sz="1800"/>
          </a:p>
        </p:txBody>
      </p:sp>
      <p:cxnSp>
        <p:nvCxnSpPr>
          <p:cNvPr id="5496" name="Google Shape;5496;p322"/>
          <p:cNvCxnSpPr>
            <a:stCxn id="5489" idx="3"/>
            <a:endCxn id="5495" idx="1"/>
          </p:cNvCxnSpPr>
          <p:nvPr/>
        </p:nvCxnSpPr>
        <p:spPr>
          <a:xfrm>
            <a:off x="2285544" y="2916363"/>
            <a:ext cx="434700" cy="0"/>
          </a:xfrm>
          <a:prstGeom prst="straightConnector1">
            <a:avLst/>
          </a:prstGeom>
          <a:noFill/>
          <a:ln w="28575" cap="flat" cmpd="sng">
            <a:solidFill>
              <a:schemeClr val="dk2"/>
            </a:solidFill>
            <a:prstDash val="solid"/>
            <a:round/>
            <a:headEnd type="none" w="med" len="med"/>
            <a:tailEnd type="triangle" w="med" len="med"/>
          </a:ln>
        </p:spPr>
      </p:cxnSp>
      <p:cxnSp>
        <p:nvCxnSpPr>
          <p:cNvPr id="5497" name="Google Shape;5497;p322"/>
          <p:cNvCxnSpPr>
            <a:stCxn id="5495" idx="3"/>
            <a:endCxn id="5484" idx="1"/>
          </p:cNvCxnSpPr>
          <p:nvPr/>
        </p:nvCxnSpPr>
        <p:spPr>
          <a:xfrm>
            <a:off x="3511924" y="2916363"/>
            <a:ext cx="246600" cy="0"/>
          </a:xfrm>
          <a:prstGeom prst="straightConnector1">
            <a:avLst/>
          </a:prstGeom>
          <a:noFill/>
          <a:ln w="28575" cap="flat" cmpd="sng">
            <a:solidFill>
              <a:schemeClr val="dk2"/>
            </a:solidFill>
            <a:prstDash val="solid"/>
            <a:round/>
            <a:headEnd type="none" w="med" len="med"/>
            <a:tailEnd type="triangle" w="med" len="med"/>
          </a:ln>
        </p:spPr>
      </p:cxnSp>
      <p:sp>
        <p:nvSpPr>
          <p:cNvPr id="5498" name="Google Shape;5498;p322"/>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Raleway"/>
                <a:ea typeface="Raleway"/>
                <a:cs typeface="Raleway"/>
                <a:sym typeface="Raleway"/>
              </a:rPr>
              <a:t>Segmentation approaches</a:t>
            </a:r>
            <a:endParaRPr sz="3000" b="1">
              <a:latin typeface="Raleway"/>
              <a:ea typeface="Raleway"/>
              <a:cs typeface="Raleway"/>
              <a:sym typeface="Raleway"/>
            </a:endParaRPr>
          </a:p>
        </p:txBody>
      </p:sp>
      <p:sp>
        <p:nvSpPr>
          <p:cNvPr id="5499" name="Google Shape;5499;p32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285</a:t>
            </a:fld>
            <a:endParaRP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Shape 5503"/>
        <p:cNvGrpSpPr/>
        <p:nvPr/>
      </p:nvGrpSpPr>
      <p:grpSpPr>
        <a:xfrm>
          <a:off x="0" y="0"/>
          <a:ext cx="0" cy="0"/>
          <a:chOff x="0" y="0"/>
          <a:chExt cx="0" cy="0"/>
        </a:xfrm>
      </p:grpSpPr>
      <p:sp>
        <p:nvSpPr>
          <p:cNvPr id="5504" name="Google Shape;5504;p323"/>
          <p:cNvSpPr txBox="1"/>
          <p:nvPr/>
        </p:nvSpPr>
        <p:spPr>
          <a:xfrm>
            <a:off x="5958723" y="1380206"/>
            <a:ext cx="613200" cy="35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MT</a:t>
            </a:r>
            <a:endParaRPr sz="1800"/>
          </a:p>
        </p:txBody>
      </p:sp>
      <p:sp>
        <p:nvSpPr>
          <p:cNvPr id="5505" name="Google Shape;5505;p323"/>
          <p:cNvSpPr txBox="1"/>
          <p:nvPr/>
        </p:nvSpPr>
        <p:spPr>
          <a:xfrm>
            <a:off x="5842400" y="4074941"/>
            <a:ext cx="845700" cy="35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ST</a:t>
            </a:r>
            <a:endParaRPr sz="1800"/>
          </a:p>
        </p:txBody>
      </p:sp>
      <p:sp>
        <p:nvSpPr>
          <p:cNvPr id="5506" name="Google Shape;5506;p323"/>
          <p:cNvSpPr txBox="1"/>
          <p:nvPr/>
        </p:nvSpPr>
        <p:spPr>
          <a:xfrm>
            <a:off x="6016873" y="2741163"/>
            <a:ext cx="613200" cy="35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MT</a:t>
            </a:r>
            <a:endParaRPr sz="1800"/>
          </a:p>
        </p:txBody>
      </p:sp>
      <p:cxnSp>
        <p:nvCxnSpPr>
          <p:cNvPr id="5507" name="Google Shape;5507;p323"/>
          <p:cNvCxnSpPr>
            <a:stCxn id="5508" idx="3"/>
            <a:endCxn id="5504" idx="1"/>
          </p:cNvCxnSpPr>
          <p:nvPr/>
        </p:nvCxnSpPr>
        <p:spPr>
          <a:xfrm>
            <a:off x="5029133" y="1555406"/>
            <a:ext cx="929700" cy="0"/>
          </a:xfrm>
          <a:prstGeom prst="straightConnector1">
            <a:avLst/>
          </a:prstGeom>
          <a:noFill/>
          <a:ln w="28575" cap="flat" cmpd="sng">
            <a:solidFill>
              <a:schemeClr val="dk2"/>
            </a:solidFill>
            <a:prstDash val="solid"/>
            <a:round/>
            <a:headEnd type="none" w="med" len="med"/>
            <a:tailEnd type="triangle" w="med" len="med"/>
          </a:ln>
        </p:spPr>
      </p:cxnSp>
      <p:cxnSp>
        <p:nvCxnSpPr>
          <p:cNvPr id="5509" name="Google Shape;5509;p323"/>
          <p:cNvCxnSpPr>
            <a:stCxn id="5510" idx="3"/>
            <a:endCxn id="5506" idx="1"/>
          </p:cNvCxnSpPr>
          <p:nvPr/>
        </p:nvCxnSpPr>
        <p:spPr>
          <a:xfrm>
            <a:off x="5770561" y="2916363"/>
            <a:ext cx="246300" cy="0"/>
          </a:xfrm>
          <a:prstGeom prst="straightConnector1">
            <a:avLst/>
          </a:prstGeom>
          <a:noFill/>
          <a:ln w="28575" cap="flat" cmpd="sng">
            <a:solidFill>
              <a:schemeClr val="dk2"/>
            </a:solidFill>
            <a:prstDash val="solid"/>
            <a:round/>
            <a:headEnd type="none" w="med" len="med"/>
            <a:tailEnd type="triangle" w="med" len="med"/>
          </a:ln>
        </p:spPr>
      </p:cxnSp>
      <p:sp>
        <p:nvSpPr>
          <p:cNvPr id="5508" name="Google Shape;5508;p323"/>
          <p:cNvSpPr txBox="1"/>
          <p:nvPr/>
        </p:nvSpPr>
        <p:spPr>
          <a:xfrm>
            <a:off x="2420633" y="1201406"/>
            <a:ext cx="2608500" cy="70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solidFill>
                  <a:schemeClr val="dk2"/>
                </a:solidFill>
              </a:rPr>
              <a:t>This kind of harassment keeps women &lt;</a:t>
            </a:r>
            <a:r>
              <a:rPr lang="en">
                <a:solidFill>
                  <a:srgbClr val="B45F06"/>
                </a:solidFill>
              </a:rPr>
              <a:t>eol</a:t>
            </a:r>
            <a:r>
              <a:rPr lang="en">
                <a:solidFill>
                  <a:schemeClr val="dk2"/>
                </a:solidFill>
              </a:rPr>
              <a:t>&gt; from accessing the internet – &lt;</a:t>
            </a:r>
            <a:r>
              <a:rPr lang="en">
                <a:solidFill>
                  <a:schemeClr val="accent5"/>
                </a:solidFill>
              </a:rPr>
              <a:t>eob</a:t>
            </a:r>
            <a:r>
              <a:rPr lang="en">
                <a:solidFill>
                  <a:schemeClr val="dk2"/>
                </a:solidFill>
              </a:rPr>
              <a:t>&gt;</a:t>
            </a:r>
            <a:endParaRPr>
              <a:solidFill>
                <a:schemeClr val="dk1"/>
              </a:solidFill>
            </a:endParaRPr>
          </a:p>
        </p:txBody>
      </p:sp>
      <p:sp>
        <p:nvSpPr>
          <p:cNvPr id="5511" name="Google Shape;5511;p323"/>
          <p:cNvSpPr txBox="1"/>
          <p:nvPr/>
        </p:nvSpPr>
        <p:spPr>
          <a:xfrm>
            <a:off x="6892308" y="2402013"/>
            <a:ext cx="2250600" cy="1028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a:solidFill>
                  <a:srgbClr val="595959"/>
                </a:solidFill>
              </a:rPr>
              <a:t>Ce harcèlement empêche les femmes &lt;</a:t>
            </a:r>
            <a:r>
              <a:rPr lang="en">
                <a:solidFill>
                  <a:srgbClr val="B45F06"/>
                </a:solidFill>
              </a:rPr>
              <a:t>eol</a:t>
            </a:r>
            <a:r>
              <a:rPr lang="en">
                <a:solidFill>
                  <a:srgbClr val="595959"/>
                </a:solidFill>
              </a:rPr>
              <a:t>&gt; d'accéder à Internet, &lt;</a:t>
            </a:r>
            <a:r>
              <a:rPr lang="en">
                <a:solidFill>
                  <a:srgbClr val="0097A7"/>
                </a:solidFill>
              </a:rPr>
              <a:t>eob</a:t>
            </a:r>
            <a:r>
              <a:rPr lang="en">
                <a:solidFill>
                  <a:srgbClr val="595959"/>
                </a:solidFill>
              </a:rPr>
              <a:t>&gt;</a:t>
            </a:r>
            <a:endParaRPr/>
          </a:p>
        </p:txBody>
      </p:sp>
      <p:sp>
        <p:nvSpPr>
          <p:cNvPr id="5512" name="Google Shape;5512;p323"/>
          <p:cNvSpPr txBox="1"/>
          <p:nvPr/>
        </p:nvSpPr>
        <p:spPr>
          <a:xfrm>
            <a:off x="152400" y="1380200"/>
            <a:ext cx="2012100" cy="350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Manual template</a:t>
            </a:r>
            <a:endParaRPr sz="1800"/>
          </a:p>
        </p:txBody>
      </p:sp>
      <p:sp>
        <p:nvSpPr>
          <p:cNvPr id="5513" name="Google Shape;5513;p323"/>
          <p:cNvSpPr txBox="1"/>
          <p:nvPr/>
        </p:nvSpPr>
        <p:spPr>
          <a:xfrm>
            <a:off x="152400" y="2741163"/>
            <a:ext cx="1175700" cy="350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Cascade</a:t>
            </a:r>
            <a:endParaRPr sz="1800"/>
          </a:p>
        </p:txBody>
      </p:sp>
      <p:sp>
        <p:nvSpPr>
          <p:cNvPr id="5514" name="Google Shape;5514;p323"/>
          <p:cNvSpPr txBox="1"/>
          <p:nvPr/>
        </p:nvSpPr>
        <p:spPr>
          <a:xfrm>
            <a:off x="266625" y="4074941"/>
            <a:ext cx="1061400" cy="350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E2E</a:t>
            </a:r>
            <a:endParaRPr sz="1800"/>
          </a:p>
        </p:txBody>
      </p:sp>
      <p:pic>
        <p:nvPicPr>
          <p:cNvPr id="5515" name="Google Shape;5515;p323"/>
          <p:cNvPicPr preferRelativeResize="0"/>
          <p:nvPr/>
        </p:nvPicPr>
        <p:blipFill>
          <a:blip r:embed="rId3">
            <a:alphaModFix/>
          </a:blip>
          <a:stretch>
            <a:fillRect/>
          </a:stretch>
        </p:blipFill>
        <p:spPr>
          <a:xfrm>
            <a:off x="1328050" y="2616930"/>
            <a:ext cx="957494" cy="598866"/>
          </a:xfrm>
          <a:prstGeom prst="rect">
            <a:avLst/>
          </a:prstGeom>
          <a:noFill/>
          <a:ln>
            <a:noFill/>
          </a:ln>
        </p:spPr>
      </p:pic>
      <p:pic>
        <p:nvPicPr>
          <p:cNvPr id="5516" name="Google Shape;5516;p323"/>
          <p:cNvPicPr preferRelativeResize="0"/>
          <p:nvPr/>
        </p:nvPicPr>
        <p:blipFill>
          <a:blip r:embed="rId3">
            <a:alphaModFix/>
          </a:blip>
          <a:stretch>
            <a:fillRect/>
          </a:stretch>
        </p:blipFill>
        <p:spPr>
          <a:xfrm>
            <a:off x="1328050" y="3950708"/>
            <a:ext cx="957494" cy="598866"/>
          </a:xfrm>
          <a:prstGeom prst="rect">
            <a:avLst/>
          </a:prstGeom>
          <a:noFill/>
          <a:ln>
            <a:noFill/>
          </a:ln>
        </p:spPr>
      </p:pic>
      <p:sp>
        <p:nvSpPr>
          <p:cNvPr id="5510" name="Google Shape;5510;p323"/>
          <p:cNvSpPr txBox="1"/>
          <p:nvPr/>
        </p:nvSpPr>
        <p:spPr>
          <a:xfrm>
            <a:off x="3758461" y="2568213"/>
            <a:ext cx="2012100" cy="696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a:solidFill>
                  <a:srgbClr val="595959"/>
                </a:solidFill>
              </a:rPr>
              <a:t>this kind of harassment keeps woman from accessing internet</a:t>
            </a:r>
            <a:endParaRPr/>
          </a:p>
        </p:txBody>
      </p:sp>
      <p:cxnSp>
        <p:nvCxnSpPr>
          <p:cNvPr id="5517" name="Google Shape;5517;p323"/>
          <p:cNvCxnSpPr>
            <a:stCxn id="5516" idx="3"/>
            <a:endCxn id="5505" idx="1"/>
          </p:cNvCxnSpPr>
          <p:nvPr/>
        </p:nvCxnSpPr>
        <p:spPr>
          <a:xfrm>
            <a:off x="2285544" y="4250141"/>
            <a:ext cx="3556800" cy="0"/>
          </a:xfrm>
          <a:prstGeom prst="straightConnector1">
            <a:avLst/>
          </a:prstGeom>
          <a:noFill/>
          <a:ln w="28575" cap="flat" cmpd="sng">
            <a:solidFill>
              <a:schemeClr val="dk2"/>
            </a:solidFill>
            <a:prstDash val="solid"/>
            <a:round/>
            <a:headEnd type="none" w="med" len="med"/>
            <a:tailEnd type="triangle" w="med" len="med"/>
          </a:ln>
        </p:spPr>
      </p:cxnSp>
      <p:cxnSp>
        <p:nvCxnSpPr>
          <p:cNvPr id="5518" name="Google Shape;5518;p323"/>
          <p:cNvCxnSpPr>
            <a:stCxn id="5505" idx="3"/>
            <a:endCxn id="5511" idx="1"/>
          </p:cNvCxnSpPr>
          <p:nvPr/>
        </p:nvCxnSpPr>
        <p:spPr>
          <a:xfrm rot="10800000" flipH="1">
            <a:off x="6688100" y="2916341"/>
            <a:ext cx="204300" cy="1333800"/>
          </a:xfrm>
          <a:prstGeom prst="straightConnector1">
            <a:avLst/>
          </a:prstGeom>
          <a:noFill/>
          <a:ln w="28575" cap="flat" cmpd="sng">
            <a:solidFill>
              <a:schemeClr val="dk2"/>
            </a:solidFill>
            <a:prstDash val="solid"/>
            <a:round/>
            <a:headEnd type="none" w="med" len="med"/>
            <a:tailEnd type="triangle" w="med" len="med"/>
          </a:ln>
        </p:spPr>
      </p:cxnSp>
      <p:cxnSp>
        <p:nvCxnSpPr>
          <p:cNvPr id="5519" name="Google Shape;5519;p323"/>
          <p:cNvCxnSpPr>
            <a:stCxn id="5506" idx="3"/>
            <a:endCxn id="5511" idx="1"/>
          </p:cNvCxnSpPr>
          <p:nvPr/>
        </p:nvCxnSpPr>
        <p:spPr>
          <a:xfrm>
            <a:off x="6630073" y="2916363"/>
            <a:ext cx="262200" cy="0"/>
          </a:xfrm>
          <a:prstGeom prst="straightConnector1">
            <a:avLst/>
          </a:prstGeom>
          <a:noFill/>
          <a:ln w="28575" cap="flat" cmpd="sng">
            <a:solidFill>
              <a:schemeClr val="dk2"/>
            </a:solidFill>
            <a:prstDash val="solid"/>
            <a:round/>
            <a:headEnd type="none" w="med" len="med"/>
            <a:tailEnd type="triangle" w="med" len="med"/>
          </a:ln>
        </p:spPr>
      </p:cxnSp>
      <p:cxnSp>
        <p:nvCxnSpPr>
          <p:cNvPr id="5520" name="Google Shape;5520;p323"/>
          <p:cNvCxnSpPr>
            <a:stCxn id="5504" idx="3"/>
            <a:endCxn id="5511" idx="1"/>
          </p:cNvCxnSpPr>
          <p:nvPr/>
        </p:nvCxnSpPr>
        <p:spPr>
          <a:xfrm>
            <a:off x="6571923" y="1555406"/>
            <a:ext cx="320400" cy="1361100"/>
          </a:xfrm>
          <a:prstGeom prst="straightConnector1">
            <a:avLst/>
          </a:prstGeom>
          <a:noFill/>
          <a:ln w="28575" cap="flat" cmpd="sng">
            <a:solidFill>
              <a:schemeClr val="dk2"/>
            </a:solidFill>
            <a:prstDash val="solid"/>
            <a:round/>
            <a:headEnd type="none" w="med" len="med"/>
            <a:tailEnd type="triangle" w="med" len="med"/>
          </a:ln>
        </p:spPr>
      </p:cxnSp>
      <p:sp>
        <p:nvSpPr>
          <p:cNvPr id="5521" name="Google Shape;5521;p323"/>
          <p:cNvSpPr txBox="1"/>
          <p:nvPr/>
        </p:nvSpPr>
        <p:spPr>
          <a:xfrm>
            <a:off x="2720224" y="2741163"/>
            <a:ext cx="791700" cy="35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ASR</a:t>
            </a:r>
            <a:endParaRPr sz="1800"/>
          </a:p>
        </p:txBody>
      </p:sp>
      <p:cxnSp>
        <p:nvCxnSpPr>
          <p:cNvPr id="5522" name="Google Shape;5522;p323"/>
          <p:cNvCxnSpPr>
            <a:stCxn id="5515" idx="3"/>
            <a:endCxn id="5521" idx="1"/>
          </p:cNvCxnSpPr>
          <p:nvPr/>
        </p:nvCxnSpPr>
        <p:spPr>
          <a:xfrm>
            <a:off x="2285544" y="2916363"/>
            <a:ext cx="434700" cy="0"/>
          </a:xfrm>
          <a:prstGeom prst="straightConnector1">
            <a:avLst/>
          </a:prstGeom>
          <a:noFill/>
          <a:ln w="28575" cap="flat" cmpd="sng">
            <a:solidFill>
              <a:schemeClr val="dk2"/>
            </a:solidFill>
            <a:prstDash val="solid"/>
            <a:round/>
            <a:headEnd type="none" w="med" len="med"/>
            <a:tailEnd type="triangle" w="med" len="med"/>
          </a:ln>
        </p:spPr>
      </p:cxnSp>
      <p:cxnSp>
        <p:nvCxnSpPr>
          <p:cNvPr id="5523" name="Google Shape;5523;p323"/>
          <p:cNvCxnSpPr>
            <a:stCxn id="5521" idx="3"/>
            <a:endCxn id="5510" idx="1"/>
          </p:cNvCxnSpPr>
          <p:nvPr/>
        </p:nvCxnSpPr>
        <p:spPr>
          <a:xfrm>
            <a:off x="3511924" y="2916363"/>
            <a:ext cx="246600" cy="0"/>
          </a:xfrm>
          <a:prstGeom prst="straightConnector1">
            <a:avLst/>
          </a:prstGeom>
          <a:noFill/>
          <a:ln w="28575" cap="flat" cmpd="sng">
            <a:solidFill>
              <a:schemeClr val="dk2"/>
            </a:solidFill>
            <a:prstDash val="solid"/>
            <a:round/>
            <a:headEnd type="none" w="med" len="med"/>
            <a:tailEnd type="triangle" w="med" len="med"/>
          </a:ln>
        </p:spPr>
      </p:cxnSp>
      <p:sp>
        <p:nvSpPr>
          <p:cNvPr id="5524" name="Google Shape;5524;p323"/>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Raleway"/>
                <a:ea typeface="Raleway"/>
                <a:cs typeface="Raleway"/>
                <a:sym typeface="Raleway"/>
              </a:rPr>
              <a:t>Segmentation approaches</a:t>
            </a:r>
            <a:endParaRPr sz="3000" b="1">
              <a:latin typeface="Raleway"/>
              <a:ea typeface="Raleway"/>
              <a:cs typeface="Raleway"/>
              <a:sym typeface="Raleway"/>
            </a:endParaRPr>
          </a:p>
        </p:txBody>
      </p:sp>
      <p:sp>
        <p:nvSpPr>
          <p:cNvPr id="5525" name="Google Shape;5525;p323"/>
          <p:cNvSpPr txBox="1"/>
          <p:nvPr/>
        </p:nvSpPr>
        <p:spPr>
          <a:xfrm>
            <a:off x="396825" y="1862050"/>
            <a:ext cx="1358400" cy="4926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None/>
            </a:pPr>
            <a:r>
              <a:rPr lang="en" sz="2000" b="1">
                <a:solidFill>
                  <a:schemeClr val="dk1"/>
                </a:solidFill>
                <a:latin typeface="Caveat"/>
                <a:ea typeface="Caveat"/>
                <a:cs typeface="Caveat"/>
                <a:sym typeface="Caveat"/>
              </a:rPr>
              <a:t>Costly!</a:t>
            </a:r>
            <a:endParaRPr/>
          </a:p>
        </p:txBody>
      </p:sp>
      <p:sp>
        <p:nvSpPr>
          <p:cNvPr id="5526" name="Google Shape;5526;p323"/>
          <p:cNvSpPr txBox="1"/>
          <p:nvPr/>
        </p:nvSpPr>
        <p:spPr>
          <a:xfrm>
            <a:off x="2285550" y="3442650"/>
            <a:ext cx="3673200" cy="4926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None/>
            </a:pPr>
            <a:r>
              <a:rPr lang="en" sz="2000" b="1">
                <a:solidFill>
                  <a:schemeClr val="dk1"/>
                </a:solidFill>
                <a:latin typeface="Caveat"/>
                <a:ea typeface="Caveat"/>
                <a:cs typeface="Caveat"/>
                <a:sym typeface="Caveat"/>
              </a:rPr>
              <a:t>Audio info (e.g. duration) is lost</a:t>
            </a:r>
            <a:endParaRPr sz="2000" b="1">
              <a:solidFill>
                <a:schemeClr val="dk1"/>
              </a:solidFill>
              <a:latin typeface="Caveat"/>
              <a:ea typeface="Caveat"/>
              <a:cs typeface="Caveat"/>
              <a:sym typeface="Caveat"/>
            </a:endParaRPr>
          </a:p>
        </p:txBody>
      </p:sp>
      <p:sp>
        <p:nvSpPr>
          <p:cNvPr id="5527" name="Google Shape;5527;p323"/>
          <p:cNvSpPr txBox="1"/>
          <p:nvPr/>
        </p:nvSpPr>
        <p:spPr>
          <a:xfrm>
            <a:off x="2285550" y="4509450"/>
            <a:ext cx="4344600" cy="4926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None/>
            </a:pPr>
            <a:r>
              <a:rPr lang="en" sz="2000" b="1">
                <a:solidFill>
                  <a:schemeClr val="dk1"/>
                </a:solidFill>
                <a:latin typeface="Caveat"/>
                <a:ea typeface="Caveat"/>
                <a:cs typeface="Caveat"/>
                <a:sym typeface="Caveat"/>
              </a:rPr>
              <a:t>Audio</a:t>
            </a:r>
            <a:r>
              <a:rPr lang="en" sz="1900" b="1">
                <a:solidFill>
                  <a:srgbClr val="CCCCCC"/>
                </a:solidFill>
                <a:latin typeface="Source Sans Pro"/>
                <a:ea typeface="Source Sans Pro"/>
                <a:cs typeface="Source Sans Pro"/>
                <a:sym typeface="Source Sans Pro"/>
              </a:rPr>
              <a:t> </a:t>
            </a:r>
            <a:r>
              <a:rPr lang="en" sz="2000" b="1">
                <a:solidFill>
                  <a:schemeClr val="dk1"/>
                </a:solidFill>
                <a:latin typeface="Caveat"/>
                <a:ea typeface="Caveat"/>
                <a:cs typeface="Caveat"/>
                <a:sym typeface="Caveat"/>
              </a:rPr>
              <a:t>info (e.g. duration) is available to ST </a:t>
            </a:r>
            <a:endParaRPr sz="2000" b="1">
              <a:solidFill>
                <a:schemeClr val="dk1"/>
              </a:solidFill>
              <a:latin typeface="Caveat"/>
              <a:ea typeface="Caveat"/>
              <a:cs typeface="Caveat"/>
              <a:sym typeface="Caveat"/>
            </a:endParaRPr>
          </a:p>
        </p:txBody>
      </p:sp>
      <p:sp>
        <p:nvSpPr>
          <p:cNvPr id="5528" name="Google Shape;5528;p3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286</a:t>
            </a:fld>
            <a:endParaRP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Shape 5532"/>
        <p:cNvGrpSpPr/>
        <p:nvPr/>
      </p:nvGrpSpPr>
      <p:grpSpPr>
        <a:xfrm>
          <a:off x="0" y="0"/>
          <a:ext cx="0" cy="0"/>
          <a:chOff x="0" y="0"/>
          <a:chExt cx="0" cy="0"/>
        </a:xfrm>
      </p:grpSpPr>
      <p:sp>
        <p:nvSpPr>
          <p:cNvPr id="5533" name="Google Shape;5533;p32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Automatic subtitling - Data </a:t>
            </a:r>
            <a:endParaRPr/>
          </a:p>
        </p:txBody>
      </p:sp>
      <p:sp>
        <p:nvSpPr>
          <p:cNvPr id="5534" name="Google Shape;5534;p324"/>
          <p:cNvSpPr txBox="1">
            <a:spLocks noGrp="1"/>
          </p:cNvSpPr>
          <p:nvPr>
            <p:ph type="body" idx="1"/>
          </p:nvPr>
        </p:nvSpPr>
        <p:spPr>
          <a:xfrm>
            <a:off x="311700" y="1089050"/>
            <a:ext cx="8832300" cy="3975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b="1">
                <a:solidFill>
                  <a:schemeClr val="dk1"/>
                </a:solidFill>
              </a:rPr>
              <a:t>OpenSubtitles</a:t>
            </a:r>
            <a:r>
              <a:rPr lang="en" sz="1800"/>
              <a:t> (Lison and Tiedemann, 2016) -- 60 languages</a:t>
            </a:r>
            <a:endParaRPr sz="1800"/>
          </a:p>
          <a:p>
            <a:pPr marL="914400" lvl="1" indent="-342900" algn="l" rtl="0">
              <a:spcBef>
                <a:spcPts val="0"/>
              </a:spcBef>
              <a:spcAft>
                <a:spcPts val="0"/>
              </a:spcAft>
              <a:buSzPts val="1800"/>
              <a:buChar char="○"/>
            </a:pPr>
            <a:r>
              <a:rPr lang="en"/>
              <a:t>Variable quality (professional/amateur subt., automatic sentence-level alignm.): </a:t>
            </a:r>
            <a:endParaRPr/>
          </a:p>
          <a:p>
            <a:pPr marL="914400" lvl="1" indent="-342900" algn="l" rtl="0">
              <a:spcBef>
                <a:spcPts val="0"/>
              </a:spcBef>
              <a:spcAft>
                <a:spcPts val="0"/>
              </a:spcAft>
              <a:buSzPts val="1800"/>
              <a:buChar char="○"/>
            </a:pPr>
            <a:r>
              <a:rPr lang="en" u="sng"/>
              <a:t>No information about subtitle breaks</a:t>
            </a:r>
            <a:endParaRPr u="sng"/>
          </a:p>
          <a:p>
            <a:pPr marL="914400" lvl="1" indent="-342900" algn="l" rtl="0">
              <a:lnSpc>
                <a:spcPct val="200000"/>
              </a:lnSpc>
              <a:spcBef>
                <a:spcPts val="0"/>
              </a:spcBef>
              <a:spcAft>
                <a:spcPts val="0"/>
              </a:spcAft>
              <a:buSzPts val="1800"/>
              <a:buChar char="○"/>
            </a:pPr>
            <a:r>
              <a:rPr lang="en" u="sng"/>
              <a:t>No alignment with audio</a:t>
            </a:r>
            <a:r>
              <a:rPr lang="en"/>
              <a:t> (mostly copyright-protected videos)</a:t>
            </a:r>
            <a:endParaRPr sz="400"/>
          </a:p>
          <a:p>
            <a:pPr marL="457200" lvl="0" indent="-342900" algn="l" rtl="0">
              <a:spcBef>
                <a:spcPts val="0"/>
              </a:spcBef>
              <a:spcAft>
                <a:spcPts val="0"/>
              </a:spcAft>
              <a:buSzPts val="1800"/>
              <a:buChar char="●"/>
            </a:pPr>
            <a:r>
              <a:rPr lang="en" sz="1800" b="1">
                <a:solidFill>
                  <a:schemeClr val="dk1"/>
                </a:solidFill>
              </a:rPr>
              <a:t>JESC</a:t>
            </a:r>
            <a:r>
              <a:rPr lang="en" sz="1800"/>
              <a:t> (Pryzant et al., 2018) -- Ja-En</a:t>
            </a:r>
            <a:endParaRPr sz="1800"/>
          </a:p>
          <a:p>
            <a:pPr marL="914400" lvl="1" indent="-342900" algn="l" rtl="0">
              <a:lnSpc>
                <a:spcPct val="100000"/>
              </a:lnSpc>
              <a:spcBef>
                <a:spcPts val="0"/>
              </a:spcBef>
              <a:spcAft>
                <a:spcPts val="0"/>
              </a:spcAft>
              <a:buSzPts val="1800"/>
              <a:buChar char="○"/>
            </a:pPr>
            <a:r>
              <a:rPr lang="en"/>
              <a:t>Automatic alignments (caption level =  only subtitles with matching timestamps)</a:t>
            </a:r>
            <a:endParaRPr/>
          </a:p>
          <a:p>
            <a:pPr marL="914400" lvl="1" indent="-342900" algn="l" rtl="0">
              <a:lnSpc>
                <a:spcPct val="200000"/>
              </a:lnSpc>
              <a:spcBef>
                <a:spcPts val="0"/>
              </a:spcBef>
              <a:spcAft>
                <a:spcPts val="0"/>
              </a:spcAft>
              <a:buSzPts val="1800"/>
              <a:buChar char="○"/>
            </a:pPr>
            <a:r>
              <a:rPr lang="en" u="sng"/>
              <a:t>No alignment with audio</a:t>
            </a:r>
            <a:endParaRPr/>
          </a:p>
          <a:p>
            <a:pPr marL="457200" marR="0" lvl="0" indent="-342900" algn="l" rtl="0">
              <a:lnSpc>
                <a:spcPct val="115000"/>
              </a:lnSpc>
              <a:spcBef>
                <a:spcPts val="0"/>
              </a:spcBef>
              <a:spcAft>
                <a:spcPts val="0"/>
              </a:spcAft>
              <a:buSzPts val="1800"/>
              <a:buChar char="●"/>
            </a:pPr>
            <a:r>
              <a:rPr lang="en" sz="1800" b="1">
                <a:solidFill>
                  <a:schemeClr val="dk1"/>
                </a:solidFill>
              </a:rPr>
              <a:t>Must-Cinema</a:t>
            </a:r>
            <a:r>
              <a:rPr lang="en" sz="1800"/>
              <a:t> (Karakanta et al., 2020) -- En→ 7 languages</a:t>
            </a:r>
            <a:endParaRPr sz="1800"/>
          </a:p>
          <a:p>
            <a:pPr marL="914400" marR="0" lvl="1" indent="-342900" algn="l" rtl="0">
              <a:lnSpc>
                <a:spcPct val="115000"/>
              </a:lnSpc>
              <a:spcBef>
                <a:spcPts val="0"/>
              </a:spcBef>
              <a:spcAft>
                <a:spcPts val="0"/>
              </a:spcAft>
              <a:buSzPts val="1800"/>
              <a:buChar char="○"/>
            </a:pPr>
            <a:r>
              <a:rPr lang="en"/>
              <a:t>Derived from MuST-C (TED talks)</a:t>
            </a:r>
            <a:endParaRPr/>
          </a:p>
          <a:p>
            <a:pPr marL="914400" marR="0" lvl="1" indent="-342900" algn="l" rtl="0">
              <a:lnSpc>
                <a:spcPct val="115000"/>
              </a:lnSpc>
              <a:spcBef>
                <a:spcPts val="0"/>
              </a:spcBef>
              <a:spcAft>
                <a:spcPts val="0"/>
              </a:spcAft>
              <a:buClr>
                <a:schemeClr val="dk1"/>
              </a:buClr>
              <a:buSzPts val="1800"/>
              <a:buChar char="○"/>
            </a:pPr>
            <a:r>
              <a:rPr lang="en">
                <a:solidFill>
                  <a:schemeClr val="dk1"/>
                </a:solidFill>
              </a:rPr>
              <a:t>Annotated with subtitle breaks</a:t>
            </a:r>
            <a:endParaRPr>
              <a:solidFill>
                <a:schemeClr val="dk1"/>
              </a:solidFill>
            </a:endParaRPr>
          </a:p>
          <a:p>
            <a:pPr marL="914400" lvl="1" indent="-342900" algn="l" rtl="0">
              <a:spcBef>
                <a:spcPts val="0"/>
              </a:spcBef>
              <a:spcAft>
                <a:spcPts val="0"/>
              </a:spcAft>
              <a:buSzPts val="1800"/>
              <a:buChar char="○"/>
            </a:pPr>
            <a:r>
              <a:rPr lang="en">
                <a:solidFill>
                  <a:schemeClr val="dk1"/>
                </a:solidFill>
              </a:rPr>
              <a:t>Audio-transcript-translation alignments</a:t>
            </a:r>
            <a:r>
              <a:rPr lang="en"/>
              <a:t> </a:t>
            </a:r>
            <a:endParaRPr/>
          </a:p>
          <a:p>
            <a:pPr marL="0" lvl="0" indent="0" algn="l" rtl="0">
              <a:spcBef>
                <a:spcPts val="1600"/>
              </a:spcBef>
              <a:spcAft>
                <a:spcPts val="0"/>
              </a:spcAft>
              <a:buNone/>
            </a:pPr>
            <a:endParaRPr/>
          </a:p>
          <a:p>
            <a:pPr marL="1371600" lvl="0" indent="0" algn="l" rtl="0">
              <a:spcBef>
                <a:spcPts val="1600"/>
              </a:spcBef>
              <a:spcAft>
                <a:spcPts val="0"/>
              </a:spcAft>
              <a:buNone/>
            </a:pPr>
            <a:endParaRPr/>
          </a:p>
          <a:p>
            <a:pPr marL="914400" lvl="0" indent="0" algn="l" rtl="0">
              <a:spcBef>
                <a:spcPts val="1600"/>
              </a:spcBef>
              <a:spcAft>
                <a:spcPts val="1600"/>
              </a:spcAft>
              <a:buNone/>
            </a:pPr>
            <a:endParaRPr/>
          </a:p>
        </p:txBody>
      </p:sp>
      <p:sp>
        <p:nvSpPr>
          <p:cNvPr id="5535" name="Google Shape;5535;p32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287</a:t>
            </a:fld>
            <a:endParaRP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Shape 5539"/>
        <p:cNvGrpSpPr/>
        <p:nvPr/>
      </p:nvGrpSpPr>
      <p:grpSpPr>
        <a:xfrm>
          <a:off x="0" y="0"/>
          <a:ext cx="0" cy="0"/>
          <a:chOff x="0" y="0"/>
          <a:chExt cx="0" cy="0"/>
        </a:xfrm>
      </p:grpSpPr>
      <p:sp>
        <p:nvSpPr>
          <p:cNvPr id="5540" name="Google Shape;5540;p32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E2E subtitling: experiments on En-Fr/De</a:t>
            </a:r>
            <a:endParaRPr/>
          </a:p>
        </p:txBody>
      </p:sp>
      <p:sp>
        <p:nvSpPr>
          <p:cNvPr id="5541" name="Google Shape;5541;p325"/>
          <p:cNvSpPr txBox="1">
            <a:spLocks noGrp="1"/>
          </p:cNvSpPr>
          <p:nvPr>
            <p:ph type="body" idx="1"/>
          </p:nvPr>
        </p:nvSpPr>
        <p:spPr>
          <a:xfrm>
            <a:off x="311700" y="1322800"/>
            <a:ext cx="3346500" cy="3047400"/>
          </a:xfrm>
          <a:prstGeom prst="rect">
            <a:avLst/>
          </a:prstGeom>
        </p:spPr>
        <p:txBody>
          <a:bodyPr spcFirstLastPara="1" wrap="square" lIns="91425" tIns="91425" rIns="91425" bIns="91425" anchor="t" anchorCtr="0">
            <a:noAutofit/>
          </a:bodyPr>
          <a:lstStyle/>
          <a:p>
            <a:pPr marL="457200" lvl="0" indent="-368300" algn="l" rtl="0">
              <a:spcBef>
                <a:spcPts val="1000"/>
              </a:spcBef>
              <a:spcAft>
                <a:spcPts val="0"/>
              </a:spcAft>
              <a:buClr>
                <a:schemeClr val="dk1"/>
              </a:buClr>
              <a:buSzPts val="2200"/>
              <a:buChar char="●"/>
            </a:pPr>
            <a:r>
              <a:rPr lang="en" sz="2200" b="1">
                <a:solidFill>
                  <a:schemeClr val="dk1"/>
                </a:solidFill>
              </a:rPr>
              <a:t>Doable?</a:t>
            </a:r>
            <a:endParaRPr sz="2200"/>
          </a:p>
          <a:p>
            <a:pPr marL="914400" lvl="1" indent="-381000" algn="l" rtl="0">
              <a:spcBef>
                <a:spcPts val="0"/>
              </a:spcBef>
              <a:spcAft>
                <a:spcPts val="0"/>
              </a:spcAft>
              <a:buClr>
                <a:srgbClr val="999999"/>
              </a:buClr>
              <a:buSzPts val="2400"/>
              <a:buChar char="○"/>
            </a:pPr>
            <a:r>
              <a:rPr lang="en" sz="1800"/>
              <a:t>Translation quality</a:t>
            </a:r>
            <a:endParaRPr sz="1800"/>
          </a:p>
        </p:txBody>
      </p:sp>
      <p:sp>
        <p:nvSpPr>
          <p:cNvPr id="5542" name="Google Shape;5542;p325"/>
          <p:cNvSpPr txBox="1">
            <a:spLocks noGrp="1"/>
          </p:cNvSpPr>
          <p:nvPr>
            <p:ph type="body" idx="1"/>
          </p:nvPr>
        </p:nvSpPr>
        <p:spPr>
          <a:xfrm>
            <a:off x="3897725" y="4370200"/>
            <a:ext cx="5169300" cy="6234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2000" b="1">
                <a:solidFill>
                  <a:schemeClr val="dk1"/>
                </a:solidFill>
                <a:latin typeface="Caveat"/>
                <a:ea typeface="Caveat"/>
                <a:cs typeface="Caveat"/>
                <a:sym typeface="Caveat"/>
              </a:rPr>
              <a:t>No gap between Cascade and E2E</a:t>
            </a:r>
            <a:endParaRPr sz="2000" b="1">
              <a:solidFill>
                <a:schemeClr val="dk1"/>
              </a:solidFill>
              <a:latin typeface="Caveat"/>
              <a:ea typeface="Caveat"/>
              <a:cs typeface="Caveat"/>
              <a:sym typeface="Caveat"/>
            </a:endParaRPr>
          </a:p>
        </p:txBody>
      </p:sp>
      <p:pic>
        <p:nvPicPr>
          <p:cNvPr id="5543" name="Google Shape;5543;p325"/>
          <p:cNvPicPr preferRelativeResize="0"/>
          <p:nvPr/>
        </p:nvPicPr>
        <p:blipFill>
          <a:blip r:embed="rId3">
            <a:alphaModFix/>
          </a:blip>
          <a:stretch>
            <a:fillRect/>
          </a:stretch>
        </p:blipFill>
        <p:spPr>
          <a:xfrm>
            <a:off x="3902600" y="1068425"/>
            <a:ext cx="5241395" cy="3240925"/>
          </a:xfrm>
          <a:prstGeom prst="rect">
            <a:avLst/>
          </a:prstGeom>
          <a:noFill/>
          <a:ln>
            <a:noFill/>
          </a:ln>
        </p:spPr>
      </p:pic>
      <p:sp>
        <p:nvSpPr>
          <p:cNvPr id="5544" name="Google Shape;5544;p32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288</a:t>
            </a:fld>
            <a:endParaRPr/>
          </a:p>
        </p:txBody>
      </p:sp>
      <p:sp>
        <p:nvSpPr>
          <p:cNvPr id="5545" name="Google Shape;5545;p325"/>
          <p:cNvSpPr txBox="1"/>
          <p:nvPr/>
        </p:nvSpPr>
        <p:spPr>
          <a:xfrm>
            <a:off x="78700" y="4481800"/>
            <a:ext cx="248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Karakanta et al., 2020 - IWSLT</a:t>
            </a:r>
            <a:endParaRPr>
              <a:latin typeface="Source Sans Pro"/>
              <a:ea typeface="Source Sans Pro"/>
              <a:cs typeface="Source Sans Pro"/>
              <a:sym typeface="Source Sans Pro"/>
            </a:endParaRP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Shape 5549"/>
        <p:cNvGrpSpPr/>
        <p:nvPr/>
      </p:nvGrpSpPr>
      <p:grpSpPr>
        <a:xfrm>
          <a:off x="0" y="0"/>
          <a:ext cx="0" cy="0"/>
          <a:chOff x="0" y="0"/>
          <a:chExt cx="0" cy="0"/>
        </a:xfrm>
      </p:grpSpPr>
      <p:sp>
        <p:nvSpPr>
          <p:cNvPr id="5550" name="Google Shape;5550;p32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E2E subtitling: experiments on En-Fr/De</a:t>
            </a:r>
            <a:endParaRPr/>
          </a:p>
        </p:txBody>
      </p:sp>
      <p:sp>
        <p:nvSpPr>
          <p:cNvPr id="5551" name="Google Shape;5551;p326"/>
          <p:cNvSpPr txBox="1">
            <a:spLocks noGrp="1"/>
          </p:cNvSpPr>
          <p:nvPr>
            <p:ph type="body" idx="1"/>
          </p:nvPr>
        </p:nvSpPr>
        <p:spPr>
          <a:xfrm>
            <a:off x="311700" y="1322800"/>
            <a:ext cx="3582300" cy="3047400"/>
          </a:xfrm>
          <a:prstGeom prst="rect">
            <a:avLst/>
          </a:prstGeom>
        </p:spPr>
        <p:txBody>
          <a:bodyPr spcFirstLastPara="1" wrap="square" lIns="91425" tIns="91425" rIns="91425" bIns="91425" anchor="t" anchorCtr="0">
            <a:noAutofit/>
          </a:bodyPr>
          <a:lstStyle/>
          <a:p>
            <a:pPr marL="457200" lvl="0" indent="-381000" algn="l" rtl="0">
              <a:spcBef>
                <a:spcPts val="1000"/>
              </a:spcBef>
              <a:spcAft>
                <a:spcPts val="0"/>
              </a:spcAft>
              <a:buClr>
                <a:schemeClr val="dk1"/>
              </a:buClr>
              <a:buSzPts val="2400"/>
              <a:buChar char="●"/>
            </a:pPr>
            <a:r>
              <a:rPr lang="en" sz="2200" b="1">
                <a:solidFill>
                  <a:schemeClr val="dk1"/>
                </a:solidFill>
              </a:rPr>
              <a:t>Effective?</a:t>
            </a:r>
            <a:endParaRPr sz="2200" b="1">
              <a:solidFill>
                <a:schemeClr val="dk1"/>
              </a:solidFill>
            </a:endParaRPr>
          </a:p>
          <a:p>
            <a:pPr marL="914400" lvl="1" indent="-381000" algn="l" rtl="0">
              <a:spcBef>
                <a:spcPts val="0"/>
              </a:spcBef>
              <a:spcAft>
                <a:spcPts val="0"/>
              </a:spcAft>
              <a:buClr>
                <a:srgbClr val="999999"/>
              </a:buClr>
              <a:buSzPts val="2400"/>
              <a:buChar char="○"/>
            </a:pPr>
            <a:r>
              <a:rPr lang="en" sz="1800">
                <a:solidFill>
                  <a:srgbClr val="999999"/>
                </a:solidFill>
              </a:rPr>
              <a:t>Segmentation (&lt;eol&gt; and &lt;eob&gt; insertion)</a:t>
            </a:r>
            <a:endParaRPr sz="2400">
              <a:solidFill>
                <a:srgbClr val="999999"/>
              </a:solidFill>
            </a:endParaRPr>
          </a:p>
        </p:txBody>
      </p:sp>
      <p:sp>
        <p:nvSpPr>
          <p:cNvPr id="5552" name="Google Shape;5552;p32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289</a:t>
            </a:fld>
            <a:endParaRPr/>
          </a:p>
        </p:txBody>
      </p:sp>
      <p:pic>
        <p:nvPicPr>
          <p:cNvPr id="5553" name="Google Shape;5553;p326"/>
          <p:cNvPicPr preferRelativeResize="0"/>
          <p:nvPr/>
        </p:nvPicPr>
        <p:blipFill>
          <a:blip r:embed="rId3">
            <a:alphaModFix/>
          </a:blip>
          <a:stretch>
            <a:fillRect/>
          </a:stretch>
        </p:blipFill>
        <p:spPr>
          <a:xfrm>
            <a:off x="4038600" y="1071025"/>
            <a:ext cx="5235176" cy="3237075"/>
          </a:xfrm>
          <a:prstGeom prst="rect">
            <a:avLst/>
          </a:prstGeom>
          <a:noFill/>
          <a:ln>
            <a:noFill/>
          </a:ln>
        </p:spPr>
      </p:pic>
      <p:sp>
        <p:nvSpPr>
          <p:cNvPr id="5554" name="Google Shape;5554;p326"/>
          <p:cNvSpPr txBox="1">
            <a:spLocks noGrp="1"/>
          </p:cNvSpPr>
          <p:nvPr>
            <p:ph type="body" idx="1"/>
          </p:nvPr>
        </p:nvSpPr>
        <p:spPr>
          <a:xfrm>
            <a:off x="2847900" y="4370200"/>
            <a:ext cx="6158100" cy="623400"/>
          </a:xfrm>
          <a:prstGeom prst="rect">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2000" b="1">
                <a:solidFill>
                  <a:schemeClr val="dk1"/>
                </a:solidFill>
                <a:latin typeface="Caveat"/>
                <a:ea typeface="Caveat"/>
                <a:cs typeface="Caveat"/>
                <a:sym typeface="Caveat"/>
              </a:rPr>
              <a:t>E2E exploits acoustic information (pause duration) to insert breaks</a:t>
            </a:r>
            <a:endParaRPr sz="2000" b="1">
              <a:solidFill>
                <a:schemeClr val="dk1"/>
              </a:solidFill>
              <a:latin typeface="Caveat"/>
              <a:ea typeface="Caveat"/>
              <a:cs typeface="Caveat"/>
              <a:sym typeface="Caveat"/>
            </a:endParaRPr>
          </a:p>
        </p:txBody>
      </p:sp>
      <p:sp>
        <p:nvSpPr>
          <p:cNvPr id="5555" name="Google Shape;5555;p326"/>
          <p:cNvSpPr txBox="1"/>
          <p:nvPr/>
        </p:nvSpPr>
        <p:spPr>
          <a:xfrm>
            <a:off x="78700" y="4481800"/>
            <a:ext cx="248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Karakanta et al., 2020 - IWSLT</a:t>
            </a:r>
            <a:endParaRPr>
              <a:latin typeface="Source Sans Pro"/>
              <a:ea typeface="Source Sans Pro"/>
              <a:cs typeface="Source Sans Pro"/>
              <a:sym typeface="Source Sans Pr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5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Modular Models</a:t>
            </a:r>
            <a:endParaRPr/>
          </a:p>
        </p:txBody>
      </p:sp>
      <p:sp>
        <p:nvSpPr>
          <p:cNvPr id="586" name="Google Shape;586;p5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i="1">
                <a:solidFill>
                  <a:schemeClr val="accent1"/>
                </a:solidFill>
              </a:rPr>
              <a:t>Domain challenge</a:t>
            </a:r>
            <a:r>
              <a:rPr lang="en" sz="2000" b="1">
                <a:solidFill>
                  <a:schemeClr val="accent1"/>
                </a:solidFill>
              </a:rPr>
              <a:t>: </a:t>
            </a:r>
            <a:r>
              <a:rPr lang="en" sz="2000">
                <a:solidFill>
                  <a:schemeClr val="accent1"/>
                </a:solidFill>
              </a:rPr>
              <a:t> mismatch between ASR output and MT input</a:t>
            </a:r>
            <a:endParaRPr sz="2000">
              <a:solidFill>
                <a:schemeClr val="accent1"/>
              </a:solidFill>
            </a:endParaRPr>
          </a:p>
          <a:p>
            <a:pPr marL="0" lvl="0" indent="0" algn="l" rtl="0">
              <a:lnSpc>
                <a:spcPct val="100000"/>
              </a:lnSpc>
              <a:spcBef>
                <a:spcPts val="1600"/>
              </a:spcBef>
              <a:spcAft>
                <a:spcPts val="0"/>
              </a:spcAft>
              <a:buNone/>
            </a:pPr>
            <a:r>
              <a:rPr lang="en" b="1">
                <a:solidFill>
                  <a:schemeClr val="accent1"/>
                </a:solidFill>
              </a:rPr>
              <a:t/>
            </a:r>
            <a:br>
              <a:rPr lang="en" b="1">
                <a:solidFill>
                  <a:schemeClr val="accent1"/>
                </a:solidFill>
              </a:rPr>
            </a:br>
            <a:r>
              <a:rPr lang="en" b="1">
                <a:solidFill>
                  <a:schemeClr val="accent1"/>
                </a:solidFill>
              </a:rPr>
              <a:t>ASR output:</a:t>
            </a:r>
            <a:endParaRPr b="1">
              <a:solidFill>
                <a:schemeClr val="accent1"/>
              </a:solidFill>
            </a:endParaRPr>
          </a:p>
          <a:p>
            <a:pPr marL="457200" lvl="0" indent="-342900" algn="l" rtl="0">
              <a:lnSpc>
                <a:spcPct val="115000"/>
              </a:lnSpc>
              <a:spcBef>
                <a:spcPts val="0"/>
              </a:spcBef>
              <a:spcAft>
                <a:spcPts val="0"/>
              </a:spcAft>
              <a:buClr>
                <a:schemeClr val="accent1"/>
              </a:buClr>
              <a:buSzPts val="1800"/>
              <a:buChar char="-"/>
            </a:pPr>
            <a:r>
              <a:rPr lang="en">
                <a:solidFill>
                  <a:schemeClr val="accent1"/>
                </a:solidFill>
              </a:rPr>
              <a:t>lowercase, punctuation removed</a:t>
            </a:r>
            <a:endParaRPr>
              <a:solidFill>
                <a:schemeClr val="accent1"/>
              </a:solidFill>
            </a:endParaRPr>
          </a:p>
          <a:p>
            <a:pPr marL="457200" lvl="0" indent="-342900" algn="l" rtl="0">
              <a:lnSpc>
                <a:spcPct val="115000"/>
              </a:lnSpc>
              <a:spcBef>
                <a:spcPts val="0"/>
              </a:spcBef>
              <a:spcAft>
                <a:spcPts val="0"/>
              </a:spcAft>
              <a:buClr>
                <a:schemeClr val="accent1"/>
              </a:buClr>
              <a:buSzPts val="1800"/>
              <a:buChar char="-"/>
            </a:pPr>
            <a:r>
              <a:rPr lang="en">
                <a:solidFill>
                  <a:schemeClr val="accent1"/>
                </a:solidFill>
              </a:rPr>
              <a:t>disfluencies (um, uh, …, repetitions, false starts)</a:t>
            </a:r>
            <a:endParaRPr>
              <a:solidFill>
                <a:schemeClr val="accent1"/>
              </a:solidFill>
            </a:endParaRPr>
          </a:p>
          <a:p>
            <a:pPr marL="457200" lvl="0" indent="-342900" algn="l" rtl="0">
              <a:lnSpc>
                <a:spcPct val="115000"/>
              </a:lnSpc>
              <a:spcBef>
                <a:spcPts val="0"/>
              </a:spcBef>
              <a:spcAft>
                <a:spcPts val="0"/>
              </a:spcAft>
              <a:buClr>
                <a:schemeClr val="accent1"/>
              </a:buClr>
              <a:buSzPts val="1800"/>
              <a:buChar char="-"/>
            </a:pPr>
            <a:r>
              <a:rPr lang="en">
                <a:solidFill>
                  <a:schemeClr val="accent1"/>
                </a:solidFill>
              </a:rPr>
              <a:t>ASR errors</a:t>
            </a:r>
            <a:endParaRPr>
              <a:solidFill>
                <a:schemeClr val="accent1"/>
              </a:solidFill>
            </a:endParaRPr>
          </a:p>
          <a:p>
            <a:pPr marL="0" lvl="0" indent="0" algn="l" rtl="0">
              <a:lnSpc>
                <a:spcPct val="115000"/>
              </a:lnSpc>
              <a:spcBef>
                <a:spcPts val="0"/>
              </a:spcBef>
              <a:spcAft>
                <a:spcPts val="0"/>
              </a:spcAft>
              <a:buNone/>
            </a:pPr>
            <a:endParaRPr>
              <a:solidFill>
                <a:schemeClr val="accent1"/>
              </a:solidFill>
            </a:endParaRPr>
          </a:p>
          <a:p>
            <a:pPr marL="0" lvl="0" indent="0" algn="l" rtl="0">
              <a:lnSpc>
                <a:spcPct val="115000"/>
              </a:lnSpc>
              <a:spcBef>
                <a:spcPts val="0"/>
              </a:spcBef>
              <a:spcAft>
                <a:spcPts val="0"/>
              </a:spcAft>
              <a:buNone/>
            </a:pPr>
            <a:r>
              <a:rPr lang="en" sz="2400" b="1">
                <a:solidFill>
                  <a:schemeClr val="dk1"/>
                </a:solidFill>
                <a:latin typeface="Caveat"/>
                <a:ea typeface="Caveat"/>
                <a:cs typeface="Caveat"/>
                <a:sym typeface="Caveat"/>
              </a:rPr>
              <a:t>⟶ Differing training data domains, train-test mismatch: </a:t>
            </a:r>
            <a:br>
              <a:rPr lang="en" sz="2400" b="1">
                <a:solidFill>
                  <a:schemeClr val="dk1"/>
                </a:solidFill>
                <a:latin typeface="Caveat"/>
                <a:ea typeface="Caveat"/>
                <a:cs typeface="Caveat"/>
                <a:sym typeface="Caveat"/>
              </a:rPr>
            </a:br>
            <a:r>
              <a:rPr lang="en" sz="2400" b="1">
                <a:solidFill>
                  <a:schemeClr val="dk1"/>
                </a:solidFill>
                <a:latin typeface="Caveat"/>
                <a:ea typeface="Caveat"/>
                <a:cs typeface="Caveat"/>
                <a:sym typeface="Caveat"/>
              </a:rPr>
              <a:t>	  requires adaptation!</a:t>
            </a:r>
            <a:endParaRPr sz="2400" b="1">
              <a:solidFill>
                <a:schemeClr val="dk1"/>
              </a:solidFill>
              <a:latin typeface="Caveat"/>
              <a:ea typeface="Caveat"/>
              <a:cs typeface="Caveat"/>
              <a:sym typeface="Caveat"/>
            </a:endParaRPr>
          </a:p>
        </p:txBody>
      </p:sp>
      <p:sp>
        <p:nvSpPr>
          <p:cNvPr id="587" name="Google Shape;587;p5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6">
                                            <p:txEl>
                                              <p:pRg st="0" end="0"/>
                                            </p:txEl>
                                          </p:spTgt>
                                        </p:tgtEl>
                                        <p:attrNameLst>
                                          <p:attrName>style.visibility</p:attrName>
                                        </p:attrNameLst>
                                      </p:cBhvr>
                                      <p:to>
                                        <p:strVal val="visible"/>
                                      </p:to>
                                    </p:set>
                                    <p:animEffect transition="in" filter="fade">
                                      <p:cBhvr>
                                        <p:cTn id="7" dur="200"/>
                                        <p:tgtEl>
                                          <p:spTgt spid="5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6">
                                            <p:txEl>
                                              <p:pRg st="1" end="1"/>
                                            </p:txEl>
                                          </p:spTgt>
                                        </p:tgtEl>
                                        <p:attrNameLst>
                                          <p:attrName>style.visibility</p:attrName>
                                        </p:attrNameLst>
                                      </p:cBhvr>
                                      <p:to>
                                        <p:strVal val="visible"/>
                                      </p:to>
                                    </p:set>
                                    <p:animEffect transition="in" filter="fade">
                                      <p:cBhvr>
                                        <p:cTn id="12" dur="200"/>
                                        <p:tgtEl>
                                          <p:spTgt spid="5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6">
                                            <p:txEl>
                                              <p:pRg st="2" end="2"/>
                                            </p:txEl>
                                          </p:spTgt>
                                        </p:tgtEl>
                                        <p:attrNameLst>
                                          <p:attrName>style.visibility</p:attrName>
                                        </p:attrNameLst>
                                      </p:cBhvr>
                                      <p:to>
                                        <p:strVal val="visible"/>
                                      </p:to>
                                    </p:set>
                                    <p:animEffect transition="in" filter="fade">
                                      <p:cBhvr>
                                        <p:cTn id="17" dur="200"/>
                                        <p:tgtEl>
                                          <p:spTgt spid="5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6">
                                            <p:txEl>
                                              <p:pRg st="3" end="3"/>
                                            </p:txEl>
                                          </p:spTgt>
                                        </p:tgtEl>
                                        <p:attrNameLst>
                                          <p:attrName>style.visibility</p:attrName>
                                        </p:attrNameLst>
                                      </p:cBhvr>
                                      <p:to>
                                        <p:strVal val="visible"/>
                                      </p:to>
                                    </p:set>
                                    <p:animEffect transition="in" filter="fade">
                                      <p:cBhvr>
                                        <p:cTn id="22" dur="200"/>
                                        <p:tgtEl>
                                          <p:spTgt spid="58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86">
                                            <p:txEl>
                                              <p:pRg st="4" end="4"/>
                                            </p:txEl>
                                          </p:spTgt>
                                        </p:tgtEl>
                                        <p:attrNameLst>
                                          <p:attrName>style.visibility</p:attrName>
                                        </p:attrNameLst>
                                      </p:cBhvr>
                                      <p:to>
                                        <p:strVal val="visible"/>
                                      </p:to>
                                    </p:set>
                                    <p:animEffect transition="in" filter="fade">
                                      <p:cBhvr>
                                        <p:cTn id="27" dur="200"/>
                                        <p:tgtEl>
                                          <p:spTgt spid="58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86">
                                            <p:txEl>
                                              <p:pRg st="5" end="5"/>
                                            </p:txEl>
                                          </p:spTgt>
                                        </p:tgtEl>
                                        <p:attrNameLst>
                                          <p:attrName>style.visibility</p:attrName>
                                        </p:attrNameLst>
                                      </p:cBhvr>
                                      <p:to>
                                        <p:strVal val="visible"/>
                                      </p:to>
                                    </p:set>
                                    <p:animEffect transition="in" filter="fade">
                                      <p:cBhvr>
                                        <p:cTn id="32" dur="200"/>
                                        <p:tgtEl>
                                          <p:spTgt spid="58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86">
                                            <p:txEl>
                                              <p:pRg st="6" end="6"/>
                                            </p:txEl>
                                          </p:spTgt>
                                        </p:tgtEl>
                                        <p:attrNameLst>
                                          <p:attrName>style.visibility</p:attrName>
                                        </p:attrNameLst>
                                      </p:cBhvr>
                                      <p:to>
                                        <p:strVal val="visible"/>
                                      </p:to>
                                    </p:set>
                                    <p:animEffect transition="in" filter="fade">
                                      <p:cBhvr>
                                        <p:cTn id="37" dur="200"/>
                                        <p:tgtEl>
                                          <p:spTgt spid="58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Shape 5611"/>
        <p:cNvGrpSpPr/>
        <p:nvPr/>
      </p:nvGrpSpPr>
      <p:grpSpPr>
        <a:xfrm>
          <a:off x="0" y="0"/>
          <a:ext cx="0" cy="0"/>
          <a:chOff x="0" y="0"/>
          <a:chExt cx="0" cy="0"/>
        </a:xfrm>
      </p:grpSpPr>
      <p:sp>
        <p:nvSpPr>
          <p:cNvPr id="5612" name="Google Shape;5612;p334"/>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600" b="0">
                <a:solidFill>
                  <a:srgbClr val="CFE2F3"/>
                </a:solidFill>
                <a:latin typeface="Caveat"/>
                <a:ea typeface="Caveat"/>
                <a:cs typeface="Caveat"/>
                <a:sym typeface="Caveat"/>
              </a:rPr>
              <a:t>Sec 6.2</a:t>
            </a:r>
            <a:endParaRPr sz="3600" b="0">
              <a:solidFill>
                <a:srgbClr val="CFE2F3"/>
              </a:solidFill>
              <a:latin typeface="Source Sans Pro"/>
              <a:ea typeface="Source Sans Pro"/>
              <a:cs typeface="Source Sans Pro"/>
              <a:sym typeface="Source Sans Pro"/>
            </a:endParaRPr>
          </a:p>
          <a:p>
            <a:pPr marL="0" lvl="0" indent="0" algn="l" rtl="0">
              <a:spcBef>
                <a:spcPts val="0"/>
              </a:spcBef>
              <a:spcAft>
                <a:spcPts val="0"/>
              </a:spcAft>
              <a:buNone/>
            </a:pPr>
            <a:r>
              <a:rPr lang="en"/>
              <a:t>Simultaneous ST</a:t>
            </a:r>
            <a:endParaRPr/>
          </a:p>
        </p:txBody>
      </p:sp>
      <p:sp>
        <p:nvSpPr>
          <p:cNvPr id="5613" name="Google Shape;5613;p33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290</a:t>
            </a:fld>
            <a:endParaRP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Shape 5617"/>
        <p:cNvGrpSpPr/>
        <p:nvPr/>
      </p:nvGrpSpPr>
      <p:grpSpPr>
        <a:xfrm>
          <a:off x="0" y="0"/>
          <a:ext cx="0" cy="0"/>
          <a:chOff x="0" y="0"/>
          <a:chExt cx="0" cy="0"/>
        </a:xfrm>
      </p:grpSpPr>
      <p:sp>
        <p:nvSpPr>
          <p:cNvPr id="5618" name="Google Shape;5618;p335"/>
          <p:cNvSpPr txBox="1">
            <a:spLocks noGrp="1"/>
          </p:cNvSpPr>
          <p:nvPr>
            <p:ph type="title"/>
          </p:nvPr>
        </p:nvSpPr>
        <p:spPr>
          <a:xfrm>
            <a:off x="359999" y="233021"/>
            <a:ext cx="8326799" cy="4252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3600"/>
              <a:buFont typeface="Calibri"/>
              <a:buNone/>
            </a:pPr>
            <a:r>
              <a:rPr lang="en"/>
              <a:t>Simultaneous Translation</a:t>
            </a:r>
            <a:endParaRPr/>
          </a:p>
        </p:txBody>
      </p:sp>
      <p:sp>
        <p:nvSpPr>
          <p:cNvPr id="5619" name="Google Shape;5619;p335"/>
          <p:cNvSpPr txBox="1">
            <a:spLocks noGrp="1"/>
          </p:cNvSpPr>
          <p:nvPr>
            <p:ph type="body" idx="1"/>
          </p:nvPr>
        </p:nvSpPr>
        <p:spPr>
          <a:xfrm>
            <a:off x="359999" y="729000"/>
            <a:ext cx="8326799" cy="2040233"/>
          </a:xfrm>
          <a:prstGeom prst="rect">
            <a:avLst/>
          </a:prstGeom>
          <a:noFill/>
          <a:ln>
            <a:noFill/>
          </a:ln>
        </p:spPr>
        <p:txBody>
          <a:bodyPr spcFirstLastPara="1" wrap="square" lIns="0" tIns="0" rIns="0" bIns="0" anchor="t" anchorCtr="0">
            <a:noAutofit/>
          </a:bodyPr>
          <a:lstStyle/>
          <a:p>
            <a:pPr marL="342900" lvl="0" indent="-342900" algn="l" rtl="0">
              <a:lnSpc>
                <a:spcPct val="100000"/>
              </a:lnSpc>
              <a:spcBef>
                <a:spcPts val="0"/>
              </a:spcBef>
              <a:spcAft>
                <a:spcPts val="0"/>
              </a:spcAft>
              <a:buClr>
                <a:schemeClr val="dk1"/>
              </a:buClr>
              <a:buSzPts val="2400"/>
              <a:buChar char="•"/>
            </a:pPr>
            <a:r>
              <a:rPr lang="en"/>
              <a:t>Generate translation while speaker speaks</a:t>
            </a:r>
            <a:endParaRPr/>
          </a:p>
          <a:p>
            <a:pPr marL="342900" lvl="0" indent="-342900" algn="l" rtl="0">
              <a:lnSpc>
                <a:spcPct val="100000"/>
              </a:lnSpc>
              <a:spcBef>
                <a:spcPts val="0"/>
              </a:spcBef>
              <a:spcAft>
                <a:spcPts val="0"/>
              </a:spcAft>
              <a:buClr>
                <a:schemeClr val="dk1"/>
              </a:buClr>
              <a:buSzPts val="2400"/>
              <a:buChar char="•"/>
            </a:pPr>
            <a:r>
              <a:rPr lang="en"/>
              <a:t>Tradeoff:</a:t>
            </a:r>
            <a:endParaRPr/>
          </a:p>
          <a:p>
            <a:pPr marL="717550" lvl="1" indent="-358775" algn="l" rtl="0">
              <a:lnSpc>
                <a:spcPct val="100000"/>
              </a:lnSpc>
              <a:spcBef>
                <a:spcPts val="0"/>
              </a:spcBef>
              <a:spcAft>
                <a:spcPts val="0"/>
              </a:spcAft>
              <a:buClr>
                <a:schemeClr val="dk1"/>
              </a:buClr>
              <a:buSzPts val="2000"/>
              <a:buChar char="-"/>
            </a:pPr>
            <a:r>
              <a:rPr lang="en">
                <a:solidFill>
                  <a:srgbClr val="9900FF"/>
                </a:solidFill>
                <a:latin typeface="Caveat"/>
                <a:ea typeface="Caveat"/>
                <a:cs typeface="Caveat"/>
                <a:sym typeface="Caveat"/>
              </a:rPr>
              <a:t>More context</a:t>
            </a:r>
            <a:r>
              <a:rPr lang="en"/>
              <a:t> improves speech translation</a:t>
            </a:r>
            <a:endParaRPr/>
          </a:p>
          <a:p>
            <a:pPr marL="1073150" lvl="2" indent="-357188" algn="l" rtl="0">
              <a:lnSpc>
                <a:spcPct val="100000"/>
              </a:lnSpc>
              <a:spcBef>
                <a:spcPts val="0"/>
              </a:spcBef>
              <a:spcAft>
                <a:spcPts val="0"/>
              </a:spcAft>
              <a:buClr>
                <a:schemeClr val="dk1"/>
              </a:buClr>
              <a:buSzPts val="2000"/>
              <a:buChar char="-"/>
            </a:pPr>
            <a:r>
              <a:rPr lang="en"/>
              <a:t>Wait as long as possible</a:t>
            </a:r>
            <a:endParaRPr/>
          </a:p>
          <a:p>
            <a:pPr marL="717550" lvl="1" indent="-358775" algn="l" rtl="0">
              <a:lnSpc>
                <a:spcPct val="100000"/>
              </a:lnSpc>
              <a:spcBef>
                <a:spcPts val="0"/>
              </a:spcBef>
              <a:spcAft>
                <a:spcPts val="0"/>
              </a:spcAft>
              <a:buClr>
                <a:schemeClr val="dk1"/>
              </a:buClr>
              <a:buSzPts val="2000"/>
              <a:buChar char="-"/>
            </a:pPr>
            <a:r>
              <a:rPr lang="en">
                <a:solidFill>
                  <a:srgbClr val="9900FF"/>
                </a:solidFill>
                <a:latin typeface="Caveat"/>
                <a:ea typeface="Caveat"/>
                <a:cs typeface="Caveat"/>
                <a:sym typeface="Caveat"/>
              </a:rPr>
              <a:t>Low latency</a:t>
            </a:r>
            <a:r>
              <a:rPr lang="en"/>
              <a:t> is important for user experience</a:t>
            </a:r>
            <a:endParaRPr/>
          </a:p>
          <a:p>
            <a:pPr marL="1073150" lvl="2" indent="-357188" algn="l" rtl="0">
              <a:lnSpc>
                <a:spcPct val="100000"/>
              </a:lnSpc>
              <a:spcBef>
                <a:spcPts val="0"/>
              </a:spcBef>
              <a:spcAft>
                <a:spcPts val="0"/>
              </a:spcAft>
              <a:buClr>
                <a:schemeClr val="dk1"/>
              </a:buClr>
              <a:buSzPts val="2000"/>
              <a:buChar char="-"/>
            </a:pPr>
            <a:r>
              <a:rPr lang="en"/>
              <a:t>Generate translation as early as possible</a:t>
            </a:r>
            <a:endParaRPr/>
          </a:p>
          <a:p>
            <a:pPr marL="342900" lvl="0" indent="-342900" algn="l" rtl="0">
              <a:lnSpc>
                <a:spcPct val="100000"/>
              </a:lnSpc>
              <a:spcBef>
                <a:spcPts val="0"/>
              </a:spcBef>
              <a:spcAft>
                <a:spcPts val="0"/>
              </a:spcAft>
              <a:buClr>
                <a:schemeClr val="dk1"/>
              </a:buClr>
              <a:buSzPts val="2400"/>
              <a:buChar char="•"/>
            </a:pPr>
            <a:r>
              <a:rPr lang="en"/>
              <a:t>Challenge:</a:t>
            </a:r>
            <a:endParaRPr/>
          </a:p>
          <a:p>
            <a:pPr marL="717550" lvl="1" indent="-358775" algn="l" rtl="0">
              <a:lnSpc>
                <a:spcPct val="100000"/>
              </a:lnSpc>
              <a:spcBef>
                <a:spcPts val="0"/>
              </a:spcBef>
              <a:spcAft>
                <a:spcPts val="0"/>
              </a:spcAft>
              <a:buClr>
                <a:schemeClr val="dk1"/>
              </a:buClr>
              <a:buSzPts val="2000"/>
              <a:buChar char="-"/>
            </a:pPr>
            <a:r>
              <a:rPr lang="en"/>
              <a:t>Different word order in the language</a:t>
            </a:r>
            <a:endParaRPr/>
          </a:p>
          <a:p>
            <a:pPr marL="1073150" lvl="2" indent="-357188" algn="l" rtl="0">
              <a:lnSpc>
                <a:spcPct val="100000"/>
              </a:lnSpc>
              <a:spcBef>
                <a:spcPts val="0"/>
              </a:spcBef>
              <a:spcAft>
                <a:spcPts val="0"/>
              </a:spcAft>
              <a:buClr>
                <a:schemeClr val="dk1"/>
              </a:buClr>
              <a:buSzPts val="2000"/>
              <a:buChar char="-"/>
            </a:pPr>
            <a:r>
              <a:rPr lang="en"/>
              <a:t>SOV vs SVO</a:t>
            </a:r>
            <a:endParaRPr/>
          </a:p>
          <a:p>
            <a:pPr marL="342900" lvl="0" indent="-190500" algn="l" rtl="0">
              <a:lnSpc>
                <a:spcPct val="100000"/>
              </a:lnSpc>
              <a:spcBef>
                <a:spcPts val="0"/>
              </a:spcBef>
              <a:spcAft>
                <a:spcPts val="0"/>
              </a:spcAft>
              <a:buClr>
                <a:schemeClr val="dk1"/>
              </a:buClr>
              <a:buSzPts val="2400"/>
              <a:buNone/>
            </a:pPr>
            <a:endParaRPr/>
          </a:p>
          <a:p>
            <a:pPr marL="717550" lvl="1" indent="-231775" algn="l" rtl="0">
              <a:lnSpc>
                <a:spcPct val="100000"/>
              </a:lnSpc>
              <a:spcBef>
                <a:spcPts val="0"/>
              </a:spcBef>
              <a:spcAft>
                <a:spcPts val="0"/>
              </a:spcAft>
              <a:buClr>
                <a:schemeClr val="dk1"/>
              </a:buClr>
              <a:buSzPts val="2000"/>
              <a:buNone/>
            </a:pPr>
            <a:endParaRPr/>
          </a:p>
          <a:p>
            <a:pPr marL="342900" lvl="0" indent="-190500" algn="l" rtl="0">
              <a:lnSpc>
                <a:spcPct val="100000"/>
              </a:lnSpc>
              <a:spcBef>
                <a:spcPts val="0"/>
              </a:spcBef>
              <a:spcAft>
                <a:spcPts val="0"/>
              </a:spcAft>
              <a:buClr>
                <a:schemeClr val="dk1"/>
              </a:buClr>
              <a:buSzPts val="2400"/>
              <a:buNone/>
            </a:pPr>
            <a:endParaRPr/>
          </a:p>
          <a:p>
            <a:pPr marL="717550" lvl="1" indent="-231775" algn="l" rtl="0">
              <a:lnSpc>
                <a:spcPct val="100000"/>
              </a:lnSpc>
              <a:spcBef>
                <a:spcPts val="0"/>
              </a:spcBef>
              <a:spcAft>
                <a:spcPts val="0"/>
              </a:spcAft>
              <a:buClr>
                <a:schemeClr val="dk1"/>
              </a:buClr>
              <a:buSzPts val="2000"/>
              <a:buNone/>
            </a:pPr>
            <a:endParaRPr/>
          </a:p>
          <a:p>
            <a:pPr marL="342900" lvl="0" indent="-190500" algn="l" rtl="0">
              <a:lnSpc>
                <a:spcPct val="100000"/>
              </a:lnSpc>
              <a:spcBef>
                <a:spcPts val="0"/>
              </a:spcBef>
              <a:spcAft>
                <a:spcPts val="0"/>
              </a:spcAft>
              <a:buClr>
                <a:schemeClr val="dk1"/>
              </a:buClr>
              <a:buSzPts val="2400"/>
              <a:buNone/>
            </a:pPr>
            <a:endParaRPr/>
          </a:p>
        </p:txBody>
      </p:sp>
      <p:graphicFrame>
        <p:nvGraphicFramePr>
          <p:cNvPr id="5620" name="Google Shape;5620;p335"/>
          <p:cNvGraphicFramePr/>
          <p:nvPr/>
        </p:nvGraphicFramePr>
        <p:xfrm>
          <a:off x="1408207" y="3823736"/>
          <a:ext cx="3000000" cy="3000000"/>
        </p:xfrm>
        <a:graphic>
          <a:graphicData uri="http://schemas.openxmlformats.org/drawingml/2006/table">
            <a:tbl>
              <a:tblPr firstRow="1" bandRow="1">
                <a:noFill/>
                <a:tableStyleId>{2AB839CA-E212-4689-8168-736BE54FADA5}</a:tableStyleId>
              </a:tblPr>
              <a:tblGrid>
                <a:gridCol w="896650"/>
                <a:gridCol w="627350"/>
                <a:gridCol w="981650"/>
                <a:gridCol w="835275"/>
                <a:gridCol w="469100"/>
                <a:gridCol w="955250"/>
                <a:gridCol w="835275"/>
                <a:gridCol w="495475"/>
              </a:tblGrid>
              <a:tr h="27812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German</a:t>
                      </a:r>
                      <a:endParaRPr sz="1100" u="none" strike="noStrike" cap="none"/>
                    </a:p>
                  </a:txBody>
                  <a:tcPr marL="91450" marR="91450"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Ich</a:t>
                      </a:r>
                      <a:endParaRPr sz="1100" u="none" strike="noStrike" cap="none"/>
                    </a:p>
                  </a:txBody>
                  <a:tcPr marL="91450" marR="91450"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rgbClr val="FF0000"/>
                          </a:solidFill>
                        </a:rPr>
                        <a:t>melde</a:t>
                      </a:r>
                      <a:endParaRPr sz="1100" u="none" strike="noStrike" cap="none">
                        <a:solidFill>
                          <a:srgbClr val="FF0000"/>
                        </a:solidFill>
                      </a:endParaRPr>
                    </a:p>
                  </a:txBody>
                  <a:tcPr marL="91450" marR="91450"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mich</a:t>
                      </a:r>
                      <a:endParaRPr sz="1100" u="none" strike="noStrike" cap="none"/>
                    </a:p>
                  </a:txBody>
                  <a:tcPr marL="91450" marR="91450"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zu</a:t>
                      </a:r>
                      <a:r>
                        <a:rPr lang="en" sz="1100"/>
                        <a:t>m</a:t>
                      </a:r>
                      <a:endParaRPr sz="1100" u="none" strike="noStrike" cap="none"/>
                    </a:p>
                  </a:txBody>
                  <a:tcPr marL="91450" marR="91450"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a:t>E2E</a:t>
                      </a:r>
                      <a:endParaRPr sz="1100" u="none" strike="noStrike" cap="none"/>
                    </a:p>
                  </a:txBody>
                  <a:tcPr marL="91450" marR="91450"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a:t>Tutorial</a:t>
                      </a:r>
                      <a:endParaRPr sz="1100" u="none" strike="noStrike" cap="none"/>
                    </a:p>
                  </a:txBody>
                  <a:tcPr marL="91450" marR="91450"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rgbClr val="FF0000"/>
                          </a:solidFill>
                        </a:rPr>
                        <a:t>an</a:t>
                      </a:r>
                      <a:endParaRPr sz="1100" u="none" strike="noStrike" cap="none">
                        <a:solidFill>
                          <a:srgbClr val="FF0000"/>
                        </a:solidFill>
                      </a:endParaRPr>
                    </a:p>
                  </a:txBody>
                  <a:tcPr marL="91450" marR="91450" marT="34300" marB="34300"/>
                </a:tc>
              </a:tr>
              <a:tr h="27812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Gloss</a:t>
                      </a:r>
                      <a:endParaRPr sz="1100" u="none" strike="noStrike" cap="none"/>
                    </a:p>
                  </a:txBody>
                  <a:tcPr marL="91450" marR="91450"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I</a:t>
                      </a:r>
                      <a:endParaRPr sz="1100" u="none" strike="noStrike" cap="none"/>
                    </a:p>
                  </a:txBody>
                  <a:tcPr marL="91450" marR="91450"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rgbClr val="FF0000"/>
                          </a:solidFill>
                        </a:rPr>
                        <a:t>register/</a:t>
                      </a:r>
                      <a:endParaRPr sz="1100" u="none" strike="noStrike" cap="none"/>
                    </a:p>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rgbClr val="FF0000"/>
                          </a:solidFill>
                        </a:rPr>
                        <a:t>cancel</a:t>
                      </a:r>
                      <a:endParaRPr sz="1100" u="none" strike="noStrike" cap="none">
                        <a:solidFill>
                          <a:srgbClr val="FF0000"/>
                        </a:solidFill>
                      </a:endParaRPr>
                    </a:p>
                  </a:txBody>
                  <a:tcPr marL="91450" marR="91450"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myself</a:t>
                      </a:r>
                      <a:endParaRPr sz="1100" u="none" strike="noStrike" cap="none"/>
                    </a:p>
                  </a:txBody>
                  <a:tcPr marL="91450" marR="91450"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to</a:t>
                      </a:r>
                      <a:endParaRPr sz="1100" u="none" strike="noStrike" cap="none"/>
                    </a:p>
                  </a:txBody>
                  <a:tcPr marL="91450" marR="91450"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a:t>E2E</a:t>
                      </a:r>
                      <a:endParaRPr sz="1100" u="none" strike="noStrike" cap="none"/>
                    </a:p>
                  </a:txBody>
                  <a:tcPr marL="91450" marR="91450"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a:t>tutorial</a:t>
                      </a:r>
                      <a:endParaRPr sz="1100" u="none" strike="noStrike" cap="none"/>
                    </a:p>
                  </a:txBody>
                  <a:tcPr marL="91450" marR="91450" marT="34300" marB="343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34300" marB="34300"/>
                </a:tc>
              </a:tr>
              <a:tr h="27812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English</a:t>
                      </a:r>
                      <a:endParaRPr sz="1100" u="none" strike="noStrike" cap="none"/>
                    </a:p>
                  </a:txBody>
                  <a:tcPr marL="91450" marR="91450"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I</a:t>
                      </a:r>
                      <a:endParaRPr sz="1100" u="none" strike="noStrike" cap="none"/>
                    </a:p>
                  </a:txBody>
                  <a:tcPr marL="91450" marR="91450"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t>????</a:t>
                      </a:r>
                      <a:endParaRPr sz="1100" u="none" strike="noStrike" cap="none"/>
                    </a:p>
                  </a:txBody>
                  <a:tcPr marL="91450" marR="91450" marT="34300" marB="343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34300" marB="343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34300" marB="343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34300" marB="343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34300" marB="34300"/>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91450" marR="91450" marT="34300" marB="34300"/>
                </a:tc>
              </a:tr>
            </a:tbl>
          </a:graphicData>
        </a:graphic>
      </p:graphicFrame>
      <p:sp>
        <p:nvSpPr>
          <p:cNvPr id="5621" name="Google Shape;5621;p335"/>
          <p:cNvSpPr txBox="1">
            <a:spLocks noGrp="1"/>
          </p:cNvSpPr>
          <p:nvPr>
            <p:ph type="sldNum" idx="12"/>
          </p:nvPr>
        </p:nvSpPr>
        <p:spPr>
          <a:xfrm>
            <a:off x="8316141" y="4738799"/>
            <a:ext cx="370800" cy="2739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291</a:t>
            </a:fld>
            <a:endParaRP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Shape 5625"/>
        <p:cNvGrpSpPr/>
        <p:nvPr/>
      </p:nvGrpSpPr>
      <p:grpSpPr>
        <a:xfrm>
          <a:off x="0" y="0"/>
          <a:ext cx="0" cy="0"/>
          <a:chOff x="0" y="0"/>
          <a:chExt cx="0" cy="0"/>
        </a:xfrm>
      </p:grpSpPr>
      <p:sp>
        <p:nvSpPr>
          <p:cNvPr id="5626" name="Google Shape;5626;p336"/>
          <p:cNvSpPr txBox="1">
            <a:spLocks noGrp="1"/>
          </p:cNvSpPr>
          <p:nvPr>
            <p:ph type="title"/>
          </p:nvPr>
        </p:nvSpPr>
        <p:spPr>
          <a:xfrm>
            <a:off x="359999" y="233021"/>
            <a:ext cx="8326799" cy="4252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3600"/>
              <a:buFont typeface="Calibri"/>
              <a:buNone/>
            </a:pPr>
            <a:r>
              <a:rPr lang="en"/>
              <a:t>Simultaneous Translation</a:t>
            </a:r>
            <a:endParaRPr/>
          </a:p>
        </p:txBody>
      </p:sp>
      <p:sp>
        <p:nvSpPr>
          <p:cNvPr id="5627" name="Google Shape;5627;p336"/>
          <p:cNvSpPr txBox="1">
            <a:spLocks noGrp="1"/>
          </p:cNvSpPr>
          <p:nvPr>
            <p:ph type="body" idx="1"/>
          </p:nvPr>
        </p:nvSpPr>
        <p:spPr>
          <a:xfrm>
            <a:off x="359999" y="729000"/>
            <a:ext cx="8326799" cy="2040233"/>
          </a:xfrm>
          <a:prstGeom prst="rect">
            <a:avLst/>
          </a:prstGeom>
          <a:noFill/>
          <a:ln>
            <a:noFill/>
          </a:ln>
        </p:spPr>
        <p:txBody>
          <a:bodyPr spcFirstLastPara="1" wrap="square" lIns="0" tIns="0" rIns="0" bIns="0" anchor="t" anchorCtr="0">
            <a:noAutofit/>
          </a:bodyPr>
          <a:lstStyle/>
          <a:p>
            <a:pPr marL="342900" lvl="0" indent="-342900" algn="l" rtl="0">
              <a:lnSpc>
                <a:spcPct val="100000"/>
              </a:lnSpc>
              <a:spcBef>
                <a:spcPts val="0"/>
              </a:spcBef>
              <a:spcAft>
                <a:spcPts val="0"/>
              </a:spcAft>
              <a:buClr>
                <a:schemeClr val="dk1"/>
              </a:buClr>
              <a:buSzPts val="2400"/>
              <a:buChar char="•"/>
            </a:pPr>
            <a:r>
              <a:rPr lang="en"/>
              <a:t>Approaches:</a:t>
            </a:r>
            <a:endParaRPr/>
          </a:p>
          <a:p>
            <a:pPr marL="914400" lvl="1" indent="-381000" algn="l" rtl="0">
              <a:lnSpc>
                <a:spcPct val="100000"/>
              </a:lnSpc>
              <a:spcBef>
                <a:spcPts val="0"/>
              </a:spcBef>
              <a:spcAft>
                <a:spcPts val="0"/>
              </a:spcAft>
              <a:buClr>
                <a:schemeClr val="dk1"/>
              </a:buClr>
              <a:buSzPts val="2400"/>
              <a:buChar char="-"/>
            </a:pPr>
            <a:r>
              <a:rPr lang="en"/>
              <a:t>Learn optimal segmentation strategies</a:t>
            </a:r>
            <a:endParaRPr/>
          </a:p>
          <a:p>
            <a:pPr marL="1371600" lvl="2" indent="-381000" algn="l" rtl="0">
              <a:lnSpc>
                <a:spcPct val="100000"/>
              </a:lnSpc>
              <a:spcBef>
                <a:spcPts val="0"/>
              </a:spcBef>
              <a:spcAft>
                <a:spcPts val="0"/>
              </a:spcAft>
              <a:buClr>
                <a:schemeClr val="dk1"/>
              </a:buClr>
              <a:buSzPts val="2400"/>
              <a:buChar char="-"/>
            </a:pPr>
            <a:r>
              <a:rPr lang="en"/>
              <a:t>Create segments that optimizing tradeoff between </a:t>
            </a:r>
            <a:br>
              <a:rPr lang="en"/>
            </a:br>
            <a:r>
              <a:rPr lang="en"/>
              <a:t>segment length and translation quality</a:t>
            </a:r>
            <a:endParaRPr/>
          </a:p>
          <a:p>
            <a:pPr marL="1371600" lvl="2" indent="-381000" algn="l" rtl="0">
              <a:lnSpc>
                <a:spcPct val="100000"/>
              </a:lnSpc>
              <a:spcBef>
                <a:spcPts val="0"/>
              </a:spcBef>
              <a:spcAft>
                <a:spcPts val="0"/>
              </a:spcAft>
              <a:buClr>
                <a:schemeClr val="dk1"/>
              </a:buClr>
              <a:buSzPts val="2400"/>
              <a:buChar char="-"/>
            </a:pPr>
            <a:r>
              <a:rPr lang="en"/>
              <a:t>Advantages:</a:t>
            </a:r>
            <a:endParaRPr/>
          </a:p>
          <a:p>
            <a:pPr marL="1828800" lvl="3" indent="-381000" algn="l" rtl="0">
              <a:lnSpc>
                <a:spcPct val="100000"/>
              </a:lnSpc>
              <a:spcBef>
                <a:spcPts val="0"/>
              </a:spcBef>
              <a:spcAft>
                <a:spcPts val="0"/>
              </a:spcAft>
              <a:buClr>
                <a:schemeClr val="dk1"/>
              </a:buClr>
              <a:buSzPts val="2400"/>
              <a:buChar char="-"/>
            </a:pPr>
            <a:r>
              <a:rPr lang="en"/>
              <a:t>No changes to the system</a:t>
            </a:r>
            <a:endParaRPr/>
          </a:p>
          <a:p>
            <a:pPr marL="1371600" lvl="2" indent="-381000" algn="l" rtl="0">
              <a:lnSpc>
                <a:spcPct val="100000"/>
              </a:lnSpc>
              <a:spcBef>
                <a:spcPts val="0"/>
              </a:spcBef>
              <a:spcAft>
                <a:spcPts val="0"/>
              </a:spcAft>
              <a:buClr>
                <a:schemeClr val="dk1"/>
              </a:buClr>
              <a:buSzPts val="2400"/>
              <a:buChar char="-"/>
            </a:pPr>
            <a:r>
              <a:rPr lang="en"/>
              <a:t>Disadvantage:</a:t>
            </a:r>
            <a:endParaRPr/>
          </a:p>
          <a:p>
            <a:pPr marL="1828800" lvl="3" indent="-381000" algn="l" rtl="0">
              <a:lnSpc>
                <a:spcPct val="100000"/>
              </a:lnSpc>
              <a:spcBef>
                <a:spcPts val="0"/>
              </a:spcBef>
              <a:spcAft>
                <a:spcPts val="0"/>
              </a:spcAft>
              <a:buClr>
                <a:schemeClr val="dk1"/>
              </a:buClr>
              <a:buSzPts val="2400"/>
              <a:buChar char="-"/>
            </a:pPr>
            <a:r>
              <a:rPr lang="en"/>
              <a:t>Shorter context during translation</a:t>
            </a:r>
            <a:endParaRPr/>
          </a:p>
          <a:p>
            <a:pPr marL="1371600" lvl="2" indent="-342900" algn="l" rtl="0">
              <a:lnSpc>
                <a:spcPct val="100000"/>
              </a:lnSpc>
              <a:spcBef>
                <a:spcPts val="0"/>
              </a:spcBef>
              <a:spcAft>
                <a:spcPts val="0"/>
              </a:spcAft>
              <a:buSzPts val="1800"/>
              <a:buChar char="-"/>
            </a:pPr>
            <a:r>
              <a:rPr lang="en"/>
              <a:t>Mainly used in cascaded approaches (e.g. Oda et al., 2014)</a:t>
            </a:r>
            <a:endParaRPr/>
          </a:p>
          <a:p>
            <a:pPr marL="717550" lvl="1" indent="-231775" algn="l" rtl="0">
              <a:lnSpc>
                <a:spcPct val="100000"/>
              </a:lnSpc>
              <a:spcBef>
                <a:spcPts val="0"/>
              </a:spcBef>
              <a:spcAft>
                <a:spcPts val="0"/>
              </a:spcAft>
              <a:buClr>
                <a:schemeClr val="dk1"/>
              </a:buClr>
              <a:buSzPts val="2000"/>
              <a:buNone/>
            </a:pPr>
            <a:endParaRPr/>
          </a:p>
          <a:p>
            <a:pPr marL="342900" lvl="0" indent="-190500" algn="l" rtl="0">
              <a:lnSpc>
                <a:spcPct val="100000"/>
              </a:lnSpc>
              <a:spcBef>
                <a:spcPts val="0"/>
              </a:spcBef>
              <a:spcAft>
                <a:spcPts val="0"/>
              </a:spcAft>
              <a:buClr>
                <a:schemeClr val="dk1"/>
              </a:buClr>
              <a:buSzPts val="2400"/>
              <a:buNone/>
            </a:pPr>
            <a:endParaRPr/>
          </a:p>
          <a:p>
            <a:pPr marL="717550" lvl="1" indent="-231775" algn="l" rtl="0">
              <a:lnSpc>
                <a:spcPct val="100000"/>
              </a:lnSpc>
              <a:spcBef>
                <a:spcPts val="0"/>
              </a:spcBef>
              <a:spcAft>
                <a:spcPts val="0"/>
              </a:spcAft>
              <a:buClr>
                <a:schemeClr val="dk1"/>
              </a:buClr>
              <a:buSzPts val="2000"/>
              <a:buNone/>
            </a:pPr>
            <a:endParaRPr/>
          </a:p>
          <a:p>
            <a:pPr marL="342900" lvl="0" indent="-190500" algn="l" rtl="0">
              <a:lnSpc>
                <a:spcPct val="100000"/>
              </a:lnSpc>
              <a:spcBef>
                <a:spcPts val="0"/>
              </a:spcBef>
              <a:spcAft>
                <a:spcPts val="0"/>
              </a:spcAft>
              <a:buClr>
                <a:schemeClr val="dk1"/>
              </a:buClr>
              <a:buSzPts val="2400"/>
              <a:buNone/>
            </a:pPr>
            <a:endParaRPr/>
          </a:p>
        </p:txBody>
      </p:sp>
      <p:sp>
        <p:nvSpPr>
          <p:cNvPr id="5628" name="Google Shape;5628;p336"/>
          <p:cNvSpPr txBox="1"/>
          <p:nvPr/>
        </p:nvSpPr>
        <p:spPr>
          <a:xfrm>
            <a:off x="6567855" y="1773848"/>
            <a:ext cx="1759500" cy="13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Calibri"/>
                <a:ea typeface="Calibri"/>
                <a:cs typeface="Calibri"/>
                <a:sym typeface="Calibri"/>
              </a:rPr>
              <a:t>Example: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Calibri"/>
                <a:ea typeface="Calibri"/>
                <a:cs typeface="Calibri"/>
                <a:sym typeface="Calibri"/>
              </a:rPr>
              <a:t>Ich melde mich</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Calibri"/>
                <a:ea typeface="Calibri"/>
                <a:cs typeface="Calibri"/>
                <a:sym typeface="Calibri"/>
              </a:rPr>
              <a:t>zur Konferenz an</a:t>
            </a:r>
            <a:endParaRPr sz="1800" b="0" i="0" u="none" strike="noStrike" cap="none">
              <a:solidFill>
                <a:schemeClr val="dk1"/>
              </a:solidFill>
              <a:latin typeface="Calibri"/>
              <a:ea typeface="Calibri"/>
              <a:cs typeface="Calibri"/>
              <a:sym typeface="Calibri"/>
            </a:endParaRPr>
          </a:p>
        </p:txBody>
      </p:sp>
      <p:sp>
        <p:nvSpPr>
          <p:cNvPr id="5629" name="Google Shape;5629;p336"/>
          <p:cNvSpPr txBox="1">
            <a:spLocks noGrp="1"/>
          </p:cNvSpPr>
          <p:nvPr>
            <p:ph type="sldNum" idx="12"/>
          </p:nvPr>
        </p:nvSpPr>
        <p:spPr>
          <a:xfrm>
            <a:off x="8316141" y="4738799"/>
            <a:ext cx="370800" cy="2739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292</a:t>
            </a:fld>
            <a:endParaRP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Shape 5633"/>
        <p:cNvGrpSpPr/>
        <p:nvPr/>
      </p:nvGrpSpPr>
      <p:grpSpPr>
        <a:xfrm>
          <a:off x="0" y="0"/>
          <a:ext cx="0" cy="0"/>
          <a:chOff x="0" y="0"/>
          <a:chExt cx="0" cy="0"/>
        </a:xfrm>
      </p:grpSpPr>
      <p:sp>
        <p:nvSpPr>
          <p:cNvPr id="5634" name="Google Shape;5634;p337"/>
          <p:cNvSpPr txBox="1">
            <a:spLocks noGrp="1"/>
          </p:cNvSpPr>
          <p:nvPr>
            <p:ph type="title"/>
          </p:nvPr>
        </p:nvSpPr>
        <p:spPr>
          <a:xfrm>
            <a:off x="359999" y="233021"/>
            <a:ext cx="8326800" cy="425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3600"/>
              <a:buFont typeface="Calibri"/>
              <a:buNone/>
            </a:pPr>
            <a:r>
              <a:rPr lang="en"/>
              <a:t>Simultaneous Translation</a:t>
            </a:r>
            <a:endParaRPr/>
          </a:p>
        </p:txBody>
      </p:sp>
      <p:sp>
        <p:nvSpPr>
          <p:cNvPr id="5635" name="Google Shape;5635;p337"/>
          <p:cNvSpPr txBox="1">
            <a:spLocks noGrp="1"/>
          </p:cNvSpPr>
          <p:nvPr>
            <p:ph type="body" idx="1"/>
          </p:nvPr>
        </p:nvSpPr>
        <p:spPr>
          <a:xfrm>
            <a:off x="359999" y="729000"/>
            <a:ext cx="8326800" cy="2040300"/>
          </a:xfrm>
          <a:prstGeom prst="rect">
            <a:avLst/>
          </a:prstGeom>
          <a:noFill/>
          <a:ln>
            <a:noFill/>
          </a:ln>
        </p:spPr>
        <p:txBody>
          <a:bodyPr spcFirstLastPara="1" wrap="square" lIns="0" tIns="0" rIns="0" bIns="0" anchor="t" anchorCtr="0">
            <a:noAutofit/>
          </a:bodyPr>
          <a:lstStyle/>
          <a:p>
            <a:pPr marL="342900" lvl="0" indent="-342900" algn="l" rtl="0">
              <a:lnSpc>
                <a:spcPct val="100000"/>
              </a:lnSpc>
              <a:spcBef>
                <a:spcPts val="0"/>
              </a:spcBef>
              <a:spcAft>
                <a:spcPts val="0"/>
              </a:spcAft>
              <a:buClr>
                <a:schemeClr val="dk1"/>
              </a:buClr>
              <a:buSzPts val="2400"/>
              <a:buChar char="•"/>
            </a:pPr>
            <a:r>
              <a:rPr lang="en"/>
              <a:t>Approaches:</a:t>
            </a:r>
            <a:endParaRPr/>
          </a:p>
          <a:p>
            <a:pPr marL="914400" lvl="1" indent="-381000" algn="l" rtl="0">
              <a:lnSpc>
                <a:spcPct val="100000"/>
              </a:lnSpc>
              <a:spcBef>
                <a:spcPts val="0"/>
              </a:spcBef>
              <a:spcAft>
                <a:spcPts val="0"/>
              </a:spcAft>
              <a:buClr>
                <a:schemeClr val="dk1"/>
              </a:buClr>
              <a:buSzPts val="2400"/>
              <a:buChar char="-"/>
            </a:pPr>
            <a:r>
              <a:rPr lang="en"/>
              <a:t>Learn optimal segmentation strategies</a:t>
            </a:r>
            <a:endParaRPr/>
          </a:p>
          <a:p>
            <a:pPr marL="914400" lvl="1" indent="-381000" algn="l" rtl="0">
              <a:lnSpc>
                <a:spcPct val="100000"/>
              </a:lnSpc>
              <a:spcBef>
                <a:spcPts val="0"/>
              </a:spcBef>
              <a:spcAft>
                <a:spcPts val="0"/>
              </a:spcAft>
              <a:buClr>
                <a:schemeClr val="dk1"/>
              </a:buClr>
              <a:buSzPts val="2400"/>
              <a:buChar char="-"/>
            </a:pPr>
            <a:r>
              <a:rPr lang="en"/>
              <a:t>Re-translate / Iterative -update</a:t>
            </a:r>
            <a:endParaRPr/>
          </a:p>
          <a:p>
            <a:pPr marL="1371600" lvl="2" indent="-355600" algn="l" rtl="0">
              <a:lnSpc>
                <a:spcPct val="100000"/>
              </a:lnSpc>
              <a:spcBef>
                <a:spcPts val="0"/>
              </a:spcBef>
              <a:spcAft>
                <a:spcPts val="0"/>
              </a:spcAft>
              <a:buClr>
                <a:schemeClr val="dk1"/>
              </a:buClr>
              <a:buSzPts val="2000"/>
              <a:buChar char="-"/>
            </a:pPr>
            <a:r>
              <a:rPr lang="en"/>
              <a:t>Directly output first hypothesis</a:t>
            </a:r>
            <a:endParaRPr/>
          </a:p>
          <a:p>
            <a:pPr marL="1371600" lvl="2" indent="-355600" algn="l" rtl="0">
              <a:lnSpc>
                <a:spcPct val="100000"/>
              </a:lnSpc>
              <a:spcBef>
                <a:spcPts val="0"/>
              </a:spcBef>
              <a:spcAft>
                <a:spcPts val="0"/>
              </a:spcAft>
              <a:buClr>
                <a:schemeClr val="dk1"/>
              </a:buClr>
              <a:buSzPts val="2000"/>
              <a:buChar char="-"/>
            </a:pPr>
            <a:r>
              <a:rPr lang="en"/>
              <a:t>If more context is available:</a:t>
            </a:r>
            <a:endParaRPr/>
          </a:p>
          <a:p>
            <a:pPr marL="1828800" lvl="3" indent="-355600" algn="l" rtl="0">
              <a:lnSpc>
                <a:spcPct val="100000"/>
              </a:lnSpc>
              <a:spcBef>
                <a:spcPts val="0"/>
              </a:spcBef>
              <a:spcAft>
                <a:spcPts val="0"/>
              </a:spcAft>
              <a:buClr>
                <a:schemeClr val="dk1"/>
              </a:buClr>
              <a:buSzPts val="2000"/>
              <a:buChar char="-"/>
            </a:pPr>
            <a:r>
              <a:rPr lang="en"/>
              <a:t>Update with better hypothesis</a:t>
            </a:r>
            <a:endParaRPr/>
          </a:p>
          <a:p>
            <a:pPr marL="1371600" lvl="2" indent="-342900" algn="l" rtl="0">
              <a:lnSpc>
                <a:spcPct val="100000"/>
              </a:lnSpc>
              <a:spcBef>
                <a:spcPts val="0"/>
              </a:spcBef>
              <a:spcAft>
                <a:spcPts val="0"/>
              </a:spcAft>
              <a:buSzPts val="1800"/>
              <a:buChar char="-"/>
            </a:pPr>
            <a:r>
              <a:rPr lang="en"/>
              <a:t>Cascade </a:t>
            </a:r>
            <a:endParaRPr/>
          </a:p>
          <a:p>
            <a:pPr marL="1828800" lvl="3" indent="-342900" algn="l" rtl="0">
              <a:lnSpc>
                <a:spcPct val="100000"/>
              </a:lnSpc>
              <a:spcBef>
                <a:spcPts val="0"/>
              </a:spcBef>
              <a:spcAft>
                <a:spcPts val="0"/>
              </a:spcAft>
              <a:buSzPts val="1800"/>
              <a:buChar char="-"/>
            </a:pPr>
            <a:r>
              <a:rPr lang="en"/>
              <a:t>(Niehues et al, 2018; Arivazhagan et al, 2020)</a:t>
            </a:r>
            <a:endParaRPr/>
          </a:p>
          <a:p>
            <a:pPr marL="1371600" lvl="2" indent="-342900" algn="l" rtl="0">
              <a:lnSpc>
                <a:spcPct val="100000"/>
              </a:lnSpc>
              <a:spcBef>
                <a:spcPts val="0"/>
              </a:spcBef>
              <a:spcAft>
                <a:spcPts val="0"/>
              </a:spcAft>
              <a:buSzPts val="1800"/>
              <a:buChar char="-"/>
            </a:pPr>
            <a:r>
              <a:rPr lang="en"/>
              <a:t>End-to-end </a:t>
            </a:r>
            <a:endParaRPr/>
          </a:p>
          <a:p>
            <a:pPr marL="1828800" lvl="3" indent="-342900" algn="l" rtl="0">
              <a:lnSpc>
                <a:spcPct val="100000"/>
              </a:lnSpc>
              <a:spcBef>
                <a:spcPts val="0"/>
              </a:spcBef>
              <a:spcAft>
                <a:spcPts val="0"/>
              </a:spcAft>
              <a:buSzPts val="1800"/>
              <a:buChar char="-"/>
            </a:pPr>
            <a:r>
              <a:rPr lang="en"/>
              <a:t>(Weller et al, 2021)</a:t>
            </a:r>
            <a:endParaRPr/>
          </a:p>
          <a:p>
            <a:pPr marL="717550" lvl="1" indent="-231775" algn="l" rtl="0">
              <a:lnSpc>
                <a:spcPct val="100000"/>
              </a:lnSpc>
              <a:spcBef>
                <a:spcPts val="0"/>
              </a:spcBef>
              <a:spcAft>
                <a:spcPts val="0"/>
              </a:spcAft>
              <a:buClr>
                <a:schemeClr val="dk1"/>
              </a:buClr>
              <a:buSzPts val="2000"/>
              <a:buNone/>
            </a:pPr>
            <a:endParaRPr/>
          </a:p>
          <a:p>
            <a:pPr marL="342900" lvl="0" indent="-190500" algn="l" rtl="0">
              <a:lnSpc>
                <a:spcPct val="100000"/>
              </a:lnSpc>
              <a:spcBef>
                <a:spcPts val="0"/>
              </a:spcBef>
              <a:spcAft>
                <a:spcPts val="0"/>
              </a:spcAft>
              <a:buClr>
                <a:schemeClr val="dk1"/>
              </a:buClr>
              <a:buSzPts val="2400"/>
              <a:buNone/>
            </a:pPr>
            <a:endParaRPr/>
          </a:p>
        </p:txBody>
      </p:sp>
      <p:sp>
        <p:nvSpPr>
          <p:cNvPr id="5636" name="Google Shape;5636;p337"/>
          <p:cNvSpPr txBox="1">
            <a:spLocks noGrp="1"/>
          </p:cNvSpPr>
          <p:nvPr>
            <p:ph type="sldNum" idx="12"/>
          </p:nvPr>
        </p:nvSpPr>
        <p:spPr>
          <a:xfrm>
            <a:off x="8316141" y="4738799"/>
            <a:ext cx="370800" cy="2739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293</a:t>
            </a:fld>
            <a:endParaRPr/>
          </a:p>
        </p:txBody>
      </p:sp>
      <p:sp>
        <p:nvSpPr>
          <p:cNvPr id="5637" name="Google Shape;5637;p337"/>
          <p:cNvSpPr txBox="1"/>
          <p:nvPr/>
        </p:nvSpPr>
        <p:spPr>
          <a:xfrm>
            <a:off x="6233575" y="895800"/>
            <a:ext cx="2247600" cy="2711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Calibri"/>
                <a:ea typeface="Calibri"/>
                <a:cs typeface="Calibri"/>
                <a:sym typeface="Calibri"/>
              </a:rPr>
              <a:t>Example: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latin typeface="Calibri"/>
                <a:ea typeface="Calibri"/>
                <a:cs typeface="Calibri"/>
                <a:sym typeface="Calibri"/>
              </a:rPr>
              <a:t>Ich </a:t>
            </a:r>
            <a:endParaRPr sz="18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 sz="1800">
                <a:solidFill>
                  <a:schemeClr val="dk1"/>
                </a:solidFill>
                <a:latin typeface="Calibri"/>
                <a:ea typeface="Calibri"/>
                <a:cs typeface="Calibri"/>
                <a:sym typeface="Calibri"/>
              </a:rPr>
              <a:t>I</a:t>
            </a: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 sz="1800">
                <a:latin typeface="Calibri"/>
                <a:ea typeface="Calibri"/>
                <a:cs typeface="Calibri"/>
                <a:sym typeface="Calibri"/>
              </a:rPr>
              <a:t>Ich </a:t>
            </a:r>
            <a:r>
              <a:rPr lang="en" sz="1800" b="0" i="0" u="none" strike="noStrike" cap="none">
                <a:latin typeface="Calibri"/>
                <a:ea typeface="Calibri"/>
                <a:cs typeface="Calibri"/>
                <a:sym typeface="Calibri"/>
              </a:rPr>
              <a:t>melde mich</a:t>
            </a:r>
            <a:endParaRPr sz="1800" b="0" i="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 sz="1800">
                <a:solidFill>
                  <a:srgbClr val="9900FF"/>
                </a:solidFill>
                <a:latin typeface="Calibri"/>
                <a:ea typeface="Calibri"/>
                <a:cs typeface="Calibri"/>
                <a:sym typeface="Calibri"/>
              </a:rPr>
              <a:t>I register</a:t>
            </a:r>
            <a:endParaRPr sz="1800">
              <a:solidFill>
                <a:srgbClr val="9900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 sz="1800">
                <a:latin typeface="Calibri"/>
                <a:ea typeface="Calibri"/>
                <a:cs typeface="Calibri"/>
                <a:sym typeface="Calibri"/>
              </a:rPr>
              <a:t>Ich melde mich von</a:t>
            </a:r>
            <a:endParaRPr sz="18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 sz="1800">
                <a:solidFill>
                  <a:schemeClr val="dk1"/>
                </a:solidFill>
                <a:latin typeface="Calibri"/>
                <a:ea typeface="Calibri"/>
                <a:cs typeface="Calibri"/>
                <a:sym typeface="Calibri"/>
              </a:rPr>
              <a:t>I cancel my registration for</a:t>
            </a: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338"/>
          <p:cNvSpPr txBox="1">
            <a:spLocks noGrp="1"/>
          </p:cNvSpPr>
          <p:nvPr>
            <p:ph type="title"/>
          </p:nvPr>
        </p:nvSpPr>
        <p:spPr>
          <a:xfrm>
            <a:off x="359999" y="233021"/>
            <a:ext cx="8326800" cy="425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3600"/>
              <a:buFont typeface="Calibri"/>
              <a:buNone/>
            </a:pPr>
            <a:r>
              <a:rPr lang="en"/>
              <a:t>Re-translation</a:t>
            </a:r>
            <a:endParaRPr/>
          </a:p>
        </p:txBody>
      </p:sp>
      <p:sp>
        <p:nvSpPr>
          <p:cNvPr id="5643" name="Google Shape;5643;p338"/>
          <p:cNvSpPr txBox="1">
            <a:spLocks noGrp="1"/>
          </p:cNvSpPr>
          <p:nvPr>
            <p:ph type="body" idx="1"/>
          </p:nvPr>
        </p:nvSpPr>
        <p:spPr>
          <a:xfrm>
            <a:off x="359999" y="729000"/>
            <a:ext cx="8326800" cy="2040300"/>
          </a:xfrm>
          <a:prstGeom prst="rect">
            <a:avLst/>
          </a:prstGeom>
          <a:noFill/>
          <a:ln>
            <a:noFill/>
          </a:ln>
        </p:spPr>
        <p:txBody>
          <a:bodyPr spcFirstLastPara="1" wrap="square" lIns="0" tIns="0" rIns="0" bIns="0" anchor="t" anchorCtr="0">
            <a:noAutofit/>
          </a:bodyPr>
          <a:lstStyle/>
          <a:p>
            <a:pPr marL="342900" lvl="0" indent="-342900" algn="l" rtl="0">
              <a:lnSpc>
                <a:spcPct val="100000"/>
              </a:lnSpc>
              <a:spcBef>
                <a:spcPts val="0"/>
              </a:spcBef>
              <a:spcAft>
                <a:spcPts val="0"/>
              </a:spcAft>
              <a:buClr>
                <a:schemeClr val="dk1"/>
              </a:buClr>
              <a:buSzPts val="2400"/>
              <a:buChar char="•"/>
            </a:pPr>
            <a:r>
              <a:rPr lang="en"/>
              <a:t>Challenge:</a:t>
            </a:r>
            <a:endParaRPr/>
          </a:p>
          <a:p>
            <a:pPr marL="914400" lvl="1" indent="-342900" algn="l" rtl="0">
              <a:lnSpc>
                <a:spcPct val="100000"/>
              </a:lnSpc>
              <a:spcBef>
                <a:spcPts val="0"/>
              </a:spcBef>
              <a:spcAft>
                <a:spcPts val="0"/>
              </a:spcAft>
              <a:buSzPts val="1800"/>
              <a:buChar char="-"/>
            </a:pPr>
            <a:r>
              <a:rPr lang="en"/>
              <a:t>Flickering</a:t>
            </a:r>
            <a:endParaRPr/>
          </a:p>
          <a:p>
            <a:pPr marL="457200" lvl="0" indent="-342900" algn="l" rtl="0">
              <a:lnSpc>
                <a:spcPct val="100000"/>
              </a:lnSpc>
              <a:spcBef>
                <a:spcPts val="0"/>
              </a:spcBef>
              <a:spcAft>
                <a:spcPts val="0"/>
              </a:spcAft>
              <a:buSzPts val="1800"/>
              <a:buChar char="•"/>
            </a:pPr>
            <a:r>
              <a:rPr lang="en"/>
              <a:t>Ideas:</a:t>
            </a:r>
            <a:endParaRPr/>
          </a:p>
          <a:p>
            <a:pPr marL="914400" lvl="1" indent="-342900" algn="l" rtl="0">
              <a:lnSpc>
                <a:spcPct val="100000"/>
              </a:lnSpc>
              <a:spcBef>
                <a:spcPts val="0"/>
              </a:spcBef>
              <a:spcAft>
                <a:spcPts val="0"/>
              </a:spcAft>
              <a:buSzPts val="1800"/>
              <a:buChar char="-"/>
            </a:pPr>
            <a:r>
              <a:rPr lang="en"/>
              <a:t>Output masking</a:t>
            </a:r>
            <a:endParaRPr/>
          </a:p>
          <a:p>
            <a:pPr marL="1371600" lvl="2" indent="-342900" algn="l" rtl="0">
              <a:lnSpc>
                <a:spcPct val="100000"/>
              </a:lnSpc>
              <a:spcBef>
                <a:spcPts val="0"/>
              </a:spcBef>
              <a:spcAft>
                <a:spcPts val="0"/>
              </a:spcAft>
              <a:buSzPts val="1800"/>
              <a:buChar char="-"/>
            </a:pPr>
            <a:r>
              <a:rPr lang="en"/>
              <a:t>Do not output last tokens</a:t>
            </a:r>
            <a:endParaRPr/>
          </a:p>
          <a:p>
            <a:pPr marL="914400" lvl="1" indent="-342900" algn="l" rtl="0">
              <a:lnSpc>
                <a:spcPct val="100000"/>
              </a:lnSpc>
              <a:spcBef>
                <a:spcPts val="0"/>
              </a:spcBef>
              <a:spcAft>
                <a:spcPts val="0"/>
              </a:spcAft>
              <a:buSzPts val="1800"/>
              <a:buChar char="-"/>
            </a:pPr>
            <a:r>
              <a:rPr lang="en"/>
              <a:t>Constrained decoding:</a:t>
            </a:r>
            <a:endParaRPr/>
          </a:p>
          <a:p>
            <a:pPr marL="1371600" lvl="2" indent="-342900" algn="l" rtl="0">
              <a:lnSpc>
                <a:spcPct val="100000"/>
              </a:lnSpc>
              <a:spcBef>
                <a:spcPts val="0"/>
              </a:spcBef>
              <a:spcAft>
                <a:spcPts val="0"/>
              </a:spcAft>
              <a:buSzPts val="1800"/>
              <a:buChar char="-"/>
            </a:pPr>
            <a:r>
              <a:rPr lang="en"/>
              <a:t>Fixed part of the previous translation</a:t>
            </a:r>
            <a:endParaRPr/>
          </a:p>
          <a:p>
            <a:pPr marL="717550" lvl="1" indent="-231775" algn="l" rtl="0">
              <a:lnSpc>
                <a:spcPct val="100000"/>
              </a:lnSpc>
              <a:spcBef>
                <a:spcPts val="0"/>
              </a:spcBef>
              <a:spcAft>
                <a:spcPts val="0"/>
              </a:spcAft>
              <a:buClr>
                <a:schemeClr val="dk1"/>
              </a:buClr>
              <a:buSzPts val="2000"/>
              <a:buNone/>
            </a:pPr>
            <a:endParaRPr/>
          </a:p>
          <a:p>
            <a:pPr marL="342900" lvl="0" indent="-190500" algn="l" rtl="0">
              <a:lnSpc>
                <a:spcPct val="100000"/>
              </a:lnSpc>
              <a:spcBef>
                <a:spcPts val="0"/>
              </a:spcBef>
              <a:spcAft>
                <a:spcPts val="0"/>
              </a:spcAft>
              <a:buClr>
                <a:schemeClr val="dk1"/>
              </a:buClr>
              <a:buSzPts val="2400"/>
              <a:buNone/>
            </a:pPr>
            <a:endParaRPr/>
          </a:p>
        </p:txBody>
      </p:sp>
      <p:sp>
        <p:nvSpPr>
          <p:cNvPr id="5644" name="Google Shape;5644;p338"/>
          <p:cNvSpPr txBox="1">
            <a:spLocks noGrp="1"/>
          </p:cNvSpPr>
          <p:nvPr>
            <p:ph type="sldNum" idx="12"/>
          </p:nvPr>
        </p:nvSpPr>
        <p:spPr>
          <a:xfrm>
            <a:off x="8316141" y="4738799"/>
            <a:ext cx="370800" cy="2739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294</a:t>
            </a:fld>
            <a:endParaRPr/>
          </a:p>
        </p:txBody>
      </p:sp>
      <p:sp>
        <p:nvSpPr>
          <p:cNvPr id="5645" name="Google Shape;5645;p338"/>
          <p:cNvSpPr txBox="1"/>
          <p:nvPr/>
        </p:nvSpPr>
        <p:spPr>
          <a:xfrm>
            <a:off x="6233575" y="895800"/>
            <a:ext cx="2247600" cy="2711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Calibri"/>
                <a:ea typeface="Calibri"/>
                <a:cs typeface="Calibri"/>
                <a:sym typeface="Calibri"/>
              </a:rPr>
              <a:t>Example: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latin typeface="Calibri"/>
                <a:ea typeface="Calibri"/>
                <a:cs typeface="Calibri"/>
                <a:sym typeface="Calibri"/>
              </a:rPr>
              <a:t>Ich </a:t>
            </a:r>
            <a:endParaRPr sz="18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 sz="1800">
                <a:solidFill>
                  <a:schemeClr val="dk1"/>
                </a:solidFill>
                <a:latin typeface="Calibri"/>
                <a:ea typeface="Calibri"/>
                <a:cs typeface="Calibri"/>
                <a:sym typeface="Calibri"/>
              </a:rPr>
              <a:t>I</a:t>
            </a: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 sz="1800">
                <a:latin typeface="Calibri"/>
                <a:ea typeface="Calibri"/>
                <a:cs typeface="Calibri"/>
                <a:sym typeface="Calibri"/>
              </a:rPr>
              <a:t>Ich </a:t>
            </a:r>
            <a:r>
              <a:rPr lang="en" sz="1800" b="0" i="0" u="none" strike="noStrike" cap="none">
                <a:latin typeface="Calibri"/>
                <a:ea typeface="Calibri"/>
                <a:cs typeface="Calibri"/>
                <a:sym typeface="Calibri"/>
              </a:rPr>
              <a:t>melde mich</a:t>
            </a:r>
            <a:endParaRPr sz="1800" b="0" i="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 sz="1800">
                <a:solidFill>
                  <a:srgbClr val="9900FF"/>
                </a:solidFill>
                <a:latin typeface="Calibri"/>
                <a:ea typeface="Calibri"/>
                <a:cs typeface="Calibri"/>
                <a:sym typeface="Calibri"/>
              </a:rPr>
              <a:t>I register</a:t>
            </a:r>
            <a:endParaRPr sz="1800">
              <a:solidFill>
                <a:srgbClr val="9900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 sz="1800">
                <a:latin typeface="Calibri"/>
                <a:ea typeface="Calibri"/>
                <a:cs typeface="Calibri"/>
                <a:sym typeface="Calibri"/>
              </a:rPr>
              <a:t>Ich melde mich von</a:t>
            </a:r>
            <a:endParaRPr sz="18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 sz="1800">
                <a:solidFill>
                  <a:schemeClr val="dk1"/>
                </a:solidFill>
                <a:latin typeface="Calibri"/>
                <a:ea typeface="Calibri"/>
                <a:cs typeface="Calibri"/>
                <a:sym typeface="Calibri"/>
              </a:rPr>
              <a:t>I cancel my registration for</a:t>
            </a: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Shape 5649"/>
        <p:cNvGrpSpPr/>
        <p:nvPr/>
      </p:nvGrpSpPr>
      <p:grpSpPr>
        <a:xfrm>
          <a:off x="0" y="0"/>
          <a:ext cx="0" cy="0"/>
          <a:chOff x="0" y="0"/>
          <a:chExt cx="0" cy="0"/>
        </a:xfrm>
      </p:grpSpPr>
      <p:sp>
        <p:nvSpPr>
          <p:cNvPr id="5650" name="Google Shape;5650;p339"/>
          <p:cNvSpPr txBox="1">
            <a:spLocks noGrp="1"/>
          </p:cNvSpPr>
          <p:nvPr>
            <p:ph type="title"/>
          </p:nvPr>
        </p:nvSpPr>
        <p:spPr>
          <a:xfrm>
            <a:off x="359999" y="233021"/>
            <a:ext cx="8326800" cy="425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3600"/>
              <a:buFont typeface="Calibri"/>
              <a:buNone/>
            </a:pPr>
            <a:r>
              <a:rPr lang="en"/>
              <a:t>Simultaneous Translation</a:t>
            </a:r>
            <a:endParaRPr/>
          </a:p>
        </p:txBody>
      </p:sp>
      <p:sp>
        <p:nvSpPr>
          <p:cNvPr id="5651" name="Google Shape;5651;p339"/>
          <p:cNvSpPr txBox="1">
            <a:spLocks noGrp="1"/>
          </p:cNvSpPr>
          <p:nvPr>
            <p:ph type="body" idx="1"/>
          </p:nvPr>
        </p:nvSpPr>
        <p:spPr>
          <a:xfrm>
            <a:off x="359999" y="729000"/>
            <a:ext cx="8326800" cy="2040300"/>
          </a:xfrm>
          <a:prstGeom prst="rect">
            <a:avLst/>
          </a:prstGeom>
          <a:noFill/>
          <a:ln>
            <a:noFill/>
          </a:ln>
        </p:spPr>
        <p:txBody>
          <a:bodyPr spcFirstLastPara="1" wrap="square" lIns="0" tIns="0" rIns="0" bIns="0" anchor="t" anchorCtr="0">
            <a:noAutofit/>
          </a:bodyPr>
          <a:lstStyle/>
          <a:p>
            <a:pPr marL="342900" lvl="0" indent="-342900" algn="l" rtl="0">
              <a:lnSpc>
                <a:spcPct val="100000"/>
              </a:lnSpc>
              <a:spcBef>
                <a:spcPts val="0"/>
              </a:spcBef>
              <a:spcAft>
                <a:spcPts val="0"/>
              </a:spcAft>
              <a:buClr>
                <a:schemeClr val="dk1"/>
              </a:buClr>
              <a:buSzPts val="2400"/>
              <a:buChar char="•"/>
            </a:pPr>
            <a:r>
              <a:rPr lang="en"/>
              <a:t>Approaches:</a:t>
            </a:r>
            <a:endParaRPr/>
          </a:p>
          <a:p>
            <a:pPr marL="914400" lvl="1" indent="-381000" algn="l" rtl="0">
              <a:lnSpc>
                <a:spcPct val="100000"/>
              </a:lnSpc>
              <a:spcBef>
                <a:spcPts val="0"/>
              </a:spcBef>
              <a:spcAft>
                <a:spcPts val="0"/>
              </a:spcAft>
              <a:buClr>
                <a:schemeClr val="dk1"/>
              </a:buClr>
              <a:buSzPts val="2400"/>
              <a:buChar char="-"/>
            </a:pPr>
            <a:r>
              <a:rPr lang="en"/>
              <a:t>Learn optimal segmentation strategies</a:t>
            </a:r>
            <a:endParaRPr/>
          </a:p>
          <a:p>
            <a:pPr marL="914400" lvl="1" indent="-381000" algn="l" rtl="0">
              <a:lnSpc>
                <a:spcPct val="100000"/>
              </a:lnSpc>
              <a:spcBef>
                <a:spcPts val="0"/>
              </a:spcBef>
              <a:spcAft>
                <a:spcPts val="0"/>
              </a:spcAft>
              <a:buClr>
                <a:schemeClr val="dk1"/>
              </a:buClr>
              <a:buSzPts val="2400"/>
              <a:buChar char="-"/>
            </a:pPr>
            <a:r>
              <a:rPr lang="en"/>
              <a:t>Re-translate</a:t>
            </a:r>
            <a:endParaRPr/>
          </a:p>
          <a:p>
            <a:pPr marL="914400" lvl="1" indent="-381000" algn="l" rtl="0">
              <a:lnSpc>
                <a:spcPct val="100000"/>
              </a:lnSpc>
              <a:spcBef>
                <a:spcPts val="0"/>
              </a:spcBef>
              <a:spcAft>
                <a:spcPts val="0"/>
              </a:spcAft>
              <a:buClr>
                <a:schemeClr val="dk1"/>
              </a:buClr>
              <a:buSzPts val="2400"/>
              <a:buChar char="-"/>
            </a:pPr>
            <a:r>
              <a:rPr lang="en"/>
              <a:t>Stream decoding</a:t>
            </a:r>
            <a:endParaRPr/>
          </a:p>
          <a:p>
            <a:pPr marL="1371600" lvl="2" indent="-381000" algn="l" rtl="0">
              <a:lnSpc>
                <a:spcPct val="100000"/>
              </a:lnSpc>
              <a:spcBef>
                <a:spcPts val="0"/>
              </a:spcBef>
              <a:spcAft>
                <a:spcPts val="0"/>
              </a:spcAft>
              <a:buClr>
                <a:schemeClr val="dk1"/>
              </a:buClr>
              <a:buSzPts val="2400"/>
              <a:buChar char="-"/>
            </a:pPr>
            <a:r>
              <a:rPr lang="en"/>
              <a:t>Dynamically learn when to generate a translation</a:t>
            </a:r>
            <a:endParaRPr/>
          </a:p>
          <a:p>
            <a:pPr marL="1371600" lvl="2" indent="-381000" algn="l" rtl="0">
              <a:lnSpc>
                <a:spcPct val="100000"/>
              </a:lnSpc>
              <a:spcBef>
                <a:spcPts val="0"/>
              </a:spcBef>
              <a:spcAft>
                <a:spcPts val="0"/>
              </a:spcAft>
              <a:buClr>
                <a:schemeClr val="dk1"/>
              </a:buClr>
              <a:buSzPts val="2400"/>
              <a:buChar char="-"/>
            </a:pPr>
            <a:r>
              <a:rPr lang="en"/>
              <a:t>At each time step:</a:t>
            </a:r>
            <a:endParaRPr/>
          </a:p>
          <a:p>
            <a:pPr marL="1828800" lvl="3" indent="-381000" algn="l" rtl="0">
              <a:lnSpc>
                <a:spcPct val="100000"/>
              </a:lnSpc>
              <a:spcBef>
                <a:spcPts val="0"/>
              </a:spcBef>
              <a:spcAft>
                <a:spcPts val="0"/>
              </a:spcAft>
              <a:buClr>
                <a:schemeClr val="dk1"/>
              </a:buClr>
              <a:buSzPts val="2400"/>
              <a:buChar char="-"/>
            </a:pPr>
            <a:r>
              <a:rPr lang="en"/>
              <a:t>Decided to output word</a:t>
            </a:r>
            <a:endParaRPr/>
          </a:p>
          <a:p>
            <a:pPr marL="1828800" lvl="3" indent="-381000" algn="l" rtl="0">
              <a:lnSpc>
                <a:spcPct val="100000"/>
              </a:lnSpc>
              <a:spcBef>
                <a:spcPts val="0"/>
              </a:spcBef>
              <a:spcAft>
                <a:spcPts val="0"/>
              </a:spcAft>
              <a:buClr>
                <a:schemeClr val="dk1"/>
              </a:buClr>
              <a:buSzPts val="2400"/>
              <a:buChar char="-"/>
            </a:pPr>
            <a:r>
              <a:rPr lang="en"/>
              <a:t>Wait for additional input</a:t>
            </a:r>
            <a:endParaRPr/>
          </a:p>
          <a:p>
            <a:pPr marL="717550" lvl="1" indent="-231775" algn="l" rtl="0">
              <a:lnSpc>
                <a:spcPct val="100000"/>
              </a:lnSpc>
              <a:spcBef>
                <a:spcPts val="0"/>
              </a:spcBef>
              <a:spcAft>
                <a:spcPts val="0"/>
              </a:spcAft>
              <a:buClr>
                <a:schemeClr val="dk1"/>
              </a:buClr>
              <a:buSzPts val="2000"/>
              <a:buNone/>
            </a:pPr>
            <a:endParaRPr/>
          </a:p>
          <a:p>
            <a:pPr marL="342900" lvl="0" indent="-190500" algn="l" rtl="0">
              <a:lnSpc>
                <a:spcPct val="100000"/>
              </a:lnSpc>
              <a:spcBef>
                <a:spcPts val="0"/>
              </a:spcBef>
              <a:spcAft>
                <a:spcPts val="0"/>
              </a:spcAft>
              <a:buClr>
                <a:schemeClr val="dk1"/>
              </a:buClr>
              <a:buSzPts val="2400"/>
              <a:buNone/>
            </a:pPr>
            <a:endParaRPr/>
          </a:p>
          <a:p>
            <a:pPr marL="717550" lvl="1" indent="-231775" algn="l" rtl="0">
              <a:lnSpc>
                <a:spcPct val="100000"/>
              </a:lnSpc>
              <a:spcBef>
                <a:spcPts val="0"/>
              </a:spcBef>
              <a:spcAft>
                <a:spcPts val="0"/>
              </a:spcAft>
              <a:buClr>
                <a:schemeClr val="dk1"/>
              </a:buClr>
              <a:buSzPts val="2000"/>
              <a:buNone/>
            </a:pPr>
            <a:endParaRPr/>
          </a:p>
          <a:p>
            <a:pPr marL="342900" lvl="0" indent="-190500" algn="l" rtl="0">
              <a:lnSpc>
                <a:spcPct val="100000"/>
              </a:lnSpc>
              <a:spcBef>
                <a:spcPts val="0"/>
              </a:spcBef>
              <a:spcAft>
                <a:spcPts val="0"/>
              </a:spcAft>
              <a:buClr>
                <a:schemeClr val="dk1"/>
              </a:buClr>
              <a:buSzPts val="2400"/>
              <a:buNone/>
            </a:pPr>
            <a:endParaRPr/>
          </a:p>
        </p:txBody>
      </p:sp>
      <p:sp>
        <p:nvSpPr>
          <p:cNvPr id="5652" name="Google Shape;5652;p339"/>
          <p:cNvSpPr txBox="1">
            <a:spLocks noGrp="1"/>
          </p:cNvSpPr>
          <p:nvPr>
            <p:ph type="sldNum" idx="12"/>
          </p:nvPr>
        </p:nvSpPr>
        <p:spPr>
          <a:xfrm>
            <a:off x="8316141" y="4738799"/>
            <a:ext cx="370800" cy="2739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295</a:t>
            </a:fld>
            <a:endParaRP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Shape 5656"/>
        <p:cNvGrpSpPr/>
        <p:nvPr/>
      </p:nvGrpSpPr>
      <p:grpSpPr>
        <a:xfrm>
          <a:off x="0" y="0"/>
          <a:ext cx="0" cy="0"/>
          <a:chOff x="0" y="0"/>
          <a:chExt cx="0" cy="0"/>
        </a:xfrm>
      </p:grpSpPr>
      <p:sp>
        <p:nvSpPr>
          <p:cNvPr id="5657" name="Google Shape;5657;p340"/>
          <p:cNvSpPr txBox="1">
            <a:spLocks noGrp="1"/>
          </p:cNvSpPr>
          <p:nvPr>
            <p:ph type="title"/>
          </p:nvPr>
        </p:nvSpPr>
        <p:spPr>
          <a:xfrm>
            <a:off x="359999" y="233021"/>
            <a:ext cx="8326800" cy="425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3600"/>
              <a:buFont typeface="Calibri"/>
              <a:buNone/>
            </a:pPr>
            <a:r>
              <a:rPr lang="en"/>
              <a:t>Stream decoding</a:t>
            </a:r>
            <a:endParaRPr/>
          </a:p>
        </p:txBody>
      </p:sp>
      <p:sp>
        <p:nvSpPr>
          <p:cNvPr id="5658" name="Google Shape;5658;p340"/>
          <p:cNvSpPr txBox="1">
            <a:spLocks noGrp="1"/>
          </p:cNvSpPr>
          <p:nvPr>
            <p:ph type="body" idx="1"/>
          </p:nvPr>
        </p:nvSpPr>
        <p:spPr>
          <a:xfrm>
            <a:off x="359999" y="729000"/>
            <a:ext cx="8326800" cy="2040300"/>
          </a:xfrm>
          <a:prstGeom prst="rect">
            <a:avLst/>
          </a:prstGeom>
          <a:noFill/>
          <a:ln>
            <a:noFill/>
          </a:ln>
        </p:spPr>
        <p:txBody>
          <a:bodyPr spcFirstLastPara="1" wrap="square" lIns="0" tIns="0" rIns="0" bIns="0" anchor="t" anchorCtr="0">
            <a:noAutofit/>
          </a:bodyPr>
          <a:lstStyle/>
          <a:p>
            <a:pPr marL="457200" lvl="0" indent="-381000" algn="l" rtl="0">
              <a:spcBef>
                <a:spcPts val="0"/>
              </a:spcBef>
              <a:spcAft>
                <a:spcPts val="0"/>
              </a:spcAft>
              <a:buSzPts val="2400"/>
              <a:buChar char="•"/>
            </a:pPr>
            <a:r>
              <a:rPr lang="en"/>
              <a:t>Methods:</a:t>
            </a:r>
            <a:endParaRPr/>
          </a:p>
          <a:p>
            <a:pPr marL="914400" lvl="1" indent="-355600" algn="l" rtl="0">
              <a:spcBef>
                <a:spcPts val="0"/>
              </a:spcBef>
              <a:spcAft>
                <a:spcPts val="0"/>
              </a:spcAft>
              <a:buSzPts val="2000"/>
              <a:buChar char="-"/>
            </a:pPr>
            <a:r>
              <a:rPr lang="en"/>
              <a:t>Fixed schedule (Ma et al, 2019)</a:t>
            </a:r>
            <a:endParaRPr/>
          </a:p>
          <a:p>
            <a:pPr marL="1371600" lvl="2" indent="-342900" algn="l" rtl="0">
              <a:spcBef>
                <a:spcPts val="0"/>
              </a:spcBef>
              <a:spcAft>
                <a:spcPts val="0"/>
              </a:spcAft>
              <a:buSzPts val="1800"/>
              <a:buChar char="-"/>
            </a:pPr>
            <a:r>
              <a:rPr lang="en"/>
              <a:t>Wait-k policy</a:t>
            </a:r>
            <a:endParaRPr/>
          </a:p>
          <a:p>
            <a:pPr marL="717550" lvl="1" indent="-231775" algn="l" rtl="0">
              <a:lnSpc>
                <a:spcPct val="100000"/>
              </a:lnSpc>
              <a:spcBef>
                <a:spcPts val="0"/>
              </a:spcBef>
              <a:spcAft>
                <a:spcPts val="0"/>
              </a:spcAft>
              <a:buClr>
                <a:schemeClr val="dk1"/>
              </a:buClr>
              <a:buSzPts val="2000"/>
              <a:buNone/>
            </a:pPr>
            <a:endParaRPr/>
          </a:p>
          <a:p>
            <a:pPr marL="342900" lvl="0" indent="-190500" algn="l" rtl="0">
              <a:lnSpc>
                <a:spcPct val="100000"/>
              </a:lnSpc>
              <a:spcBef>
                <a:spcPts val="0"/>
              </a:spcBef>
              <a:spcAft>
                <a:spcPts val="0"/>
              </a:spcAft>
              <a:buClr>
                <a:schemeClr val="dk1"/>
              </a:buClr>
              <a:buSzPts val="2400"/>
              <a:buNone/>
            </a:pPr>
            <a:endParaRPr/>
          </a:p>
          <a:p>
            <a:pPr marL="717550" lvl="1" indent="-231775" algn="l" rtl="0">
              <a:lnSpc>
                <a:spcPct val="100000"/>
              </a:lnSpc>
              <a:spcBef>
                <a:spcPts val="0"/>
              </a:spcBef>
              <a:spcAft>
                <a:spcPts val="0"/>
              </a:spcAft>
              <a:buClr>
                <a:schemeClr val="dk1"/>
              </a:buClr>
              <a:buSzPts val="2000"/>
              <a:buNone/>
            </a:pPr>
            <a:endParaRPr/>
          </a:p>
          <a:p>
            <a:pPr marL="342900" lvl="0" indent="-190500" algn="l" rtl="0">
              <a:lnSpc>
                <a:spcPct val="100000"/>
              </a:lnSpc>
              <a:spcBef>
                <a:spcPts val="0"/>
              </a:spcBef>
              <a:spcAft>
                <a:spcPts val="0"/>
              </a:spcAft>
              <a:buClr>
                <a:schemeClr val="dk1"/>
              </a:buClr>
              <a:buSzPts val="2400"/>
              <a:buNone/>
            </a:pPr>
            <a:endParaRPr/>
          </a:p>
        </p:txBody>
      </p:sp>
      <p:sp>
        <p:nvSpPr>
          <p:cNvPr id="5659" name="Google Shape;5659;p340"/>
          <p:cNvSpPr txBox="1">
            <a:spLocks noGrp="1"/>
          </p:cNvSpPr>
          <p:nvPr>
            <p:ph type="sldNum" idx="12"/>
          </p:nvPr>
        </p:nvSpPr>
        <p:spPr>
          <a:xfrm>
            <a:off x="8316141" y="4738799"/>
            <a:ext cx="370800" cy="2739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296</a:t>
            </a:fld>
            <a:endParaRPr/>
          </a:p>
        </p:txBody>
      </p:sp>
      <p:sp>
        <p:nvSpPr>
          <p:cNvPr id="5660" name="Google Shape;5660;p340"/>
          <p:cNvSpPr/>
          <p:nvPr/>
        </p:nvSpPr>
        <p:spPr>
          <a:xfrm>
            <a:off x="1075258" y="3736991"/>
            <a:ext cx="525600" cy="390000"/>
          </a:xfrm>
          <a:prstGeom prst="roundRect">
            <a:avLst>
              <a:gd name="adj" fmla="val 16667"/>
            </a:avLst>
          </a:prstGeom>
          <a:solidFill>
            <a:schemeClr val="accent1"/>
          </a:solidFill>
          <a:ln w="25400" cap="flat" cmpd="sng">
            <a:solidFill>
              <a:srgbClr val="A9380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s</a:t>
            </a:r>
            <a:r>
              <a:rPr lang="en" sz="1400" b="0" i="0" u="none" strike="noStrike" cap="none" baseline="-25000">
                <a:solidFill>
                  <a:schemeClr val="lt1"/>
                </a:solidFill>
                <a:latin typeface="Arial"/>
                <a:ea typeface="Arial"/>
                <a:cs typeface="Arial"/>
                <a:sym typeface="Arial"/>
              </a:rPr>
              <a:t>1</a:t>
            </a:r>
            <a:endParaRPr sz="1400" b="0" i="0" u="none" strike="noStrike" cap="none" baseline="-25000">
              <a:solidFill>
                <a:schemeClr val="lt1"/>
              </a:solidFill>
              <a:latin typeface="Arial"/>
              <a:ea typeface="Arial"/>
              <a:cs typeface="Arial"/>
              <a:sym typeface="Arial"/>
            </a:endParaRPr>
          </a:p>
        </p:txBody>
      </p:sp>
      <p:sp>
        <p:nvSpPr>
          <p:cNvPr id="5661" name="Google Shape;5661;p340"/>
          <p:cNvSpPr/>
          <p:nvPr/>
        </p:nvSpPr>
        <p:spPr>
          <a:xfrm>
            <a:off x="1855082" y="3736990"/>
            <a:ext cx="525600" cy="390000"/>
          </a:xfrm>
          <a:prstGeom prst="roundRect">
            <a:avLst>
              <a:gd name="adj" fmla="val 16667"/>
            </a:avLst>
          </a:prstGeom>
          <a:solidFill>
            <a:schemeClr val="accent1"/>
          </a:solidFill>
          <a:ln w="25400" cap="flat" cmpd="sng">
            <a:solidFill>
              <a:srgbClr val="A9380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s</a:t>
            </a:r>
            <a:r>
              <a:rPr lang="en" sz="1400" b="0" i="0" u="none" strike="noStrike" cap="none" baseline="-25000">
                <a:solidFill>
                  <a:schemeClr val="lt1"/>
                </a:solidFill>
                <a:latin typeface="Arial"/>
                <a:ea typeface="Arial"/>
                <a:cs typeface="Arial"/>
                <a:sym typeface="Arial"/>
              </a:rPr>
              <a:t>2</a:t>
            </a:r>
            <a:endParaRPr sz="1400" b="0" i="0" u="none" strike="noStrike" cap="none" baseline="-25000">
              <a:solidFill>
                <a:schemeClr val="lt1"/>
              </a:solidFill>
              <a:latin typeface="Arial"/>
              <a:ea typeface="Arial"/>
              <a:cs typeface="Arial"/>
              <a:sym typeface="Arial"/>
            </a:endParaRPr>
          </a:p>
        </p:txBody>
      </p:sp>
      <p:sp>
        <p:nvSpPr>
          <p:cNvPr id="5662" name="Google Shape;5662;p340"/>
          <p:cNvSpPr/>
          <p:nvPr/>
        </p:nvSpPr>
        <p:spPr>
          <a:xfrm>
            <a:off x="2634906" y="3736990"/>
            <a:ext cx="525600" cy="390000"/>
          </a:xfrm>
          <a:prstGeom prst="roundRect">
            <a:avLst>
              <a:gd name="adj" fmla="val 16667"/>
            </a:avLst>
          </a:prstGeom>
          <a:solidFill>
            <a:schemeClr val="accent1"/>
          </a:solidFill>
          <a:ln w="25400" cap="flat" cmpd="sng">
            <a:solidFill>
              <a:srgbClr val="A9380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s</a:t>
            </a:r>
            <a:r>
              <a:rPr lang="en" sz="1400" b="0" i="0" u="none" strike="noStrike" cap="none" baseline="-25000">
                <a:solidFill>
                  <a:schemeClr val="lt1"/>
                </a:solidFill>
                <a:latin typeface="Arial"/>
                <a:ea typeface="Arial"/>
                <a:cs typeface="Arial"/>
                <a:sym typeface="Arial"/>
              </a:rPr>
              <a:t>3</a:t>
            </a:r>
            <a:endParaRPr sz="1400" b="0" i="0" u="none" strike="noStrike" cap="none" baseline="-25000">
              <a:solidFill>
                <a:schemeClr val="lt1"/>
              </a:solidFill>
              <a:latin typeface="Arial"/>
              <a:ea typeface="Arial"/>
              <a:cs typeface="Arial"/>
              <a:sym typeface="Arial"/>
            </a:endParaRPr>
          </a:p>
        </p:txBody>
      </p:sp>
      <p:sp>
        <p:nvSpPr>
          <p:cNvPr id="5663" name="Google Shape;5663;p340"/>
          <p:cNvSpPr/>
          <p:nvPr/>
        </p:nvSpPr>
        <p:spPr>
          <a:xfrm>
            <a:off x="4194552" y="3736988"/>
            <a:ext cx="525600" cy="390000"/>
          </a:xfrm>
          <a:prstGeom prst="roundRect">
            <a:avLst>
              <a:gd name="adj" fmla="val 16667"/>
            </a:avLst>
          </a:prstGeom>
          <a:solidFill>
            <a:schemeClr val="accent1"/>
          </a:solidFill>
          <a:ln w="25400" cap="flat" cmpd="sng">
            <a:solidFill>
              <a:srgbClr val="A9380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s</a:t>
            </a:r>
            <a:r>
              <a:rPr lang="en" sz="1400" b="0" i="0" u="none" strike="noStrike" cap="none" baseline="-25000">
                <a:solidFill>
                  <a:schemeClr val="lt1"/>
                </a:solidFill>
                <a:latin typeface="Arial"/>
                <a:ea typeface="Arial"/>
                <a:cs typeface="Arial"/>
                <a:sym typeface="Arial"/>
              </a:rPr>
              <a:t>4</a:t>
            </a:r>
            <a:endParaRPr/>
          </a:p>
        </p:txBody>
      </p:sp>
      <p:sp>
        <p:nvSpPr>
          <p:cNvPr id="5664" name="Google Shape;5664;p340"/>
          <p:cNvSpPr/>
          <p:nvPr/>
        </p:nvSpPr>
        <p:spPr>
          <a:xfrm>
            <a:off x="3414730" y="2984803"/>
            <a:ext cx="525600" cy="390000"/>
          </a:xfrm>
          <a:prstGeom prst="roundRect">
            <a:avLst>
              <a:gd name="adj" fmla="val 16667"/>
            </a:avLst>
          </a:prstGeom>
          <a:solidFill>
            <a:schemeClr val="accent2"/>
          </a:solidFill>
          <a:ln w="25400" cap="flat" cmpd="sng">
            <a:solidFill>
              <a:srgbClr val="0076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t</a:t>
            </a:r>
            <a:r>
              <a:rPr lang="en" sz="1400" b="0" i="0" u="none" strike="noStrike" cap="none" baseline="-25000">
                <a:solidFill>
                  <a:schemeClr val="lt1"/>
                </a:solidFill>
                <a:latin typeface="Arial"/>
                <a:ea typeface="Arial"/>
                <a:cs typeface="Arial"/>
                <a:sym typeface="Arial"/>
              </a:rPr>
              <a:t>1</a:t>
            </a:r>
            <a:endParaRPr sz="1400" b="0" i="0" u="none" strike="noStrike" cap="none" baseline="-25000">
              <a:solidFill>
                <a:schemeClr val="lt1"/>
              </a:solidFill>
              <a:latin typeface="Arial"/>
              <a:ea typeface="Arial"/>
              <a:cs typeface="Arial"/>
              <a:sym typeface="Arial"/>
            </a:endParaRPr>
          </a:p>
        </p:txBody>
      </p:sp>
      <p:sp>
        <p:nvSpPr>
          <p:cNvPr id="5665" name="Google Shape;5665;p340"/>
          <p:cNvSpPr/>
          <p:nvPr/>
        </p:nvSpPr>
        <p:spPr>
          <a:xfrm>
            <a:off x="4974377" y="2984800"/>
            <a:ext cx="525600" cy="390000"/>
          </a:xfrm>
          <a:prstGeom prst="roundRect">
            <a:avLst>
              <a:gd name="adj" fmla="val 16667"/>
            </a:avLst>
          </a:prstGeom>
          <a:solidFill>
            <a:schemeClr val="accent2"/>
          </a:solidFill>
          <a:ln w="25400" cap="flat" cmpd="sng">
            <a:solidFill>
              <a:srgbClr val="0076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t</a:t>
            </a:r>
            <a:r>
              <a:rPr lang="en" sz="1400" b="0" i="0" u="none" strike="noStrike" cap="none" baseline="-25000">
                <a:solidFill>
                  <a:schemeClr val="lt1"/>
                </a:solidFill>
                <a:latin typeface="Arial"/>
                <a:ea typeface="Arial"/>
                <a:cs typeface="Arial"/>
                <a:sym typeface="Arial"/>
              </a:rPr>
              <a:t>2</a:t>
            </a:r>
            <a:endParaRPr sz="1400" b="0" i="0" u="none" strike="noStrike" cap="none" baseline="-25000">
              <a:solidFill>
                <a:schemeClr val="lt1"/>
              </a:solidFill>
              <a:latin typeface="Arial"/>
              <a:ea typeface="Arial"/>
              <a:cs typeface="Arial"/>
              <a:sym typeface="Arial"/>
            </a:endParaRPr>
          </a:p>
        </p:txBody>
      </p:sp>
      <p:sp>
        <p:nvSpPr>
          <p:cNvPr id="5666" name="Google Shape;5666;p340"/>
          <p:cNvSpPr/>
          <p:nvPr/>
        </p:nvSpPr>
        <p:spPr>
          <a:xfrm>
            <a:off x="6534024" y="2984800"/>
            <a:ext cx="525600" cy="390000"/>
          </a:xfrm>
          <a:prstGeom prst="roundRect">
            <a:avLst>
              <a:gd name="adj" fmla="val 16667"/>
            </a:avLst>
          </a:prstGeom>
          <a:solidFill>
            <a:schemeClr val="accent2"/>
          </a:solidFill>
          <a:ln w="25400" cap="flat" cmpd="sng">
            <a:solidFill>
              <a:srgbClr val="0076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t</a:t>
            </a:r>
            <a:r>
              <a:rPr lang="en" sz="1400" b="0" i="0" u="none" strike="noStrike" cap="none" baseline="-25000">
                <a:solidFill>
                  <a:schemeClr val="lt1"/>
                </a:solidFill>
                <a:latin typeface="Arial"/>
                <a:ea typeface="Arial"/>
                <a:cs typeface="Arial"/>
                <a:sym typeface="Arial"/>
              </a:rPr>
              <a:t>3</a:t>
            </a:r>
            <a:endParaRPr sz="1400" b="0" i="0" u="none" strike="noStrike" cap="none" baseline="-25000">
              <a:solidFill>
                <a:schemeClr val="lt1"/>
              </a:solidFill>
              <a:latin typeface="Arial"/>
              <a:ea typeface="Arial"/>
              <a:cs typeface="Arial"/>
              <a:sym typeface="Arial"/>
            </a:endParaRPr>
          </a:p>
        </p:txBody>
      </p:sp>
      <p:sp>
        <p:nvSpPr>
          <p:cNvPr id="5667" name="Google Shape;5667;p340"/>
          <p:cNvSpPr/>
          <p:nvPr/>
        </p:nvSpPr>
        <p:spPr>
          <a:xfrm>
            <a:off x="5754198" y="3736988"/>
            <a:ext cx="525600" cy="390000"/>
          </a:xfrm>
          <a:prstGeom prst="roundRect">
            <a:avLst>
              <a:gd name="adj" fmla="val 16667"/>
            </a:avLst>
          </a:prstGeom>
          <a:solidFill>
            <a:schemeClr val="accent1"/>
          </a:solidFill>
          <a:ln w="25400" cap="flat" cmpd="sng">
            <a:solidFill>
              <a:srgbClr val="A9380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s</a:t>
            </a:r>
            <a:r>
              <a:rPr lang="en" sz="1400" b="0" i="0" u="none" strike="noStrike" cap="none" baseline="-25000">
                <a:solidFill>
                  <a:schemeClr val="lt1"/>
                </a:solidFill>
                <a:latin typeface="Arial"/>
                <a:ea typeface="Arial"/>
                <a:cs typeface="Arial"/>
                <a:sym typeface="Arial"/>
              </a:rPr>
              <a:t>5</a:t>
            </a:r>
            <a:endParaRPr sz="1400" b="0" i="0" u="none" strike="noStrike" cap="none" baseline="-25000">
              <a:solidFill>
                <a:schemeClr val="lt1"/>
              </a:solidFill>
              <a:latin typeface="Arial"/>
              <a:ea typeface="Arial"/>
              <a:cs typeface="Arial"/>
              <a:sym typeface="Arial"/>
            </a:endParaRPr>
          </a:p>
        </p:txBody>
      </p:sp>
      <p:sp>
        <p:nvSpPr>
          <p:cNvPr id="5668" name="Google Shape;5668;p340"/>
          <p:cNvSpPr/>
          <p:nvPr/>
        </p:nvSpPr>
        <p:spPr>
          <a:xfrm>
            <a:off x="1075257" y="2232608"/>
            <a:ext cx="525600" cy="390000"/>
          </a:xfrm>
          <a:prstGeom prst="roundRect">
            <a:avLst>
              <a:gd name="adj" fmla="val 16667"/>
            </a:avLst>
          </a:prstGeom>
          <a:solidFill>
            <a:schemeClr val="accent6"/>
          </a:solidFill>
          <a:ln w="25400" cap="flat" cmpd="sng">
            <a:solidFill>
              <a:srgbClr val="5C667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b="0" i="0" u="none" strike="noStrike" cap="none">
                <a:solidFill>
                  <a:schemeClr val="lt1"/>
                </a:solidFill>
                <a:latin typeface="Arial"/>
                <a:ea typeface="Arial"/>
                <a:cs typeface="Arial"/>
                <a:sym typeface="Arial"/>
              </a:rPr>
              <a:t>Wait</a:t>
            </a:r>
            <a:endParaRPr sz="1100" b="0" i="0" u="none" strike="noStrike" cap="none" baseline="-25000">
              <a:solidFill>
                <a:schemeClr val="lt1"/>
              </a:solidFill>
              <a:latin typeface="Arial"/>
              <a:ea typeface="Arial"/>
              <a:cs typeface="Arial"/>
              <a:sym typeface="Arial"/>
            </a:endParaRPr>
          </a:p>
        </p:txBody>
      </p:sp>
      <p:sp>
        <p:nvSpPr>
          <p:cNvPr id="5669" name="Google Shape;5669;p340"/>
          <p:cNvSpPr/>
          <p:nvPr/>
        </p:nvSpPr>
        <p:spPr>
          <a:xfrm>
            <a:off x="1855082" y="2232608"/>
            <a:ext cx="525600" cy="390000"/>
          </a:xfrm>
          <a:prstGeom prst="roundRect">
            <a:avLst>
              <a:gd name="adj" fmla="val 16667"/>
            </a:avLst>
          </a:prstGeom>
          <a:solidFill>
            <a:schemeClr val="accent6"/>
          </a:solidFill>
          <a:ln w="25400" cap="flat" cmpd="sng">
            <a:solidFill>
              <a:srgbClr val="5C667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b="0" i="0" u="none" strike="noStrike" cap="none">
                <a:solidFill>
                  <a:schemeClr val="lt1"/>
                </a:solidFill>
                <a:latin typeface="Arial"/>
                <a:ea typeface="Arial"/>
                <a:cs typeface="Arial"/>
                <a:sym typeface="Arial"/>
              </a:rPr>
              <a:t>Wait</a:t>
            </a:r>
            <a:endParaRPr sz="1100" b="0" i="0" u="none" strike="noStrike" cap="none" baseline="-25000">
              <a:solidFill>
                <a:schemeClr val="lt1"/>
              </a:solidFill>
              <a:latin typeface="Arial"/>
              <a:ea typeface="Arial"/>
              <a:cs typeface="Arial"/>
              <a:sym typeface="Arial"/>
            </a:endParaRPr>
          </a:p>
        </p:txBody>
      </p:sp>
      <p:sp>
        <p:nvSpPr>
          <p:cNvPr id="5670" name="Google Shape;5670;p340"/>
          <p:cNvSpPr/>
          <p:nvPr/>
        </p:nvSpPr>
        <p:spPr>
          <a:xfrm>
            <a:off x="2634907" y="2232608"/>
            <a:ext cx="525600" cy="390000"/>
          </a:xfrm>
          <a:prstGeom prst="roundRect">
            <a:avLst>
              <a:gd name="adj" fmla="val 16667"/>
            </a:avLst>
          </a:prstGeom>
          <a:solidFill>
            <a:schemeClr val="accent6"/>
          </a:solidFill>
          <a:ln w="25400" cap="flat" cmpd="sng">
            <a:solidFill>
              <a:srgbClr val="5C667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b="0" i="0" u="none" strike="noStrike" cap="none">
                <a:solidFill>
                  <a:schemeClr val="lt1"/>
                </a:solidFill>
                <a:latin typeface="Arial"/>
                <a:ea typeface="Arial"/>
                <a:cs typeface="Arial"/>
                <a:sym typeface="Arial"/>
              </a:rPr>
              <a:t>Out</a:t>
            </a:r>
            <a:endParaRPr sz="1100" b="0" i="0" u="none" strike="noStrike" cap="none" baseline="-25000">
              <a:solidFill>
                <a:schemeClr val="lt1"/>
              </a:solidFill>
              <a:latin typeface="Arial"/>
              <a:ea typeface="Arial"/>
              <a:cs typeface="Arial"/>
              <a:sym typeface="Arial"/>
            </a:endParaRPr>
          </a:p>
        </p:txBody>
      </p:sp>
      <p:sp>
        <p:nvSpPr>
          <p:cNvPr id="5671" name="Google Shape;5671;p340"/>
          <p:cNvSpPr/>
          <p:nvPr/>
        </p:nvSpPr>
        <p:spPr>
          <a:xfrm>
            <a:off x="3414732" y="2232608"/>
            <a:ext cx="525600" cy="390000"/>
          </a:xfrm>
          <a:prstGeom prst="roundRect">
            <a:avLst>
              <a:gd name="adj" fmla="val 16667"/>
            </a:avLst>
          </a:prstGeom>
          <a:solidFill>
            <a:schemeClr val="accent6"/>
          </a:solidFill>
          <a:ln w="25400" cap="flat" cmpd="sng">
            <a:solidFill>
              <a:srgbClr val="5C667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b="0" i="0" u="none" strike="noStrike" cap="none">
                <a:solidFill>
                  <a:schemeClr val="lt1"/>
                </a:solidFill>
                <a:latin typeface="Arial"/>
                <a:ea typeface="Arial"/>
                <a:cs typeface="Arial"/>
                <a:sym typeface="Arial"/>
              </a:rPr>
              <a:t>Wait</a:t>
            </a:r>
            <a:endParaRPr sz="1100" b="0" i="0" u="none" strike="noStrike" cap="none" baseline="-25000">
              <a:solidFill>
                <a:schemeClr val="lt1"/>
              </a:solidFill>
              <a:latin typeface="Arial"/>
              <a:ea typeface="Arial"/>
              <a:cs typeface="Arial"/>
              <a:sym typeface="Arial"/>
            </a:endParaRPr>
          </a:p>
        </p:txBody>
      </p:sp>
      <p:sp>
        <p:nvSpPr>
          <p:cNvPr id="5672" name="Google Shape;5672;p340"/>
          <p:cNvSpPr/>
          <p:nvPr/>
        </p:nvSpPr>
        <p:spPr>
          <a:xfrm>
            <a:off x="4194557" y="2232608"/>
            <a:ext cx="525600" cy="390000"/>
          </a:xfrm>
          <a:prstGeom prst="roundRect">
            <a:avLst>
              <a:gd name="adj" fmla="val 16667"/>
            </a:avLst>
          </a:prstGeom>
          <a:solidFill>
            <a:schemeClr val="accent6"/>
          </a:solidFill>
          <a:ln w="25400" cap="flat" cmpd="sng">
            <a:solidFill>
              <a:srgbClr val="5C667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b="0" i="0" u="none" strike="noStrike" cap="none">
                <a:solidFill>
                  <a:schemeClr val="lt1"/>
                </a:solidFill>
                <a:latin typeface="Arial"/>
                <a:ea typeface="Arial"/>
                <a:cs typeface="Arial"/>
                <a:sym typeface="Arial"/>
              </a:rPr>
              <a:t>Out</a:t>
            </a:r>
            <a:endParaRPr sz="1100" b="0" i="0" u="none" strike="noStrike" cap="none" baseline="-25000">
              <a:solidFill>
                <a:schemeClr val="lt1"/>
              </a:solidFill>
              <a:latin typeface="Arial"/>
              <a:ea typeface="Arial"/>
              <a:cs typeface="Arial"/>
              <a:sym typeface="Arial"/>
            </a:endParaRPr>
          </a:p>
        </p:txBody>
      </p:sp>
      <p:sp>
        <p:nvSpPr>
          <p:cNvPr id="5673" name="Google Shape;5673;p340"/>
          <p:cNvSpPr/>
          <p:nvPr/>
        </p:nvSpPr>
        <p:spPr>
          <a:xfrm>
            <a:off x="4974382" y="2232608"/>
            <a:ext cx="525600" cy="390000"/>
          </a:xfrm>
          <a:prstGeom prst="roundRect">
            <a:avLst>
              <a:gd name="adj" fmla="val 16667"/>
            </a:avLst>
          </a:prstGeom>
          <a:solidFill>
            <a:schemeClr val="accent6"/>
          </a:solidFill>
          <a:ln w="25400" cap="flat" cmpd="sng">
            <a:solidFill>
              <a:srgbClr val="5C667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b="0" i="0" u="none" strike="noStrike" cap="none">
                <a:solidFill>
                  <a:schemeClr val="lt1"/>
                </a:solidFill>
                <a:latin typeface="Arial"/>
                <a:ea typeface="Arial"/>
                <a:cs typeface="Arial"/>
                <a:sym typeface="Arial"/>
              </a:rPr>
              <a:t>Wait</a:t>
            </a:r>
            <a:endParaRPr sz="1100" b="0" i="0" u="none" strike="noStrike" cap="none" baseline="-25000">
              <a:solidFill>
                <a:schemeClr val="lt1"/>
              </a:solidFill>
              <a:latin typeface="Arial"/>
              <a:ea typeface="Arial"/>
              <a:cs typeface="Arial"/>
              <a:sym typeface="Arial"/>
            </a:endParaRPr>
          </a:p>
        </p:txBody>
      </p:sp>
      <p:sp>
        <p:nvSpPr>
          <p:cNvPr id="5674" name="Google Shape;5674;p340"/>
          <p:cNvSpPr/>
          <p:nvPr/>
        </p:nvSpPr>
        <p:spPr>
          <a:xfrm>
            <a:off x="5754207" y="2232608"/>
            <a:ext cx="525600" cy="390000"/>
          </a:xfrm>
          <a:prstGeom prst="roundRect">
            <a:avLst>
              <a:gd name="adj" fmla="val 16667"/>
            </a:avLst>
          </a:prstGeom>
          <a:solidFill>
            <a:schemeClr val="accent6"/>
          </a:solidFill>
          <a:ln w="25400" cap="flat" cmpd="sng">
            <a:solidFill>
              <a:srgbClr val="5C667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b="0" i="0" u="none" strike="noStrike" cap="none">
                <a:solidFill>
                  <a:schemeClr val="lt1"/>
                </a:solidFill>
                <a:latin typeface="Arial"/>
                <a:ea typeface="Arial"/>
                <a:cs typeface="Arial"/>
                <a:sym typeface="Arial"/>
              </a:rPr>
              <a:t>Out</a:t>
            </a:r>
            <a:endParaRPr sz="1100" b="0" i="0" u="none" strike="noStrike" cap="none" baseline="-25000">
              <a:solidFill>
                <a:schemeClr val="lt1"/>
              </a:solidFill>
              <a:latin typeface="Arial"/>
              <a:ea typeface="Arial"/>
              <a:cs typeface="Arial"/>
              <a:sym typeface="Arial"/>
            </a:endParaRPr>
          </a:p>
        </p:txBody>
      </p:sp>
      <p:sp>
        <p:nvSpPr>
          <p:cNvPr id="5675" name="Google Shape;5675;p340"/>
          <p:cNvSpPr/>
          <p:nvPr/>
        </p:nvSpPr>
        <p:spPr>
          <a:xfrm>
            <a:off x="6534032" y="2232608"/>
            <a:ext cx="525600" cy="390000"/>
          </a:xfrm>
          <a:prstGeom prst="roundRect">
            <a:avLst>
              <a:gd name="adj" fmla="val 16667"/>
            </a:avLst>
          </a:prstGeom>
          <a:solidFill>
            <a:schemeClr val="accent6"/>
          </a:solidFill>
          <a:ln w="25400" cap="flat" cmpd="sng">
            <a:solidFill>
              <a:srgbClr val="5C667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b="0" i="0" u="none" strike="noStrike" cap="none">
                <a:solidFill>
                  <a:schemeClr val="lt1"/>
                </a:solidFill>
                <a:latin typeface="Arial"/>
                <a:ea typeface="Arial"/>
                <a:cs typeface="Arial"/>
                <a:sym typeface="Arial"/>
              </a:rPr>
              <a:t>Wait</a:t>
            </a:r>
            <a:endParaRPr sz="1100" b="0" i="0" u="none" strike="noStrike" cap="none" baseline="-25000">
              <a:solidFill>
                <a:schemeClr val="lt1"/>
              </a:solidFill>
              <a:latin typeface="Arial"/>
              <a:ea typeface="Arial"/>
              <a:cs typeface="Arial"/>
              <a:sym typeface="Arial"/>
            </a:endParaRP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Shape 5679"/>
        <p:cNvGrpSpPr/>
        <p:nvPr/>
      </p:nvGrpSpPr>
      <p:grpSpPr>
        <a:xfrm>
          <a:off x="0" y="0"/>
          <a:ext cx="0" cy="0"/>
          <a:chOff x="0" y="0"/>
          <a:chExt cx="0" cy="0"/>
        </a:xfrm>
      </p:grpSpPr>
      <p:sp>
        <p:nvSpPr>
          <p:cNvPr id="5680" name="Google Shape;5680;p341"/>
          <p:cNvSpPr txBox="1">
            <a:spLocks noGrp="1"/>
          </p:cNvSpPr>
          <p:nvPr>
            <p:ph type="title"/>
          </p:nvPr>
        </p:nvSpPr>
        <p:spPr>
          <a:xfrm>
            <a:off x="359999" y="233021"/>
            <a:ext cx="8326800" cy="425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3600"/>
              <a:buFont typeface="Calibri"/>
              <a:buNone/>
            </a:pPr>
            <a:r>
              <a:rPr lang="en"/>
              <a:t>Stream decoding</a:t>
            </a:r>
            <a:endParaRPr/>
          </a:p>
        </p:txBody>
      </p:sp>
      <p:sp>
        <p:nvSpPr>
          <p:cNvPr id="5681" name="Google Shape;5681;p341"/>
          <p:cNvSpPr txBox="1">
            <a:spLocks noGrp="1"/>
          </p:cNvSpPr>
          <p:nvPr>
            <p:ph type="body" idx="1"/>
          </p:nvPr>
        </p:nvSpPr>
        <p:spPr>
          <a:xfrm>
            <a:off x="359999" y="729000"/>
            <a:ext cx="8326800" cy="2040300"/>
          </a:xfrm>
          <a:prstGeom prst="rect">
            <a:avLst/>
          </a:prstGeom>
          <a:noFill/>
          <a:ln>
            <a:noFill/>
          </a:ln>
        </p:spPr>
        <p:txBody>
          <a:bodyPr spcFirstLastPara="1" wrap="square" lIns="0" tIns="0" rIns="0" bIns="0" anchor="t" anchorCtr="0">
            <a:noAutofit/>
          </a:bodyPr>
          <a:lstStyle/>
          <a:p>
            <a:pPr marL="457200" lvl="0" indent="-381000" algn="l" rtl="0">
              <a:spcBef>
                <a:spcPts val="0"/>
              </a:spcBef>
              <a:spcAft>
                <a:spcPts val="0"/>
              </a:spcAft>
              <a:buSzPts val="2400"/>
              <a:buChar char="•"/>
            </a:pPr>
            <a:r>
              <a:rPr lang="en"/>
              <a:t>Challenges:</a:t>
            </a:r>
            <a:endParaRPr/>
          </a:p>
          <a:p>
            <a:pPr marL="914400" lvl="1" indent="-342900" algn="l" rtl="0">
              <a:spcBef>
                <a:spcPts val="0"/>
              </a:spcBef>
              <a:spcAft>
                <a:spcPts val="0"/>
              </a:spcAft>
              <a:buSzPts val="1800"/>
              <a:buChar char="-"/>
            </a:pPr>
            <a:r>
              <a:rPr lang="en"/>
              <a:t>Assumes constant rate between input and output</a:t>
            </a:r>
            <a:endParaRPr/>
          </a:p>
          <a:p>
            <a:pPr marL="1371600" lvl="2" indent="-342900" algn="l" rtl="0">
              <a:spcBef>
                <a:spcPts val="0"/>
              </a:spcBef>
              <a:spcAft>
                <a:spcPts val="0"/>
              </a:spcAft>
              <a:buSzPts val="1800"/>
              <a:buChar char="-"/>
            </a:pPr>
            <a:r>
              <a:rPr lang="en"/>
              <a:t>Speaking speed varies</a:t>
            </a:r>
            <a:endParaRPr/>
          </a:p>
          <a:p>
            <a:pPr marL="0" lvl="0" indent="0" algn="l" rtl="0">
              <a:spcBef>
                <a:spcPts val="0"/>
              </a:spcBef>
              <a:spcAft>
                <a:spcPts val="0"/>
              </a:spcAft>
              <a:buNone/>
            </a:pPr>
            <a:endParaRPr/>
          </a:p>
          <a:p>
            <a:pPr marL="457200" lvl="0" indent="-342900" algn="l" rtl="0">
              <a:spcBef>
                <a:spcPts val="0"/>
              </a:spcBef>
              <a:spcAft>
                <a:spcPts val="0"/>
              </a:spcAft>
              <a:buSzPts val="1800"/>
              <a:buChar char="•"/>
            </a:pPr>
            <a:r>
              <a:rPr lang="en"/>
              <a:t>Ideas:</a:t>
            </a:r>
            <a:endParaRPr/>
          </a:p>
          <a:p>
            <a:pPr marL="914400" lvl="1" indent="-342900" algn="l" rtl="0">
              <a:spcBef>
                <a:spcPts val="0"/>
              </a:spcBef>
              <a:spcAft>
                <a:spcPts val="0"/>
              </a:spcAft>
              <a:buSzPts val="1800"/>
              <a:buChar char="-"/>
            </a:pPr>
            <a:r>
              <a:rPr lang="en"/>
              <a:t>Estimate word boundaries on the source side (Ma et al. 2020)</a:t>
            </a:r>
            <a:endParaRPr/>
          </a:p>
          <a:p>
            <a:pPr marL="1371600" lvl="2" indent="-342900" algn="l" rtl="0">
              <a:spcBef>
                <a:spcPts val="0"/>
              </a:spcBef>
              <a:spcAft>
                <a:spcPts val="0"/>
              </a:spcAft>
              <a:buSzPts val="1800"/>
              <a:buChar char="-"/>
            </a:pPr>
            <a:r>
              <a:rPr lang="en"/>
              <a:t>Predict using CTC Loss (Ren et al, 2020)</a:t>
            </a:r>
            <a:endParaRPr/>
          </a:p>
          <a:p>
            <a:pPr marL="717550" lvl="1" indent="-231775" algn="l" rtl="0">
              <a:lnSpc>
                <a:spcPct val="100000"/>
              </a:lnSpc>
              <a:spcBef>
                <a:spcPts val="0"/>
              </a:spcBef>
              <a:spcAft>
                <a:spcPts val="0"/>
              </a:spcAft>
              <a:buClr>
                <a:schemeClr val="dk1"/>
              </a:buClr>
              <a:buSzPts val="2000"/>
              <a:buNone/>
            </a:pPr>
            <a:endParaRPr/>
          </a:p>
          <a:p>
            <a:pPr marL="342900" lvl="0" indent="-190500" algn="l" rtl="0">
              <a:lnSpc>
                <a:spcPct val="100000"/>
              </a:lnSpc>
              <a:spcBef>
                <a:spcPts val="0"/>
              </a:spcBef>
              <a:spcAft>
                <a:spcPts val="0"/>
              </a:spcAft>
              <a:buClr>
                <a:schemeClr val="dk1"/>
              </a:buClr>
              <a:buSzPts val="2400"/>
              <a:buNone/>
            </a:pPr>
            <a:endParaRPr/>
          </a:p>
          <a:p>
            <a:pPr marL="717550" lvl="1" indent="-231775" algn="l" rtl="0">
              <a:lnSpc>
                <a:spcPct val="100000"/>
              </a:lnSpc>
              <a:spcBef>
                <a:spcPts val="0"/>
              </a:spcBef>
              <a:spcAft>
                <a:spcPts val="0"/>
              </a:spcAft>
              <a:buClr>
                <a:schemeClr val="dk1"/>
              </a:buClr>
              <a:buSzPts val="2000"/>
              <a:buNone/>
            </a:pPr>
            <a:endParaRPr/>
          </a:p>
          <a:p>
            <a:pPr marL="342900" lvl="0" indent="-190500" algn="l" rtl="0">
              <a:lnSpc>
                <a:spcPct val="100000"/>
              </a:lnSpc>
              <a:spcBef>
                <a:spcPts val="0"/>
              </a:spcBef>
              <a:spcAft>
                <a:spcPts val="0"/>
              </a:spcAft>
              <a:buClr>
                <a:schemeClr val="dk1"/>
              </a:buClr>
              <a:buSzPts val="2400"/>
              <a:buNone/>
            </a:pPr>
            <a:endParaRPr/>
          </a:p>
        </p:txBody>
      </p:sp>
      <p:sp>
        <p:nvSpPr>
          <p:cNvPr id="5682" name="Google Shape;5682;p341"/>
          <p:cNvSpPr txBox="1">
            <a:spLocks noGrp="1"/>
          </p:cNvSpPr>
          <p:nvPr>
            <p:ph type="sldNum" idx="12"/>
          </p:nvPr>
        </p:nvSpPr>
        <p:spPr>
          <a:xfrm>
            <a:off x="8316141" y="4738799"/>
            <a:ext cx="370800" cy="2739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297</a:t>
            </a:fld>
            <a:endParaRP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Shape 5686"/>
        <p:cNvGrpSpPr/>
        <p:nvPr/>
      </p:nvGrpSpPr>
      <p:grpSpPr>
        <a:xfrm>
          <a:off x="0" y="0"/>
          <a:ext cx="0" cy="0"/>
          <a:chOff x="0" y="0"/>
          <a:chExt cx="0" cy="0"/>
        </a:xfrm>
      </p:grpSpPr>
      <p:sp>
        <p:nvSpPr>
          <p:cNvPr id="5687" name="Google Shape;5687;p342"/>
          <p:cNvSpPr txBox="1">
            <a:spLocks noGrp="1"/>
          </p:cNvSpPr>
          <p:nvPr>
            <p:ph type="title"/>
          </p:nvPr>
        </p:nvSpPr>
        <p:spPr>
          <a:xfrm>
            <a:off x="359999" y="233021"/>
            <a:ext cx="8326800" cy="425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3600"/>
              <a:buFont typeface="Calibri"/>
              <a:buNone/>
            </a:pPr>
            <a:r>
              <a:rPr lang="en"/>
              <a:t>Stream decoding</a:t>
            </a:r>
            <a:endParaRPr/>
          </a:p>
        </p:txBody>
      </p:sp>
      <p:sp>
        <p:nvSpPr>
          <p:cNvPr id="5688" name="Google Shape;5688;p342"/>
          <p:cNvSpPr txBox="1">
            <a:spLocks noGrp="1"/>
          </p:cNvSpPr>
          <p:nvPr>
            <p:ph type="body" idx="1"/>
          </p:nvPr>
        </p:nvSpPr>
        <p:spPr>
          <a:xfrm>
            <a:off x="359999" y="729000"/>
            <a:ext cx="8326800" cy="2040300"/>
          </a:xfrm>
          <a:prstGeom prst="rect">
            <a:avLst/>
          </a:prstGeom>
          <a:noFill/>
          <a:ln>
            <a:noFill/>
          </a:ln>
        </p:spPr>
        <p:txBody>
          <a:bodyPr spcFirstLastPara="1" wrap="square" lIns="0" tIns="0" rIns="0" bIns="0" anchor="t" anchorCtr="0">
            <a:noAutofit/>
          </a:bodyPr>
          <a:lstStyle/>
          <a:p>
            <a:pPr marL="457200" lvl="0" indent="-381000" algn="l" rtl="0">
              <a:spcBef>
                <a:spcPts val="0"/>
              </a:spcBef>
              <a:spcAft>
                <a:spcPts val="0"/>
              </a:spcAft>
              <a:buSzPts val="2400"/>
              <a:buChar char="•"/>
            </a:pPr>
            <a:r>
              <a:rPr lang="en"/>
              <a:t>Methods:</a:t>
            </a:r>
            <a:endParaRPr/>
          </a:p>
          <a:p>
            <a:pPr marL="914400" lvl="1" indent="-355600" algn="l" rtl="0">
              <a:spcBef>
                <a:spcPts val="0"/>
              </a:spcBef>
              <a:spcAft>
                <a:spcPts val="0"/>
              </a:spcAft>
              <a:buSzPts val="2000"/>
              <a:buChar char="-"/>
            </a:pPr>
            <a:r>
              <a:rPr lang="en"/>
              <a:t>Fixed schedule (Ma et al, 2019)</a:t>
            </a:r>
            <a:endParaRPr/>
          </a:p>
          <a:p>
            <a:pPr marL="914400" lvl="1" indent="-355600" algn="l" rtl="0">
              <a:spcBef>
                <a:spcPts val="0"/>
              </a:spcBef>
              <a:spcAft>
                <a:spcPts val="0"/>
              </a:spcAft>
              <a:buSzPts val="2000"/>
              <a:buChar char="-"/>
            </a:pPr>
            <a:r>
              <a:rPr lang="en"/>
              <a:t>Dynamic decision (Cho et al, 2016; Gu et al, 2017; Dalvi et al, 2018)</a:t>
            </a:r>
            <a:endParaRPr/>
          </a:p>
          <a:p>
            <a:pPr marL="1371600" lvl="2" indent="-342900" algn="l" rtl="0">
              <a:spcBef>
                <a:spcPts val="0"/>
              </a:spcBef>
              <a:spcAft>
                <a:spcPts val="0"/>
              </a:spcAft>
              <a:buSzPts val="1800"/>
              <a:buChar char="-"/>
            </a:pPr>
            <a:r>
              <a:rPr lang="en"/>
              <a:t>End-to-end:</a:t>
            </a:r>
            <a:endParaRPr/>
          </a:p>
          <a:p>
            <a:pPr marL="1828800" lvl="3" indent="-342900" algn="l" rtl="0">
              <a:spcBef>
                <a:spcPts val="0"/>
              </a:spcBef>
              <a:spcAft>
                <a:spcPts val="0"/>
              </a:spcAft>
              <a:buSzPts val="1800"/>
              <a:buChar char="-"/>
            </a:pPr>
            <a:r>
              <a:rPr lang="en"/>
              <a:t>Estimate output probability based on confidence</a:t>
            </a:r>
            <a:endParaRPr/>
          </a:p>
          <a:p>
            <a:pPr marL="1828800" lvl="0" indent="0" algn="l" rtl="0">
              <a:spcBef>
                <a:spcPts val="0"/>
              </a:spcBef>
              <a:spcAft>
                <a:spcPts val="0"/>
              </a:spcAft>
              <a:buNone/>
            </a:pPr>
            <a:endParaRPr/>
          </a:p>
          <a:p>
            <a:pPr marL="717550" lvl="1" indent="-231775" algn="l" rtl="0">
              <a:lnSpc>
                <a:spcPct val="100000"/>
              </a:lnSpc>
              <a:spcBef>
                <a:spcPts val="0"/>
              </a:spcBef>
              <a:spcAft>
                <a:spcPts val="0"/>
              </a:spcAft>
              <a:buClr>
                <a:schemeClr val="dk1"/>
              </a:buClr>
              <a:buSzPts val="2000"/>
              <a:buNone/>
            </a:pPr>
            <a:endParaRPr/>
          </a:p>
          <a:p>
            <a:pPr marL="342900" lvl="0" indent="-190500" algn="l" rtl="0">
              <a:lnSpc>
                <a:spcPct val="100000"/>
              </a:lnSpc>
              <a:spcBef>
                <a:spcPts val="0"/>
              </a:spcBef>
              <a:spcAft>
                <a:spcPts val="0"/>
              </a:spcAft>
              <a:buClr>
                <a:schemeClr val="dk1"/>
              </a:buClr>
              <a:buSzPts val="2400"/>
              <a:buNone/>
            </a:pPr>
            <a:endParaRPr/>
          </a:p>
          <a:p>
            <a:pPr marL="717550" lvl="1" indent="-231775" algn="l" rtl="0">
              <a:lnSpc>
                <a:spcPct val="100000"/>
              </a:lnSpc>
              <a:spcBef>
                <a:spcPts val="0"/>
              </a:spcBef>
              <a:spcAft>
                <a:spcPts val="0"/>
              </a:spcAft>
              <a:buClr>
                <a:schemeClr val="dk1"/>
              </a:buClr>
              <a:buSzPts val="2000"/>
              <a:buNone/>
            </a:pPr>
            <a:endParaRPr/>
          </a:p>
          <a:p>
            <a:pPr marL="342900" lvl="0" indent="-190500" algn="l" rtl="0">
              <a:lnSpc>
                <a:spcPct val="100000"/>
              </a:lnSpc>
              <a:spcBef>
                <a:spcPts val="0"/>
              </a:spcBef>
              <a:spcAft>
                <a:spcPts val="0"/>
              </a:spcAft>
              <a:buClr>
                <a:schemeClr val="dk1"/>
              </a:buClr>
              <a:buSzPts val="2400"/>
              <a:buNone/>
            </a:pPr>
            <a:endParaRPr/>
          </a:p>
        </p:txBody>
      </p:sp>
      <p:sp>
        <p:nvSpPr>
          <p:cNvPr id="5689" name="Google Shape;5689;p342"/>
          <p:cNvSpPr/>
          <p:nvPr/>
        </p:nvSpPr>
        <p:spPr>
          <a:xfrm>
            <a:off x="1076883" y="4245416"/>
            <a:ext cx="525600" cy="390000"/>
          </a:xfrm>
          <a:prstGeom prst="roundRect">
            <a:avLst>
              <a:gd name="adj" fmla="val 16667"/>
            </a:avLst>
          </a:prstGeom>
          <a:solidFill>
            <a:schemeClr val="accent1"/>
          </a:solidFill>
          <a:ln w="25400" cap="flat" cmpd="sng">
            <a:solidFill>
              <a:srgbClr val="A9380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s</a:t>
            </a:r>
            <a:r>
              <a:rPr lang="en" sz="1400" b="0" i="0" u="none" strike="noStrike" cap="none" baseline="-25000">
                <a:solidFill>
                  <a:schemeClr val="lt1"/>
                </a:solidFill>
                <a:latin typeface="Arial"/>
                <a:ea typeface="Arial"/>
                <a:cs typeface="Arial"/>
                <a:sym typeface="Arial"/>
              </a:rPr>
              <a:t>1</a:t>
            </a:r>
            <a:endParaRPr sz="1400" b="0" i="0" u="none" strike="noStrike" cap="none" baseline="-25000">
              <a:solidFill>
                <a:schemeClr val="lt1"/>
              </a:solidFill>
              <a:latin typeface="Arial"/>
              <a:ea typeface="Arial"/>
              <a:cs typeface="Arial"/>
              <a:sym typeface="Arial"/>
            </a:endParaRPr>
          </a:p>
        </p:txBody>
      </p:sp>
      <p:sp>
        <p:nvSpPr>
          <p:cNvPr id="5690" name="Google Shape;5690;p342"/>
          <p:cNvSpPr/>
          <p:nvPr/>
        </p:nvSpPr>
        <p:spPr>
          <a:xfrm>
            <a:off x="1856707" y="4245415"/>
            <a:ext cx="525600" cy="390000"/>
          </a:xfrm>
          <a:prstGeom prst="roundRect">
            <a:avLst>
              <a:gd name="adj" fmla="val 16667"/>
            </a:avLst>
          </a:prstGeom>
          <a:solidFill>
            <a:schemeClr val="accent1"/>
          </a:solidFill>
          <a:ln w="25400" cap="flat" cmpd="sng">
            <a:solidFill>
              <a:srgbClr val="A9380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s</a:t>
            </a:r>
            <a:r>
              <a:rPr lang="en" sz="1400" b="0" i="0" u="none" strike="noStrike" cap="none" baseline="-25000">
                <a:solidFill>
                  <a:schemeClr val="lt1"/>
                </a:solidFill>
                <a:latin typeface="Arial"/>
                <a:ea typeface="Arial"/>
                <a:cs typeface="Arial"/>
                <a:sym typeface="Arial"/>
              </a:rPr>
              <a:t>2</a:t>
            </a:r>
            <a:endParaRPr sz="1400" b="0" i="0" u="none" strike="noStrike" cap="none" baseline="-25000">
              <a:solidFill>
                <a:schemeClr val="lt1"/>
              </a:solidFill>
              <a:latin typeface="Arial"/>
              <a:ea typeface="Arial"/>
              <a:cs typeface="Arial"/>
              <a:sym typeface="Arial"/>
            </a:endParaRPr>
          </a:p>
        </p:txBody>
      </p:sp>
      <p:sp>
        <p:nvSpPr>
          <p:cNvPr id="5691" name="Google Shape;5691;p342"/>
          <p:cNvSpPr/>
          <p:nvPr/>
        </p:nvSpPr>
        <p:spPr>
          <a:xfrm>
            <a:off x="2636531" y="4245415"/>
            <a:ext cx="525600" cy="390000"/>
          </a:xfrm>
          <a:prstGeom prst="roundRect">
            <a:avLst>
              <a:gd name="adj" fmla="val 16667"/>
            </a:avLst>
          </a:prstGeom>
          <a:solidFill>
            <a:schemeClr val="accent1"/>
          </a:solidFill>
          <a:ln w="25400" cap="flat" cmpd="sng">
            <a:solidFill>
              <a:srgbClr val="A9380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s</a:t>
            </a:r>
            <a:r>
              <a:rPr lang="en" sz="1400" b="0" i="0" u="none" strike="noStrike" cap="none" baseline="-25000">
                <a:solidFill>
                  <a:schemeClr val="lt1"/>
                </a:solidFill>
                <a:latin typeface="Arial"/>
                <a:ea typeface="Arial"/>
                <a:cs typeface="Arial"/>
                <a:sym typeface="Arial"/>
              </a:rPr>
              <a:t>3</a:t>
            </a:r>
            <a:endParaRPr sz="1400" b="0" i="0" u="none" strike="noStrike" cap="none" baseline="-25000">
              <a:solidFill>
                <a:schemeClr val="lt1"/>
              </a:solidFill>
              <a:latin typeface="Arial"/>
              <a:ea typeface="Arial"/>
              <a:cs typeface="Arial"/>
              <a:sym typeface="Arial"/>
            </a:endParaRPr>
          </a:p>
        </p:txBody>
      </p:sp>
      <p:sp>
        <p:nvSpPr>
          <p:cNvPr id="5692" name="Google Shape;5692;p342"/>
          <p:cNvSpPr/>
          <p:nvPr/>
        </p:nvSpPr>
        <p:spPr>
          <a:xfrm>
            <a:off x="4976003" y="4245414"/>
            <a:ext cx="525600" cy="390000"/>
          </a:xfrm>
          <a:prstGeom prst="roundRect">
            <a:avLst>
              <a:gd name="adj" fmla="val 16667"/>
            </a:avLst>
          </a:prstGeom>
          <a:solidFill>
            <a:schemeClr val="accent1"/>
          </a:solidFill>
          <a:ln w="25400" cap="flat" cmpd="sng">
            <a:solidFill>
              <a:srgbClr val="A9380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s</a:t>
            </a:r>
            <a:r>
              <a:rPr lang="en" sz="1400" b="0" i="0" u="none" strike="noStrike" cap="none" baseline="-25000">
                <a:solidFill>
                  <a:schemeClr val="lt1"/>
                </a:solidFill>
                <a:latin typeface="Arial"/>
                <a:ea typeface="Arial"/>
                <a:cs typeface="Arial"/>
                <a:sym typeface="Arial"/>
              </a:rPr>
              <a:t>4</a:t>
            </a:r>
            <a:endParaRPr/>
          </a:p>
        </p:txBody>
      </p:sp>
      <p:sp>
        <p:nvSpPr>
          <p:cNvPr id="5693" name="Google Shape;5693;p342"/>
          <p:cNvSpPr/>
          <p:nvPr/>
        </p:nvSpPr>
        <p:spPr>
          <a:xfrm>
            <a:off x="3416355" y="3493228"/>
            <a:ext cx="525600" cy="390000"/>
          </a:xfrm>
          <a:prstGeom prst="roundRect">
            <a:avLst>
              <a:gd name="adj" fmla="val 16667"/>
            </a:avLst>
          </a:prstGeom>
          <a:solidFill>
            <a:schemeClr val="accent2"/>
          </a:solidFill>
          <a:ln w="25400" cap="flat" cmpd="sng">
            <a:solidFill>
              <a:srgbClr val="0076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t</a:t>
            </a:r>
            <a:r>
              <a:rPr lang="en" sz="1400" b="0" i="0" u="none" strike="noStrike" cap="none" baseline="-25000">
                <a:solidFill>
                  <a:schemeClr val="lt1"/>
                </a:solidFill>
                <a:latin typeface="Arial"/>
                <a:ea typeface="Arial"/>
                <a:cs typeface="Arial"/>
                <a:sym typeface="Arial"/>
              </a:rPr>
              <a:t>1</a:t>
            </a:r>
            <a:endParaRPr sz="1400" b="0" i="0" u="none" strike="noStrike" cap="none" baseline="-25000">
              <a:solidFill>
                <a:schemeClr val="lt1"/>
              </a:solidFill>
              <a:latin typeface="Arial"/>
              <a:ea typeface="Arial"/>
              <a:cs typeface="Arial"/>
              <a:sym typeface="Arial"/>
            </a:endParaRPr>
          </a:p>
        </p:txBody>
      </p:sp>
      <p:sp>
        <p:nvSpPr>
          <p:cNvPr id="5694" name="Google Shape;5694;p342"/>
          <p:cNvSpPr/>
          <p:nvPr/>
        </p:nvSpPr>
        <p:spPr>
          <a:xfrm>
            <a:off x="4196178" y="3493228"/>
            <a:ext cx="525600" cy="390000"/>
          </a:xfrm>
          <a:prstGeom prst="roundRect">
            <a:avLst>
              <a:gd name="adj" fmla="val 16667"/>
            </a:avLst>
          </a:prstGeom>
          <a:solidFill>
            <a:schemeClr val="accent2"/>
          </a:solidFill>
          <a:ln w="25400" cap="flat" cmpd="sng">
            <a:solidFill>
              <a:srgbClr val="0076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t</a:t>
            </a:r>
            <a:r>
              <a:rPr lang="en" sz="1400" b="0" i="0" u="none" strike="noStrike" cap="none" baseline="-25000">
                <a:solidFill>
                  <a:schemeClr val="lt1"/>
                </a:solidFill>
                <a:latin typeface="Arial"/>
                <a:ea typeface="Arial"/>
                <a:cs typeface="Arial"/>
                <a:sym typeface="Arial"/>
              </a:rPr>
              <a:t>2</a:t>
            </a:r>
            <a:endParaRPr sz="1400" b="0" i="0" u="none" strike="noStrike" cap="none" baseline="-25000">
              <a:solidFill>
                <a:schemeClr val="lt1"/>
              </a:solidFill>
              <a:latin typeface="Arial"/>
              <a:ea typeface="Arial"/>
              <a:cs typeface="Arial"/>
              <a:sym typeface="Arial"/>
            </a:endParaRPr>
          </a:p>
        </p:txBody>
      </p:sp>
      <p:sp>
        <p:nvSpPr>
          <p:cNvPr id="5695" name="Google Shape;5695;p342"/>
          <p:cNvSpPr/>
          <p:nvPr/>
        </p:nvSpPr>
        <p:spPr>
          <a:xfrm>
            <a:off x="5755827" y="3493227"/>
            <a:ext cx="525600" cy="390000"/>
          </a:xfrm>
          <a:prstGeom prst="roundRect">
            <a:avLst>
              <a:gd name="adj" fmla="val 16667"/>
            </a:avLst>
          </a:prstGeom>
          <a:solidFill>
            <a:schemeClr val="accent2"/>
          </a:solidFill>
          <a:ln w="25400" cap="flat" cmpd="sng">
            <a:solidFill>
              <a:srgbClr val="0076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t</a:t>
            </a:r>
            <a:r>
              <a:rPr lang="en" sz="1400" b="0" i="0" u="none" strike="noStrike" cap="none" baseline="-25000">
                <a:solidFill>
                  <a:schemeClr val="lt1"/>
                </a:solidFill>
                <a:latin typeface="Arial"/>
                <a:ea typeface="Arial"/>
                <a:cs typeface="Arial"/>
                <a:sym typeface="Arial"/>
              </a:rPr>
              <a:t>3</a:t>
            </a:r>
            <a:endParaRPr sz="1400" b="0" i="0" u="none" strike="noStrike" cap="none" baseline="-25000">
              <a:solidFill>
                <a:schemeClr val="lt1"/>
              </a:solidFill>
              <a:latin typeface="Arial"/>
              <a:ea typeface="Arial"/>
              <a:cs typeface="Arial"/>
              <a:sym typeface="Arial"/>
            </a:endParaRPr>
          </a:p>
        </p:txBody>
      </p:sp>
      <p:sp>
        <p:nvSpPr>
          <p:cNvPr id="5696" name="Google Shape;5696;p342"/>
          <p:cNvSpPr/>
          <p:nvPr/>
        </p:nvSpPr>
        <p:spPr>
          <a:xfrm>
            <a:off x="7315474" y="3493226"/>
            <a:ext cx="525600" cy="390000"/>
          </a:xfrm>
          <a:prstGeom prst="roundRect">
            <a:avLst>
              <a:gd name="adj" fmla="val 16667"/>
            </a:avLst>
          </a:prstGeom>
          <a:solidFill>
            <a:schemeClr val="accent2"/>
          </a:solidFill>
          <a:ln w="25400" cap="flat" cmpd="sng">
            <a:solidFill>
              <a:srgbClr val="0076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t</a:t>
            </a:r>
            <a:r>
              <a:rPr lang="en" sz="1400" b="0" i="0" u="none" strike="noStrike" cap="none" baseline="-25000">
                <a:solidFill>
                  <a:schemeClr val="lt1"/>
                </a:solidFill>
                <a:latin typeface="Arial"/>
                <a:ea typeface="Arial"/>
                <a:cs typeface="Arial"/>
                <a:sym typeface="Arial"/>
              </a:rPr>
              <a:t>4</a:t>
            </a:r>
            <a:endParaRPr sz="1400" b="0" i="0" u="none" strike="noStrike" cap="none" baseline="-25000">
              <a:solidFill>
                <a:schemeClr val="lt1"/>
              </a:solidFill>
              <a:latin typeface="Arial"/>
              <a:ea typeface="Arial"/>
              <a:cs typeface="Arial"/>
              <a:sym typeface="Arial"/>
            </a:endParaRPr>
          </a:p>
        </p:txBody>
      </p:sp>
      <p:sp>
        <p:nvSpPr>
          <p:cNvPr id="5697" name="Google Shape;5697;p342"/>
          <p:cNvSpPr/>
          <p:nvPr/>
        </p:nvSpPr>
        <p:spPr>
          <a:xfrm>
            <a:off x="8095297" y="3493225"/>
            <a:ext cx="525600" cy="390000"/>
          </a:xfrm>
          <a:prstGeom prst="roundRect">
            <a:avLst>
              <a:gd name="adj" fmla="val 16667"/>
            </a:avLst>
          </a:prstGeom>
          <a:solidFill>
            <a:schemeClr val="accent2"/>
          </a:solidFill>
          <a:ln w="25400" cap="flat" cmpd="sng">
            <a:solidFill>
              <a:srgbClr val="0076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t</a:t>
            </a:r>
            <a:r>
              <a:rPr lang="en" sz="1400" b="0" i="0" u="none" strike="noStrike" cap="none" baseline="-25000">
                <a:solidFill>
                  <a:schemeClr val="lt1"/>
                </a:solidFill>
                <a:latin typeface="Arial"/>
                <a:ea typeface="Arial"/>
                <a:cs typeface="Arial"/>
                <a:sym typeface="Arial"/>
              </a:rPr>
              <a:t>5</a:t>
            </a:r>
            <a:endParaRPr sz="1400" b="0" i="0" u="none" strike="noStrike" cap="none" baseline="-25000">
              <a:solidFill>
                <a:schemeClr val="lt1"/>
              </a:solidFill>
              <a:latin typeface="Arial"/>
              <a:ea typeface="Arial"/>
              <a:cs typeface="Arial"/>
              <a:sym typeface="Arial"/>
            </a:endParaRPr>
          </a:p>
        </p:txBody>
      </p:sp>
      <p:sp>
        <p:nvSpPr>
          <p:cNvPr id="5698" name="Google Shape;5698;p342"/>
          <p:cNvSpPr/>
          <p:nvPr/>
        </p:nvSpPr>
        <p:spPr>
          <a:xfrm>
            <a:off x="6535651" y="4245414"/>
            <a:ext cx="525600" cy="390000"/>
          </a:xfrm>
          <a:prstGeom prst="roundRect">
            <a:avLst>
              <a:gd name="adj" fmla="val 16667"/>
            </a:avLst>
          </a:prstGeom>
          <a:solidFill>
            <a:schemeClr val="accent1"/>
          </a:solidFill>
          <a:ln w="25400" cap="flat" cmpd="sng">
            <a:solidFill>
              <a:srgbClr val="A9380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s</a:t>
            </a:r>
            <a:r>
              <a:rPr lang="en" sz="1400" b="0" i="0" u="none" strike="noStrike" cap="none" baseline="-25000">
                <a:solidFill>
                  <a:schemeClr val="lt1"/>
                </a:solidFill>
                <a:latin typeface="Arial"/>
                <a:ea typeface="Arial"/>
                <a:cs typeface="Arial"/>
                <a:sym typeface="Arial"/>
              </a:rPr>
              <a:t>5</a:t>
            </a:r>
            <a:endParaRPr sz="1400" b="0" i="0" u="none" strike="noStrike" cap="none" baseline="-25000">
              <a:solidFill>
                <a:schemeClr val="lt1"/>
              </a:solidFill>
              <a:latin typeface="Arial"/>
              <a:ea typeface="Arial"/>
              <a:cs typeface="Arial"/>
              <a:sym typeface="Arial"/>
            </a:endParaRPr>
          </a:p>
        </p:txBody>
      </p:sp>
      <p:sp>
        <p:nvSpPr>
          <p:cNvPr id="5699" name="Google Shape;5699;p342"/>
          <p:cNvSpPr/>
          <p:nvPr/>
        </p:nvSpPr>
        <p:spPr>
          <a:xfrm>
            <a:off x="1076882" y="2741033"/>
            <a:ext cx="525600" cy="390000"/>
          </a:xfrm>
          <a:prstGeom prst="roundRect">
            <a:avLst>
              <a:gd name="adj" fmla="val 16667"/>
            </a:avLst>
          </a:prstGeom>
          <a:solidFill>
            <a:schemeClr val="accent6"/>
          </a:solidFill>
          <a:ln w="25400" cap="flat" cmpd="sng">
            <a:solidFill>
              <a:srgbClr val="5C667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b="0" i="0" u="none" strike="noStrike" cap="none">
                <a:solidFill>
                  <a:schemeClr val="lt1"/>
                </a:solidFill>
                <a:latin typeface="Arial"/>
                <a:ea typeface="Arial"/>
                <a:cs typeface="Arial"/>
                <a:sym typeface="Arial"/>
              </a:rPr>
              <a:t>Wait</a:t>
            </a:r>
            <a:endParaRPr sz="1100" b="0" i="0" u="none" strike="noStrike" cap="none" baseline="-25000">
              <a:solidFill>
                <a:schemeClr val="lt1"/>
              </a:solidFill>
              <a:latin typeface="Arial"/>
              <a:ea typeface="Arial"/>
              <a:cs typeface="Arial"/>
              <a:sym typeface="Arial"/>
            </a:endParaRPr>
          </a:p>
        </p:txBody>
      </p:sp>
      <p:sp>
        <p:nvSpPr>
          <p:cNvPr id="5700" name="Google Shape;5700;p342"/>
          <p:cNvSpPr/>
          <p:nvPr/>
        </p:nvSpPr>
        <p:spPr>
          <a:xfrm>
            <a:off x="1856707" y="2741033"/>
            <a:ext cx="525600" cy="390000"/>
          </a:xfrm>
          <a:prstGeom prst="roundRect">
            <a:avLst>
              <a:gd name="adj" fmla="val 16667"/>
            </a:avLst>
          </a:prstGeom>
          <a:solidFill>
            <a:schemeClr val="accent6"/>
          </a:solidFill>
          <a:ln w="25400" cap="flat" cmpd="sng">
            <a:solidFill>
              <a:srgbClr val="5C667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b="0" i="0" u="none" strike="noStrike" cap="none">
                <a:solidFill>
                  <a:schemeClr val="lt1"/>
                </a:solidFill>
                <a:latin typeface="Arial"/>
                <a:ea typeface="Arial"/>
                <a:cs typeface="Arial"/>
                <a:sym typeface="Arial"/>
              </a:rPr>
              <a:t>Wait</a:t>
            </a:r>
            <a:endParaRPr sz="1100" b="0" i="0" u="none" strike="noStrike" cap="none" baseline="-25000">
              <a:solidFill>
                <a:schemeClr val="lt1"/>
              </a:solidFill>
              <a:latin typeface="Arial"/>
              <a:ea typeface="Arial"/>
              <a:cs typeface="Arial"/>
              <a:sym typeface="Arial"/>
            </a:endParaRPr>
          </a:p>
        </p:txBody>
      </p:sp>
      <p:sp>
        <p:nvSpPr>
          <p:cNvPr id="5701" name="Google Shape;5701;p342"/>
          <p:cNvSpPr/>
          <p:nvPr/>
        </p:nvSpPr>
        <p:spPr>
          <a:xfrm>
            <a:off x="2636532" y="2741033"/>
            <a:ext cx="525600" cy="390000"/>
          </a:xfrm>
          <a:prstGeom prst="roundRect">
            <a:avLst>
              <a:gd name="adj" fmla="val 16667"/>
            </a:avLst>
          </a:prstGeom>
          <a:solidFill>
            <a:schemeClr val="accent6"/>
          </a:solidFill>
          <a:ln w="25400" cap="flat" cmpd="sng">
            <a:solidFill>
              <a:srgbClr val="5C667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b="0" i="0" u="none" strike="noStrike" cap="none">
                <a:solidFill>
                  <a:schemeClr val="lt1"/>
                </a:solidFill>
                <a:latin typeface="Arial"/>
                <a:ea typeface="Arial"/>
                <a:cs typeface="Arial"/>
                <a:sym typeface="Arial"/>
              </a:rPr>
              <a:t>Out</a:t>
            </a:r>
            <a:endParaRPr sz="1100" b="0" i="0" u="none" strike="noStrike" cap="none" baseline="-25000">
              <a:solidFill>
                <a:schemeClr val="lt1"/>
              </a:solidFill>
              <a:latin typeface="Arial"/>
              <a:ea typeface="Arial"/>
              <a:cs typeface="Arial"/>
              <a:sym typeface="Arial"/>
            </a:endParaRPr>
          </a:p>
        </p:txBody>
      </p:sp>
      <p:sp>
        <p:nvSpPr>
          <p:cNvPr id="5702" name="Google Shape;5702;p342"/>
          <p:cNvSpPr/>
          <p:nvPr/>
        </p:nvSpPr>
        <p:spPr>
          <a:xfrm>
            <a:off x="3416357" y="2741033"/>
            <a:ext cx="525600" cy="390000"/>
          </a:xfrm>
          <a:prstGeom prst="roundRect">
            <a:avLst>
              <a:gd name="adj" fmla="val 16667"/>
            </a:avLst>
          </a:prstGeom>
          <a:solidFill>
            <a:schemeClr val="accent6"/>
          </a:solidFill>
          <a:ln w="25400" cap="flat" cmpd="sng">
            <a:solidFill>
              <a:srgbClr val="5C667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b="0" i="0" u="none" strike="noStrike" cap="none">
                <a:solidFill>
                  <a:schemeClr val="lt1"/>
                </a:solidFill>
                <a:latin typeface="Arial"/>
                <a:ea typeface="Arial"/>
                <a:cs typeface="Arial"/>
                <a:sym typeface="Arial"/>
              </a:rPr>
              <a:t>Out</a:t>
            </a:r>
            <a:endParaRPr sz="1100" b="0" i="0" u="none" strike="noStrike" cap="none" baseline="-25000">
              <a:solidFill>
                <a:schemeClr val="lt1"/>
              </a:solidFill>
              <a:latin typeface="Arial"/>
              <a:ea typeface="Arial"/>
              <a:cs typeface="Arial"/>
              <a:sym typeface="Arial"/>
            </a:endParaRPr>
          </a:p>
        </p:txBody>
      </p:sp>
      <p:sp>
        <p:nvSpPr>
          <p:cNvPr id="5703" name="Google Shape;5703;p342"/>
          <p:cNvSpPr/>
          <p:nvPr/>
        </p:nvSpPr>
        <p:spPr>
          <a:xfrm>
            <a:off x="4196182" y="2741033"/>
            <a:ext cx="525600" cy="390000"/>
          </a:xfrm>
          <a:prstGeom prst="roundRect">
            <a:avLst>
              <a:gd name="adj" fmla="val 16667"/>
            </a:avLst>
          </a:prstGeom>
          <a:solidFill>
            <a:schemeClr val="accent6"/>
          </a:solidFill>
          <a:ln w="25400" cap="flat" cmpd="sng">
            <a:solidFill>
              <a:srgbClr val="5C667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b="0" i="0" u="none" strike="noStrike" cap="none">
                <a:solidFill>
                  <a:schemeClr val="lt1"/>
                </a:solidFill>
                <a:latin typeface="Arial"/>
                <a:ea typeface="Arial"/>
                <a:cs typeface="Arial"/>
                <a:sym typeface="Arial"/>
              </a:rPr>
              <a:t>Wait</a:t>
            </a:r>
            <a:endParaRPr sz="1100" b="0" i="0" u="none" strike="noStrike" cap="none" baseline="-25000">
              <a:solidFill>
                <a:schemeClr val="lt1"/>
              </a:solidFill>
              <a:latin typeface="Arial"/>
              <a:ea typeface="Arial"/>
              <a:cs typeface="Arial"/>
              <a:sym typeface="Arial"/>
            </a:endParaRPr>
          </a:p>
        </p:txBody>
      </p:sp>
      <p:sp>
        <p:nvSpPr>
          <p:cNvPr id="5704" name="Google Shape;5704;p342"/>
          <p:cNvSpPr/>
          <p:nvPr/>
        </p:nvSpPr>
        <p:spPr>
          <a:xfrm>
            <a:off x="4976007" y="2741033"/>
            <a:ext cx="525600" cy="390000"/>
          </a:xfrm>
          <a:prstGeom prst="roundRect">
            <a:avLst>
              <a:gd name="adj" fmla="val 16667"/>
            </a:avLst>
          </a:prstGeom>
          <a:solidFill>
            <a:schemeClr val="accent6"/>
          </a:solidFill>
          <a:ln w="25400" cap="flat" cmpd="sng">
            <a:solidFill>
              <a:srgbClr val="5C667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b="0" i="0" u="none" strike="noStrike" cap="none">
                <a:solidFill>
                  <a:schemeClr val="lt1"/>
                </a:solidFill>
                <a:latin typeface="Arial"/>
                <a:ea typeface="Arial"/>
                <a:cs typeface="Arial"/>
                <a:sym typeface="Arial"/>
              </a:rPr>
              <a:t>Out</a:t>
            </a:r>
            <a:endParaRPr sz="1100" b="0" i="0" u="none" strike="noStrike" cap="none" baseline="-25000">
              <a:solidFill>
                <a:schemeClr val="lt1"/>
              </a:solidFill>
              <a:latin typeface="Arial"/>
              <a:ea typeface="Arial"/>
              <a:cs typeface="Arial"/>
              <a:sym typeface="Arial"/>
            </a:endParaRPr>
          </a:p>
        </p:txBody>
      </p:sp>
      <p:sp>
        <p:nvSpPr>
          <p:cNvPr id="5705" name="Google Shape;5705;p342"/>
          <p:cNvSpPr/>
          <p:nvPr/>
        </p:nvSpPr>
        <p:spPr>
          <a:xfrm>
            <a:off x="5755832" y="2741033"/>
            <a:ext cx="525600" cy="390000"/>
          </a:xfrm>
          <a:prstGeom prst="roundRect">
            <a:avLst>
              <a:gd name="adj" fmla="val 16667"/>
            </a:avLst>
          </a:prstGeom>
          <a:solidFill>
            <a:schemeClr val="accent6"/>
          </a:solidFill>
          <a:ln w="25400" cap="flat" cmpd="sng">
            <a:solidFill>
              <a:srgbClr val="5C667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b="0" i="0" u="none" strike="noStrike" cap="none">
                <a:solidFill>
                  <a:schemeClr val="lt1"/>
                </a:solidFill>
                <a:latin typeface="Arial"/>
                <a:ea typeface="Arial"/>
                <a:cs typeface="Arial"/>
                <a:sym typeface="Arial"/>
              </a:rPr>
              <a:t>Wait</a:t>
            </a:r>
            <a:endParaRPr sz="1100" b="0" i="0" u="none" strike="noStrike" cap="none" baseline="-25000">
              <a:solidFill>
                <a:schemeClr val="lt1"/>
              </a:solidFill>
              <a:latin typeface="Arial"/>
              <a:ea typeface="Arial"/>
              <a:cs typeface="Arial"/>
              <a:sym typeface="Arial"/>
            </a:endParaRPr>
          </a:p>
        </p:txBody>
      </p:sp>
      <p:sp>
        <p:nvSpPr>
          <p:cNvPr id="5706" name="Google Shape;5706;p342"/>
          <p:cNvSpPr/>
          <p:nvPr/>
        </p:nvSpPr>
        <p:spPr>
          <a:xfrm>
            <a:off x="6535657" y="2741033"/>
            <a:ext cx="525600" cy="390000"/>
          </a:xfrm>
          <a:prstGeom prst="roundRect">
            <a:avLst>
              <a:gd name="adj" fmla="val 16667"/>
            </a:avLst>
          </a:prstGeom>
          <a:solidFill>
            <a:schemeClr val="accent6"/>
          </a:solidFill>
          <a:ln w="25400" cap="flat" cmpd="sng">
            <a:solidFill>
              <a:srgbClr val="5C667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b="0" i="0" u="none" strike="noStrike" cap="none">
                <a:solidFill>
                  <a:schemeClr val="lt1"/>
                </a:solidFill>
                <a:latin typeface="Arial"/>
                <a:ea typeface="Arial"/>
                <a:cs typeface="Arial"/>
                <a:sym typeface="Arial"/>
              </a:rPr>
              <a:t>Out</a:t>
            </a:r>
            <a:endParaRPr sz="1100" b="0" i="0" u="none" strike="noStrike" cap="none" baseline="-25000">
              <a:solidFill>
                <a:schemeClr val="lt1"/>
              </a:solidFill>
              <a:latin typeface="Arial"/>
              <a:ea typeface="Arial"/>
              <a:cs typeface="Arial"/>
              <a:sym typeface="Arial"/>
            </a:endParaRPr>
          </a:p>
        </p:txBody>
      </p:sp>
      <p:sp>
        <p:nvSpPr>
          <p:cNvPr id="5707" name="Google Shape;5707;p342"/>
          <p:cNvSpPr/>
          <p:nvPr/>
        </p:nvSpPr>
        <p:spPr>
          <a:xfrm>
            <a:off x="7315482" y="2741033"/>
            <a:ext cx="525600" cy="390000"/>
          </a:xfrm>
          <a:prstGeom prst="roundRect">
            <a:avLst>
              <a:gd name="adj" fmla="val 16667"/>
            </a:avLst>
          </a:prstGeom>
          <a:solidFill>
            <a:schemeClr val="accent6"/>
          </a:solidFill>
          <a:ln w="25400" cap="flat" cmpd="sng">
            <a:solidFill>
              <a:srgbClr val="5C667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b="0" i="0" u="none" strike="noStrike" cap="none">
                <a:solidFill>
                  <a:schemeClr val="lt1"/>
                </a:solidFill>
                <a:latin typeface="Arial"/>
                <a:ea typeface="Arial"/>
                <a:cs typeface="Arial"/>
                <a:sym typeface="Arial"/>
              </a:rPr>
              <a:t>Out</a:t>
            </a:r>
            <a:endParaRPr sz="1100" b="0" i="0" u="none" strike="noStrike" cap="none" baseline="-25000">
              <a:solidFill>
                <a:schemeClr val="lt1"/>
              </a:solidFill>
              <a:latin typeface="Arial"/>
              <a:ea typeface="Arial"/>
              <a:cs typeface="Arial"/>
              <a:sym typeface="Arial"/>
            </a:endParaRPr>
          </a:p>
        </p:txBody>
      </p:sp>
      <p:sp>
        <p:nvSpPr>
          <p:cNvPr id="5708" name="Google Shape;5708;p342"/>
          <p:cNvSpPr/>
          <p:nvPr/>
        </p:nvSpPr>
        <p:spPr>
          <a:xfrm>
            <a:off x="8095307" y="2741033"/>
            <a:ext cx="525600" cy="390000"/>
          </a:xfrm>
          <a:prstGeom prst="roundRect">
            <a:avLst>
              <a:gd name="adj" fmla="val 16667"/>
            </a:avLst>
          </a:prstGeom>
          <a:solidFill>
            <a:schemeClr val="accent6"/>
          </a:solidFill>
          <a:ln w="25400" cap="flat" cmpd="sng">
            <a:solidFill>
              <a:srgbClr val="5C667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b="0" i="0" u="none" strike="noStrike" cap="none">
                <a:solidFill>
                  <a:schemeClr val="lt1"/>
                </a:solidFill>
                <a:latin typeface="Arial"/>
                <a:ea typeface="Arial"/>
                <a:cs typeface="Arial"/>
                <a:sym typeface="Arial"/>
              </a:rPr>
              <a:t>Wait</a:t>
            </a:r>
            <a:endParaRPr sz="1100" b="0" i="0" u="none" strike="noStrike" cap="none" baseline="-25000">
              <a:solidFill>
                <a:schemeClr val="lt1"/>
              </a:solidFill>
              <a:latin typeface="Arial"/>
              <a:ea typeface="Arial"/>
              <a:cs typeface="Arial"/>
              <a:sym typeface="Arial"/>
            </a:endParaRPr>
          </a:p>
        </p:txBody>
      </p:sp>
      <p:sp>
        <p:nvSpPr>
          <p:cNvPr id="5709" name="Google Shape;5709;p342"/>
          <p:cNvSpPr txBox="1">
            <a:spLocks noGrp="1"/>
          </p:cNvSpPr>
          <p:nvPr>
            <p:ph type="sldNum" idx="12"/>
          </p:nvPr>
        </p:nvSpPr>
        <p:spPr>
          <a:xfrm>
            <a:off x="8316141" y="4738799"/>
            <a:ext cx="370800" cy="2739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298</a:t>
            </a:fld>
            <a:endParaRP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Shape 5713"/>
        <p:cNvGrpSpPr/>
        <p:nvPr/>
      </p:nvGrpSpPr>
      <p:grpSpPr>
        <a:xfrm>
          <a:off x="0" y="0"/>
          <a:ext cx="0" cy="0"/>
          <a:chOff x="0" y="0"/>
          <a:chExt cx="0" cy="0"/>
        </a:xfrm>
      </p:grpSpPr>
      <p:sp>
        <p:nvSpPr>
          <p:cNvPr id="5714" name="Google Shape;5714;p343"/>
          <p:cNvSpPr txBox="1">
            <a:spLocks noGrp="1"/>
          </p:cNvSpPr>
          <p:nvPr>
            <p:ph type="title"/>
          </p:nvPr>
        </p:nvSpPr>
        <p:spPr>
          <a:xfrm>
            <a:off x="323528" y="0"/>
            <a:ext cx="6336035" cy="735806"/>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2"/>
              </a:buClr>
              <a:buSzPct val="60000"/>
              <a:buNone/>
            </a:pPr>
            <a:r>
              <a:rPr lang="en"/>
              <a:t>Stream decoding using Retranslation</a:t>
            </a:r>
            <a:endParaRPr/>
          </a:p>
        </p:txBody>
      </p:sp>
      <p:sp>
        <p:nvSpPr>
          <p:cNvPr id="5715" name="Google Shape;5715;p343"/>
          <p:cNvSpPr txBox="1">
            <a:spLocks noGrp="1"/>
          </p:cNvSpPr>
          <p:nvPr>
            <p:ph type="body" idx="1"/>
          </p:nvPr>
        </p:nvSpPr>
        <p:spPr>
          <a:xfrm>
            <a:off x="392113" y="898922"/>
            <a:ext cx="8356600" cy="3670696"/>
          </a:xfrm>
          <a:prstGeom prst="rect">
            <a:avLst/>
          </a:prstGeom>
          <a:noFill/>
          <a:ln>
            <a:noFill/>
          </a:ln>
        </p:spPr>
        <p:txBody>
          <a:bodyPr spcFirstLastPara="1" wrap="square" lIns="0" tIns="0" rIns="0" bIns="0" anchor="t" anchorCtr="0">
            <a:noAutofit/>
          </a:bodyPr>
          <a:lstStyle/>
          <a:p>
            <a:pPr marL="457200" lvl="0" indent="-342900" algn="l" rtl="0">
              <a:lnSpc>
                <a:spcPct val="100000"/>
              </a:lnSpc>
              <a:spcBef>
                <a:spcPts val="0"/>
              </a:spcBef>
              <a:spcAft>
                <a:spcPts val="0"/>
              </a:spcAft>
              <a:buClr>
                <a:schemeClr val="dk1"/>
              </a:buClr>
              <a:buSzPts val="1800"/>
              <a:buChar char="•"/>
            </a:pPr>
            <a:r>
              <a:rPr lang="en"/>
              <a:t>Decoding with fixed target prefix</a:t>
            </a:r>
            <a:endParaRPr/>
          </a:p>
          <a:p>
            <a:pPr marL="914400" lvl="1" indent="-228600" algn="l" rtl="0">
              <a:lnSpc>
                <a:spcPct val="100000"/>
              </a:lnSpc>
              <a:spcBef>
                <a:spcPts val="0"/>
              </a:spcBef>
              <a:spcAft>
                <a:spcPts val="0"/>
              </a:spcAft>
              <a:buSzPts val="1800"/>
              <a:buNone/>
            </a:pPr>
            <a:endParaRPr/>
          </a:p>
          <a:p>
            <a:pPr marL="358775" lvl="1" indent="0" algn="l" rtl="0">
              <a:lnSpc>
                <a:spcPct val="100000"/>
              </a:lnSpc>
              <a:spcBef>
                <a:spcPts val="0"/>
              </a:spcBef>
              <a:spcAft>
                <a:spcPts val="0"/>
              </a:spcAft>
              <a:buSzPts val="1800"/>
              <a:buNone/>
            </a:pPr>
            <a:endParaRPr/>
          </a:p>
          <a:p>
            <a:pPr marL="358775" lvl="1" indent="0" algn="l" rtl="0">
              <a:lnSpc>
                <a:spcPct val="100000"/>
              </a:lnSpc>
              <a:spcBef>
                <a:spcPts val="0"/>
              </a:spcBef>
              <a:spcAft>
                <a:spcPts val="0"/>
              </a:spcAft>
              <a:buSzPts val="1800"/>
              <a:buNone/>
            </a:pPr>
            <a:endParaRPr/>
          </a:p>
          <a:p>
            <a:pPr marL="1371600" lvl="2" indent="-228600" algn="l" rtl="0">
              <a:lnSpc>
                <a:spcPct val="100000"/>
              </a:lnSpc>
              <a:spcBef>
                <a:spcPts val="0"/>
              </a:spcBef>
              <a:spcAft>
                <a:spcPts val="0"/>
              </a:spcAft>
              <a:buSzPts val="1800"/>
              <a:buNone/>
            </a:pPr>
            <a:endParaRPr/>
          </a:p>
          <a:p>
            <a:pPr marL="914400" lvl="1" indent="-228600" algn="l" rtl="0">
              <a:lnSpc>
                <a:spcPct val="100000"/>
              </a:lnSpc>
              <a:spcBef>
                <a:spcPts val="0"/>
              </a:spcBef>
              <a:spcAft>
                <a:spcPts val="0"/>
              </a:spcAft>
              <a:buSzPts val="1800"/>
              <a:buNone/>
            </a:pPr>
            <a:endParaRPr/>
          </a:p>
          <a:p>
            <a:pPr marL="457200" lvl="0" indent="-228600" algn="l" rtl="0">
              <a:lnSpc>
                <a:spcPct val="100000"/>
              </a:lnSpc>
              <a:spcBef>
                <a:spcPts val="0"/>
              </a:spcBef>
              <a:spcAft>
                <a:spcPts val="0"/>
              </a:spcAft>
              <a:buClr>
                <a:schemeClr val="dk1"/>
              </a:buClr>
              <a:buSzPts val="1800"/>
              <a:buNone/>
            </a:pPr>
            <a:endParaRPr/>
          </a:p>
          <a:p>
            <a:pPr marL="914400" lvl="1" indent="-228600" algn="l" rtl="0">
              <a:lnSpc>
                <a:spcPct val="100000"/>
              </a:lnSpc>
              <a:spcBef>
                <a:spcPts val="0"/>
              </a:spcBef>
              <a:spcAft>
                <a:spcPts val="0"/>
              </a:spcAft>
              <a:buSzPts val="1800"/>
              <a:buNone/>
            </a:pPr>
            <a:endParaRPr/>
          </a:p>
          <a:p>
            <a:pPr marL="914400" lvl="1" indent="-228600" algn="l" rtl="0">
              <a:lnSpc>
                <a:spcPct val="100000"/>
              </a:lnSpc>
              <a:spcBef>
                <a:spcPts val="0"/>
              </a:spcBef>
              <a:spcAft>
                <a:spcPts val="0"/>
              </a:spcAft>
              <a:buSzPts val="1800"/>
              <a:buNone/>
            </a:pPr>
            <a:endParaRPr/>
          </a:p>
          <a:p>
            <a:pPr marL="457200" lvl="0" indent="-228600" algn="l" rtl="0">
              <a:lnSpc>
                <a:spcPct val="100000"/>
              </a:lnSpc>
              <a:spcBef>
                <a:spcPts val="0"/>
              </a:spcBef>
              <a:spcAft>
                <a:spcPts val="0"/>
              </a:spcAft>
              <a:buClr>
                <a:schemeClr val="dk1"/>
              </a:buClr>
              <a:buSzPts val="1800"/>
              <a:buNone/>
            </a:pPr>
            <a:endParaRPr/>
          </a:p>
          <a:p>
            <a:pPr marL="457200" lvl="0" indent="-228600" algn="l" rtl="0">
              <a:lnSpc>
                <a:spcPct val="100000"/>
              </a:lnSpc>
              <a:spcBef>
                <a:spcPts val="0"/>
              </a:spcBef>
              <a:spcAft>
                <a:spcPts val="0"/>
              </a:spcAft>
              <a:buClr>
                <a:schemeClr val="dk1"/>
              </a:buClr>
              <a:buSzPts val="1800"/>
              <a:buNone/>
            </a:pPr>
            <a:endParaRPr/>
          </a:p>
          <a:p>
            <a:pPr marL="457200" lvl="0" indent="-228600" algn="l" rtl="0">
              <a:lnSpc>
                <a:spcPct val="100000"/>
              </a:lnSpc>
              <a:spcBef>
                <a:spcPts val="0"/>
              </a:spcBef>
              <a:spcAft>
                <a:spcPts val="0"/>
              </a:spcAft>
              <a:buClr>
                <a:schemeClr val="dk1"/>
              </a:buClr>
              <a:buSzPts val="1800"/>
              <a:buNone/>
            </a:pPr>
            <a:endParaRPr/>
          </a:p>
          <a:p>
            <a:pPr marL="457200" lvl="0" indent="-228600" algn="l" rtl="0">
              <a:lnSpc>
                <a:spcPct val="100000"/>
              </a:lnSpc>
              <a:spcBef>
                <a:spcPts val="0"/>
              </a:spcBef>
              <a:spcAft>
                <a:spcPts val="0"/>
              </a:spcAft>
              <a:buClr>
                <a:schemeClr val="dk1"/>
              </a:buClr>
              <a:buSzPts val="1800"/>
              <a:buNone/>
            </a:pPr>
            <a:endParaRPr/>
          </a:p>
          <a:p>
            <a:pPr marL="457200" lvl="0" indent="-342900" algn="l" rtl="0">
              <a:lnSpc>
                <a:spcPct val="100000"/>
              </a:lnSpc>
              <a:spcBef>
                <a:spcPts val="0"/>
              </a:spcBef>
              <a:spcAft>
                <a:spcPts val="0"/>
              </a:spcAft>
              <a:buSzPts val="1800"/>
              <a:buFont typeface="Calibri"/>
              <a:buNone/>
            </a:pPr>
            <a:endParaRPr/>
          </a:p>
        </p:txBody>
      </p:sp>
      <p:grpSp>
        <p:nvGrpSpPr>
          <p:cNvPr id="5716" name="Google Shape;5716;p343"/>
          <p:cNvGrpSpPr/>
          <p:nvPr/>
        </p:nvGrpSpPr>
        <p:grpSpPr>
          <a:xfrm>
            <a:off x="780697" y="1669327"/>
            <a:ext cx="1637159" cy="1021856"/>
            <a:chOff x="733710" y="2244934"/>
            <a:chExt cx="1637159" cy="1362474"/>
          </a:xfrm>
        </p:grpSpPr>
        <p:sp>
          <p:nvSpPr>
            <p:cNvPr id="5717" name="Google Shape;5717;p343"/>
            <p:cNvSpPr/>
            <p:nvPr/>
          </p:nvSpPr>
          <p:spPr>
            <a:xfrm>
              <a:off x="733710" y="2244934"/>
              <a:ext cx="1637159" cy="394232"/>
            </a:xfrm>
            <a:prstGeom prst="roundRect">
              <a:avLst>
                <a:gd name="adj" fmla="val 16667"/>
              </a:avLst>
            </a:prstGeom>
            <a:solidFill>
              <a:schemeClr val="accent1"/>
            </a:solidFill>
            <a:ln w="25400" cap="flat" cmpd="sng">
              <a:solidFill>
                <a:srgbClr val="A9380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Source Text</a:t>
              </a:r>
              <a:endParaRPr sz="1400" b="0" i="0" u="none" strike="noStrike" cap="none">
                <a:solidFill>
                  <a:schemeClr val="lt1"/>
                </a:solidFill>
                <a:latin typeface="Arial"/>
                <a:ea typeface="Arial"/>
                <a:cs typeface="Arial"/>
                <a:sym typeface="Arial"/>
              </a:endParaRPr>
            </a:p>
          </p:txBody>
        </p:sp>
        <p:sp>
          <p:nvSpPr>
            <p:cNvPr id="5718" name="Google Shape;5718;p343"/>
            <p:cNvSpPr/>
            <p:nvPr/>
          </p:nvSpPr>
          <p:spPr>
            <a:xfrm>
              <a:off x="733710" y="3213176"/>
              <a:ext cx="1637159" cy="394232"/>
            </a:xfrm>
            <a:prstGeom prst="roundRect">
              <a:avLst>
                <a:gd name="adj" fmla="val 16667"/>
              </a:avLst>
            </a:prstGeom>
            <a:solidFill>
              <a:schemeClr val="accent1"/>
            </a:solidFill>
            <a:ln w="25400" cap="flat" cmpd="sng">
              <a:solidFill>
                <a:srgbClr val="A9380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Target Prefix</a:t>
              </a:r>
              <a:endParaRPr sz="1400" b="0" i="0" u="none" strike="noStrike" cap="none">
                <a:solidFill>
                  <a:schemeClr val="lt1"/>
                </a:solidFill>
                <a:latin typeface="Arial"/>
                <a:ea typeface="Arial"/>
                <a:cs typeface="Arial"/>
                <a:sym typeface="Arial"/>
              </a:endParaRPr>
            </a:p>
          </p:txBody>
        </p:sp>
      </p:grpSp>
      <p:sp>
        <p:nvSpPr>
          <p:cNvPr id="5719" name="Google Shape;5719;p343"/>
          <p:cNvSpPr/>
          <p:nvPr/>
        </p:nvSpPr>
        <p:spPr>
          <a:xfrm>
            <a:off x="3089656" y="1753170"/>
            <a:ext cx="1122467" cy="854170"/>
          </a:xfrm>
          <a:prstGeom prst="rect">
            <a:avLst/>
          </a:prstGeom>
          <a:solidFill>
            <a:schemeClr val="accent5"/>
          </a:solidFill>
          <a:ln w="25400" cap="flat" cmpd="sng">
            <a:solidFill>
              <a:srgbClr val="5C97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Encoder-</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Decoder</a:t>
            </a:r>
            <a:endParaRPr sz="1400" b="0" i="0" u="none" strike="noStrike" cap="none">
              <a:solidFill>
                <a:schemeClr val="lt1"/>
              </a:solidFill>
              <a:latin typeface="Arial"/>
              <a:ea typeface="Arial"/>
              <a:cs typeface="Arial"/>
              <a:sym typeface="Arial"/>
            </a:endParaRPr>
          </a:p>
        </p:txBody>
      </p:sp>
      <p:cxnSp>
        <p:nvCxnSpPr>
          <p:cNvPr id="5720" name="Google Shape;5720;p343"/>
          <p:cNvCxnSpPr>
            <a:stCxn id="5717" idx="3"/>
            <a:endCxn id="5719" idx="1"/>
          </p:cNvCxnSpPr>
          <p:nvPr/>
        </p:nvCxnSpPr>
        <p:spPr>
          <a:xfrm>
            <a:off x="2417856" y="1817164"/>
            <a:ext cx="671700" cy="363000"/>
          </a:xfrm>
          <a:prstGeom prst="straightConnector1">
            <a:avLst/>
          </a:prstGeom>
          <a:noFill/>
          <a:ln w="9525" cap="flat" cmpd="sng">
            <a:solidFill>
              <a:srgbClr val="001A3C"/>
            </a:solidFill>
            <a:prstDash val="solid"/>
            <a:round/>
            <a:headEnd type="none" w="sm" len="sm"/>
            <a:tailEnd type="triangle" w="med" len="med"/>
          </a:ln>
        </p:spPr>
      </p:cxnSp>
      <p:cxnSp>
        <p:nvCxnSpPr>
          <p:cNvPr id="5721" name="Google Shape;5721;p343"/>
          <p:cNvCxnSpPr>
            <a:stCxn id="5718" idx="3"/>
            <a:endCxn id="5719" idx="1"/>
          </p:cNvCxnSpPr>
          <p:nvPr/>
        </p:nvCxnSpPr>
        <p:spPr>
          <a:xfrm rot="10800000" flipH="1">
            <a:off x="2417856" y="2180345"/>
            <a:ext cx="671700" cy="363000"/>
          </a:xfrm>
          <a:prstGeom prst="straightConnector1">
            <a:avLst/>
          </a:prstGeom>
          <a:noFill/>
          <a:ln w="9525" cap="flat" cmpd="sng">
            <a:solidFill>
              <a:srgbClr val="001A3C"/>
            </a:solidFill>
            <a:prstDash val="solid"/>
            <a:round/>
            <a:headEnd type="none" w="sm" len="sm"/>
            <a:tailEnd type="triangle" w="med" len="med"/>
          </a:ln>
        </p:spPr>
      </p:cxnSp>
      <p:sp>
        <p:nvSpPr>
          <p:cNvPr id="5722" name="Google Shape;5722;p343"/>
          <p:cNvSpPr/>
          <p:nvPr/>
        </p:nvSpPr>
        <p:spPr>
          <a:xfrm>
            <a:off x="4883921" y="2922993"/>
            <a:ext cx="1637159" cy="731411"/>
          </a:xfrm>
          <a:prstGeom prst="rect">
            <a:avLst/>
          </a:prstGeom>
          <a:solidFill>
            <a:schemeClr val="accent6"/>
          </a:solidFill>
          <a:ln w="25400" cap="flat" cmpd="sng">
            <a:solidFill>
              <a:srgbClr val="5C667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Output Strategy</a:t>
            </a:r>
            <a:endParaRPr sz="1400" b="0" i="0" u="none" strike="noStrike" cap="none">
              <a:solidFill>
                <a:schemeClr val="lt1"/>
              </a:solidFill>
              <a:latin typeface="Arial"/>
              <a:ea typeface="Arial"/>
              <a:cs typeface="Arial"/>
              <a:sym typeface="Arial"/>
            </a:endParaRPr>
          </a:p>
        </p:txBody>
      </p:sp>
      <p:sp>
        <p:nvSpPr>
          <p:cNvPr id="5723" name="Google Shape;5723;p343"/>
          <p:cNvSpPr/>
          <p:nvPr/>
        </p:nvSpPr>
        <p:spPr>
          <a:xfrm>
            <a:off x="4883922" y="2032418"/>
            <a:ext cx="1637159" cy="295674"/>
          </a:xfrm>
          <a:prstGeom prst="roundRect">
            <a:avLst>
              <a:gd name="adj" fmla="val 16667"/>
            </a:avLst>
          </a:prstGeom>
          <a:solidFill>
            <a:schemeClr val="accent2"/>
          </a:solidFill>
          <a:ln w="25400" cap="flat" cmpd="sng">
            <a:solidFill>
              <a:srgbClr val="0076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Target Text</a:t>
            </a:r>
            <a:endParaRPr sz="1400" b="0" i="0" u="none" strike="noStrike" cap="none">
              <a:solidFill>
                <a:schemeClr val="lt1"/>
              </a:solidFill>
              <a:latin typeface="Arial"/>
              <a:ea typeface="Arial"/>
              <a:cs typeface="Arial"/>
              <a:sym typeface="Arial"/>
            </a:endParaRPr>
          </a:p>
        </p:txBody>
      </p:sp>
      <p:sp>
        <p:nvSpPr>
          <p:cNvPr id="5724" name="Google Shape;5724;p343"/>
          <p:cNvSpPr/>
          <p:nvPr/>
        </p:nvSpPr>
        <p:spPr>
          <a:xfrm>
            <a:off x="4883921" y="4249305"/>
            <a:ext cx="1637159" cy="295674"/>
          </a:xfrm>
          <a:prstGeom prst="roundRect">
            <a:avLst>
              <a:gd name="adj" fmla="val 16667"/>
            </a:avLst>
          </a:prstGeom>
          <a:solidFill>
            <a:schemeClr val="accent2"/>
          </a:solidFill>
          <a:ln w="25400" cap="flat" cmpd="sng">
            <a:solidFill>
              <a:srgbClr val="00769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Final Output</a:t>
            </a:r>
            <a:endParaRPr sz="1400" b="0" i="0" u="none" strike="noStrike" cap="none">
              <a:solidFill>
                <a:schemeClr val="lt1"/>
              </a:solidFill>
              <a:latin typeface="Arial"/>
              <a:ea typeface="Arial"/>
              <a:cs typeface="Arial"/>
              <a:sym typeface="Arial"/>
            </a:endParaRPr>
          </a:p>
        </p:txBody>
      </p:sp>
      <p:cxnSp>
        <p:nvCxnSpPr>
          <p:cNvPr id="5725" name="Google Shape;5725;p343"/>
          <p:cNvCxnSpPr>
            <a:stCxn id="5719" idx="3"/>
            <a:endCxn id="5723" idx="1"/>
          </p:cNvCxnSpPr>
          <p:nvPr/>
        </p:nvCxnSpPr>
        <p:spPr>
          <a:xfrm>
            <a:off x="4212123" y="2180255"/>
            <a:ext cx="671700" cy="0"/>
          </a:xfrm>
          <a:prstGeom prst="straightConnector1">
            <a:avLst/>
          </a:prstGeom>
          <a:noFill/>
          <a:ln w="9525" cap="flat" cmpd="sng">
            <a:solidFill>
              <a:srgbClr val="001A3C"/>
            </a:solidFill>
            <a:prstDash val="solid"/>
            <a:round/>
            <a:headEnd type="none" w="sm" len="sm"/>
            <a:tailEnd type="triangle" w="med" len="med"/>
          </a:ln>
        </p:spPr>
      </p:cxnSp>
      <p:cxnSp>
        <p:nvCxnSpPr>
          <p:cNvPr id="5726" name="Google Shape;5726;p343"/>
          <p:cNvCxnSpPr>
            <a:stCxn id="5723" idx="2"/>
            <a:endCxn id="5722" idx="0"/>
          </p:cNvCxnSpPr>
          <p:nvPr/>
        </p:nvCxnSpPr>
        <p:spPr>
          <a:xfrm>
            <a:off x="5702501" y="2328092"/>
            <a:ext cx="0" cy="594900"/>
          </a:xfrm>
          <a:prstGeom prst="straightConnector1">
            <a:avLst/>
          </a:prstGeom>
          <a:noFill/>
          <a:ln w="9525" cap="flat" cmpd="sng">
            <a:solidFill>
              <a:srgbClr val="001A3C"/>
            </a:solidFill>
            <a:prstDash val="solid"/>
            <a:round/>
            <a:headEnd type="none" w="sm" len="sm"/>
            <a:tailEnd type="triangle" w="med" len="med"/>
          </a:ln>
        </p:spPr>
      </p:cxnSp>
      <p:cxnSp>
        <p:nvCxnSpPr>
          <p:cNvPr id="5727" name="Google Shape;5727;p343"/>
          <p:cNvCxnSpPr>
            <a:stCxn id="5722" idx="2"/>
            <a:endCxn id="5724" idx="0"/>
          </p:cNvCxnSpPr>
          <p:nvPr/>
        </p:nvCxnSpPr>
        <p:spPr>
          <a:xfrm>
            <a:off x="5702501" y="3654403"/>
            <a:ext cx="0" cy="594900"/>
          </a:xfrm>
          <a:prstGeom prst="straightConnector1">
            <a:avLst/>
          </a:prstGeom>
          <a:noFill/>
          <a:ln w="9525" cap="flat" cmpd="sng">
            <a:solidFill>
              <a:srgbClr val="001A3C"/>
            </a:solidFill>
            <a:prstDash val="solid"/>
            <a:round/>
            <a:headEnd type="none" w="sm" len="sm"/>
            <a:tailEnd type="triangle" w="med" len="med"/>
          </a:ln>
        </p:spPr>
      </p:cxnSp>
      <p:sp>
        <p:nvSpPr>
          <p:cNvPr id="5728" name="Google Shape;5728;p3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299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0"/>
          <p:cNvSpPr txBox="1">
            <a:spLocks noGrp="1"/>
          </p:cNvSpPr>
          <p:nvPr>
            <p:ph type="title"/>
          </p:nvPr>
        </p:nvSpPr>
        <p:spPr>
          <a:xfrm>
            <a:off x="215800" y="140225"/>
            <a:ext cx="8616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Outline</a:t>
            </a:r>
            <a:endParaRPr/>
          </a:p>
        </p:txBody>
      </p:sp>
      <p:sp>
        <p:nvSpPr>
          <p:cNvPr id="150" name="Google Shape;150;p3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graphicFrame>
        <p:nvGraphicFramePr>
          <p:cNvPr id="151" name="Google Shape;151;p30"/>
          <p:cNvGraphicFramePr/>
          <p:nvPr/>
        </p:nvGraphicFramePr>
        <p:xfrm>
          <a:off x="1923275" y="763625"/>
          <a:ext cx="3000000" cy="3000000"/>
        </p:xfrm>
        <a:graphic>
          <a:graphicData uri="http://schemas.openxmlformats.org/drawingml/2006/table">
            <a:tbl>
              <a:tblPr>
                <a:noFill/>
                <a:tableStyleId>{187CA67B-AABF-474A-A2C9-0B3E3CD68A78}</a:tableStyleId>
              </a:tblPr>
              <a:tblGrid>
                <a:gridCol w="2252150"/>
                <a:gridCol w="3045300"/>
              </a:tblGrid>
              <a:tr h="173825">
                <a:tc>
                  <a:txBody>
                    <a:bodyPr/>
                    <a:lstStyle/>
                    <a:p>
                      <a:pPr marL="0" lvl="0" indent="0" algn="l" rtl="0">
                        <a:lnSpc>
                          <a:spcPct val="100000"/>
                        </a:lnSpc>
                        <a:spcBef>
                          <a:spcPts val="0"/>
                        </a:spcBef>
                        <a:spcAft>
                          <a:spcPts val="0"/>
                        </a:spcAft>
                        <a:buNone/>
                      </a:pPr>
                      <a:r>
                        <a:rPr lang="en" sz="1200">
                          <a:solidFill>
                            <a:schemeClr val="dk2"/>
                          </a:solidFill>
                          <a:latin typeface="Caveat"/>
                          <a:ea typeface="Caveat"/>
                          <a:cs typeface="Caveat"/>
                          <a:sym typeface="Caveat"/>
                        </a:rPr>
                        <a:t>Sec 1:  </a:t>
                      </a:r>
                      <a:r>
                        <a:rPr lang="en" sz="1000" b="1" i="1">
                          <a:solidFill>
                            <a:schemeClr val="dk2"/>
                          </a:solidFill>
                        </a:rPr>
                        <a:t>Introduction</a:t>
                      </a:r>
                      <a:endParaRPr sz="1000" b="1" i="1"/>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200">
                          <a:solidFill>
                            <a:schemeClr val="dk2"/>
                          </a:solidFill>
                          <a:latin typeface="Caveat"/>
                          <a:ea typeface="Caveat"/>
                          <a:cs typeface="Caveat"/>
                          <a:sym typeface="Caveat"/>
                        </a:rPr>
                        <a:t>1.1:  </a:t>
                      </a:r>
                      <a:r>
                        <a:rPr lang="en" sz="1000"/>
                        <a:t>Task definition</a:t>
                      </a:r>
                      <a:endParaRPr sz="1000"/>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r>
              <a:tr h="188325">
                <a:tc>
                  <a:txBody>
                    <a:bodyPr/>
                    <a:lstStyle/>
                    <a:p>
                      <a:pPr marL="0" lvl="0" indent="0" algn="l" rtl="0">
                        <a:lnSpc>
                          <a:spcPct val="100000"/>
                        </a:lnSpc>
                        <a:spcBef>
                          <a:spcPts val="0"/>
                        </a:spcBef>
                        <a:spcAft>
                          <a:spcPts val="0"/>
                        </a:spcAft>
                        <a:buNone/>
                      </a:pPr>
                      <a:endParaRPr sz="1300" b="1" i="1"/>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200">
                          <a:solidFill>
                            <a:schemeClr val="dk2"/>
                          </a:solidFill>
                          <a:latin typeface="Caveat"/>
                          <a:ea typeface="Caveat"/>
                          <a:cs typeface="Caveat"/>
                          <a:sym typeface="Caveat"/>
                        </a:rPr>
                        <a:t>1.2:  </a:t>
                      </a:r>
                      <a:r>
                        <a:rPr lang="en" sz="1000"/>
                        <a:t>Challenges in translation of speech</a:t>
                      </a:r>
                      <a:endParaRPr sz="1000"/>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r>
              <a:tr h="188325">
                <a:tc>
                  <a:txBody>
                    <a:bodyPr/>
                    <a:lstStyle/>
                    <a:p>
                      <a:pPr marL="0" lvl="0" indent="0" algn="l" rtl="0">
                        <a:lnSpc>
                          <a:spcPct val="100000"/>
                        </a:lnSpc>
                        <a:spcBef>
                          <a:spcPts val="0"/>
                        </a:spcBef>
                        <a:spcAft>
                          <a:spcPts val="0"/>
                        </a:spcAft>
                        <a:buNone/>
                      </a:pPr>
                      <a:endParaRPr sz="1300" b="1" i="1"/>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200">
                          <a:solidFill>
                            <a:schemeClr val="dk2"/>
                          </a:solidFill>
                          <a:latin typeface="Caveat"/>
                          <a:ea typeface="Caveat"/>
                          <a:cs typeface="Caveat"/>
                          <a:sym typeface="Caveat"/>
                        </a:rPr>
                        <a:t>1.3:  </a:t>
                      </a:r>
                      <a:r>
                        <a:rPr lang="en" sz="1000"/>
                        <a:t>Traditional cascade approach</a:t>
                      </a:r>
                      <a:endParaRPr sz="1000"/>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r>
              <a:tr h="173825">
                <a:tc>
                  <a:txBody>
                    <a:bodyPr/>
                    <a:lstStyle/>
                    <a:p>
                      <a:pPr marL="0" lvl="0" indent="0" algn="l" rtl="0">
                        <a:lnSpc>
                          <a:spcPct val="100000"/>
                        </a:lnSpc>
                        <a:spcBef>
                          <a:spcPts val="0"/>
                        </a:spcBef>
                        <a:spcAft>
                          <a:spcPts val="0"/>
                        </a:spcAft>
                        <a:buNone/>
                      </a:pPr>
                      <a:r>
                        <a:rPr lang="en" sz="1200">
                          <a:solidFill>
                            <a:schemeClr val="dk2"/>
                          </a:solidFill>
                          <a:latin typeface="Caveat"/>
                          <a:ea typeface="Caveat"/>
                          <a:cs typeface="Caveat"/>
                          <a:sym typeface="Caveat"/>
                        </a:rPr>
                        <a:t>Sec 2:  </a:t>
                      </a:r>
                      <a:r>
                        <a:rPr lang="en" sz="1000" b="1" i="1">
                          <a:solidFill>
                            <a:schemeClr val="dk2"/>
                          </a:solidFill>
                        </a:rPr>
                        <a:t>End-to-End</a:t>
                      </a:r>
                      <a:endParaRPr sz="1000" b="1" i="1"/>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F3F3F3"/>
                    </a:solidFill>
                  </a:tcPr>
                </a:tc>
                <a:tc>
                  <a:txBody>
                    <a:bodyPr/>
                    <a:lstStyle/>
                    <a:p>
                      <a:pPr marL="0" lvl="0" indent="0" algn="l" rtl="0">
                        <a:lnSpc>
                          <a:spcPct val="100000"/>
                        </a:lnSpc>
                        <a:spcBef>
                          <a:spcPts val="0"/>
                        </a:spcBef>
                        <a:spcAft>
                          <a:spcPts val="0"/>
                        </a:spcAft>
                        <a:buNone/>
                      </a:pPr>
                      <a:r>
                        <a:rPr lang="en" sz="1200">
                          <a:solidFill>
                            <a:schemeClr val="dk2"/>
                          </a:solidFill>
                          <a:latin typeface="Caveat"/>
                          <a:ea typeface="Caveat"/>
                          <a:cs typeface="Caveat"/>
                          <a:sym typeface="Caveat"/>
                        </a:rPr>
                        <a:t>2.1:  </a:t>
                      </a:r>
                      <a:r>
                        <a:rPr lang="en" sz="1000"/>
                        <a:t>State-of-the-art</a:t>
                      </a:r>
                      <a:endParaRPr sz="1000"/>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F3F3F3"/>
                    </a:solidFill>
                  </a:tcPr>
                </a:tc>
              </a:tr>
              <a:tr h="188325">
                <a:tc>
                  <a:txBody>
                    <a:bodyPr/>
                    <a:lstStyle/>
                    <a:p>
                      <a:pPr marL="0" lvl="0" indent="0" algn="l" rtl="0">
                        <a:lnSpc>
                          <a:spcPct val="100000"/>
                        </a:lnSpc>
                        <a:spcBef>
                          <a:spcPts val="0"/>
                        </a:spcBef>
                        <a:spcAft>
                          <a:spcPts val="0"/>
                        </a:spcAft>
                        <a:buNone/>
                      </a:pPr>
                      <a:endParaRPr sz="1300" b="1" i="1"/>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F3F3F3"/>
                    </a:solidFill>
                  </a:tcPr>
                </a:tc>
                <a:tc>
                  <a:txBody>
                    <a:bodyPr/>
                    <a:lstStyle/>
                    <a:p>
                      <a:pPr marL="0" lvl="0" indent="0" algn="l" rtl="0">
                        <a:lnSpc>
                          <a:spcPct val="100000"/>
                        </a:lnSpc>
                        <a:spcBef>
                          <a:spcPts val="0"/>
                        </a:spcBef>
                        <a:spcAft>
                          <a:spcPts val="0"/>
                        </a:spcAft>
                        <a:buNone/>
                      </a:pPr>
                      <a:r>
                        <a:rPr lang="en" sz="1200">
                          <a:solidFill>
                            <a:schemeClr val="dk2"/>
                          </a:solidFill>
                          <a:latin typeface="Caveat"/>
                          <a:ea typeface="Caveat"/>
                          <a:cs typeface="Caveat"/>
                          <a:sym typeface="Caveat"/>
                        </a:rPr>
                        <a:t>2.2:  </a:t>
                      </a:r>
                      <a:r>
                        <a:rPr lang="en" sz="1000"/>
                        <a:t>Input representations</a:t>
                      </a:r>
                      <a:endParaRPr sz="1000"/>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F3F3F3"/>
                    </a:solidFill>
                  </a:tcPr>
                </a:tc>
              </a:tr>
              <a:tr h="188325">
                <a:tc>
                  <a:txBody>
                    <a:bodyPr/>
                    <a:lstStyle/>
                    <a:p>
                      <a:pPr marL="0" lvl="0" indent="0" algn="l" rtl="0">
                        <a:lnSpc>
                          <a:spcPct val="100000"/>
                        </a:lnSpc>
                        <a:spcBef>
                          <a:spcPts val="0"/>
                        </a:spcBef>
                        <a:spcAft>
                          <a:spcPts val="0"/>
                        </a:spcAft>
                        <a:buNone/>
                      </a:pPr>
                      <a:endParaRPr sz="1300" b="1" i="1"/>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F3F3F3"/>
                    </a:solidFill>
                  </a:tcPr>
                </a:tc>
                <a:tc>
                  <a:txBody>
                    <a:bodyPr/>
                    <a:lstStyle/>
                    <a:p>
                      <a:pPr marL="0" lvl="0" indent="0" algn="l" rtl="0">
                        <a:lnSpc>
                          <a:spcPct val="100000"/>
                        </a:lnSpc>
                        <a:spcBef>
                          <a:spcPts val="0"/>
                        </a:spcBef>
                        <a:spcAft>
                          <a:spcPts val="0"/>
                        </a:spcAft>
                        <a:buNone/>
                      </a:pPr>
                      <a:r>
                        <a:rPr lang="en" sz="1200">
                          <a:solidFill>
                            <a:schemeClr val="dk2"/>
                          </a:solidFill>
                          <a:latin typeface="Caveat"/>
                          <a:ea typeface="Caveat"/>
                          <a:cs typeface="Caveat"/>
                          <a:sym typeface="Caveat"/>
                        </a:rPr>
                        <a:t>2.3:  </a:t>
                      </a:r>
                      <a:r>
                        <a:rPr lang="en" sz="1000"/>
                        <a:t>Architecture &amp; modifications</a:t>
                      </a:r>
                      <a:endParaRPr sz="1000"/>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F3F3F3"/>
                    </a:solidFill>
                  </a:tcPr>
                </a:tc>
              </a:tr>
              <a:tr h="188325">
                <a:tc>
                  <a:txBody>
                    <a:bodyPr/>
                    <a:lstStyle/>
                    <a:p>
                      <a:pPr marL="0" lvl="0" indent="0" algn="l" rtl="0">
                        <a:lnSpc>
                          <a:spcPct val="100000"/>
                        </a:lnSpc>
                        <a:spcBef>
                          <a:spcPts val="0"/>
                        </a:spcBef>
                        <a:spcAft>
                          <a:spcPts val="0"/>
                        </a:spcAft>
                        <a:buNone/>
                      </a:pPr>
                      <a:endParaRPr sz="1300" b="1" i="1"/>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F3F3F3"/>
                    </a:solidFill>
                  </a:tcPr>
                </a:tc>
                <a:tc>
                  <a:txBody>
                    <a:bodyPr/>
                    <a:lstStyle/>
                    <a:p>
                      <a:pPr marL="0" lvl="0" indent="0" algn="l" rtl="0">
                        <a:lnSpc>
                          <a:spcPct val="100000"/>
                        </a:lnSpc>
                        <a:spcBef>
                          <a:spcPts val="0"/>
                        </a:spcBef>
                        <a:spcAft>
                          <a:spcPts val="0"/>
                        </a:spcAft>
                        <a:buNone/>
                      </a:pPr>
                      <a:r>
                        <a:rPr lang="en" sz="1200">
                          <a:solidFill>
                            <a:schemeClr val="dk2"/>
                          </a:solidFill>
                          <a:latin typeface="Caveat"/>
                          <a:ea typeface="Caveat"/>
                          <a:cs typeface="Caveat"/>
                          <a:sym typeface="Caveat"/>
                        </a:rPr>
                        <a:t>2.4:  </a:t>
                      </a:r>
                      <a:r>
                        <a:rPr lang="en" sz="1000"/>
                        <a:t>Output representations</a:t>
                      </a:r>
                      <a:endParaRPr sz="1000"/>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F3F3F3"/>
                    </a:solidFill>
                  </a:tcPr>
                </a:tc>
              </a:tr>
              <a:tr h="173825">
                <a:tc>
                  <a:txBody>
                    <a:bodyPr/>
                    <a:lstStyle/>
                    <a:p>
                      <a:pPr marL="0" lvl="0" indent="0" algn="l" rtl="0">
                        <a:lnSpc>
                          <a:spcPct val="100000"/>
                        </a:lnSpc>
                        <a:spcBef>
                          <a:spcPts val="0"/>
                        </a:spcBef>
                        <a:spcAft>
                          <a:spcPts val="0"/>
                        </a:spcAft>
                        <a:buClr>
                          <a:schemeClr val="dk2"/>
                        </a:buClr>
                        <a:buSzPts val="1100"/>
                        <a:buFont typeface="Arial"/>
                        <a:buNone/>
                      </a:pPr>
                      <a:r>
                        <a:rPr lang="en" sz="1200">
                          <a:solidFill>
                            <a:schemeClr val="dk2"/>
                          </a:solidFill>
                          <a:latin typeface="Caveat"/>
                          <a:ea typeface="Caveat"/>
                          <a:cs typeface="Caveat"/>
                          <a:sym typeface="Caveat"/>
                        </a:rPr>
                        <a:t>Sec 3:  </a:t>
                      </a:r>
                      <a:r>
                        <a:rPr lang="en" sz="1000" b="1" i="1">
                          <a:solidFill>
                            <a:schemeClr val="dk2"/>
                          </a:solidFill>
                        </a:rPr>
                        <a:t>Leveraging Data Sources</a:t>
                      </a:r>
                      <a:endParaRPr sz="1300" b="1" i="1"/>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200">
                          <a:solidFill>
                            <a:schemeClr val="dk2"/>
                          </a:solidFill>
                          <a:latin typeface="Caveat"/>
                          <a:ea typeface="Caveat"/>
                          <a:cs typeface="Caveat"/>
                          <a:sym typeface="Caveat"/>
                        </a:rPr>
                        <a:t>3.1:  </a:t>
                      </a:r>
                      <a:r>
                        <a:rPr lang="en" sz="1000"/>
                        <a:t>Available data</a:t>
                      </a:r>
                      <a:endParaRPr sz="1000"/>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r>
              <a:tr h="188325">
                <a:tc>
                  <a:txBody>
                    <a:bodyPr/>
                    <a:lstStyle/>
                    <a:p>
                      <a:pPr marL="0" lvl="0" indent="0" algn="l" rtl="0">
                        <a:lnSpc>
                          <a:spcPct val="100000"/>
                        </a:lnSpc>
                        <a:spcBef>
                          <a:spcPts val="0"/>
                        </a:spcBef>
                        <a:spcAft>
                          <a:spcPts val="0"/>
                        </a:spcAft>
                        <a:buNone/>
                      </a:pPr>
                      <a:endParaRPr sz="1300" b="1" i="1"/>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Clr>
                          <a:schemeClr val="dk2"/>
                        </a:buClr>
                        <a:buSzPts val="1100"/>
                        <a:buFont typeface="Arial"/>
                        <a:buNone/>
                      </a:pPr>
                      <a:r>
                        <a:rPr lang="en" sz="1200">
                          <a:solidFill>
                            <a:schemeClr val="dk2"/>
                          </a:solidFill>
                          <a:latin typeface="Caveat"/>
                          <a:ea typeface="Caveat"/>
                          <a:cs typeface="Caveat"/>
                          <a:sym typeface="Caveat"/>
                        </a:rPr>
                        <a:t>3.2:  </a:t>
                      </a:r>
                      <a:r>
                        <a:rPr lang="en" sz="1000">
                          <a:solidFill>
                            <a:schemeClr val="dk2"/>
                          </a:solidFill>
                        </a:rPr>
                        <a:t>Techniques:  Multi-task learning</a:t>
                      </a:r>
                      <a:endParaRPr sz="1200">
                        <a:solidFill>
                          <a:schemeClr val="dk2"/>
                        </a:solidFill>
                        <a:latin typeface="Caveat"/>
                        <a:ea typeface="Caveat"/>
                        <a:cs typeface="Caveat"/>
                        <a:sym typeface="Caveat"/>
                      </a:endParaRPr>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r>
              <a:tr h="188325">
                <a:tc>
                  <a:txBody>
                    <a:bodyPr/>
                    <a:lstStyle/>
                    <a:p>
                      <a:pPr marL="0" lvl="0" indent="0" algn="l" rtl="0">
                        <a:lnSpc>
                          <a:spcPct val="100000"/>
                        </a:lnSpc>
                        <a:spcBef>
                          <a:spcPts val="0"/>
                        </a:spcBef>
                        <a:spcAft>
                          <a:spcPts val="0"/>
                        </a:spcAft>
                        <a:buNone/>
                      </a:pPr>
                      <a:endParaRPr sz="1300" b="1" i="1"/>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a:solidFill>
                            <a:schemeClr val="dk2"/>
                          </a:solidFill>
                        </a:rPr>
                        <a:t>                             Transfer-learning &amp; pretraining</a:t>
                      </a:r>
                      <a:endParaRPr sz="1200">
                        <a:solidFill>
                          <a:schemeClr val="dk2"/>
                        </a:solidFill>
                        <a:latin typeface="Caveat"/>
                        <a:ea typeface="Caveat"/>
                        <a:cs typeface="Caveat"/>
                        <a:sym typeface="Caveat"/>
                      </a:endParaRPr>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r>
              <a:tr h="188325">
                <a:tc>
                  <a:txBody>
                    <a:bodyPr/>
                    <a:lstStyle/>
                    <a:p>
                      <a:pPr marL="0" lvl="0" indent="0" algn="l" rtl="0">
                        <a:lnSpc>
                          <a:spcPct val="100000"/>
                        </a:lnSpc>
                        <a:spcBef>
                          <a:spcPts val="0"/>
                        </a:spcBef>
                        <a:spcAft>
                          <a:spcPts val="0"/>
                        </a:spcAft>
                        <a:buNone/>
                      </a:pPr>
                      <a:endParaRPr sz="1300" b="1" i="1"/>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200">
                          <a:solidFill>
                            <a:schemeClr val="dk2"/>
                          </a:solidFill>
                          <a:latin typeface="Caveat"/>
                          <a:ea typeface="Caveat"/>
                          <a:cs typeface="Caveat"/>
                          <a:sym typeface="Caveat"/>
                        </a:rPr>
                        <a:t>                            </a:t>
                      </a:r>
                      <a:r>
                        <a:rPr lang="en" sz="1000"/>
                        <a:t>Knowledge distillation</a:t>
                      </a:r>
                      <a:endParaRPr sz="1000"/>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r>
              <a:tr h="188325">
                <a:tc>
                  <a:txBody>
                    <a:bodyPr/>
                    <a:lstStyle/>
                    <a:p>
                      <a:pPr marL="0" lvl="0" indent="0" algn="l" rtl="0">
                        <a:lnSpc>
                          <a:spcPct val="100000"/>
                        </a:lnSpc>
                        <a:spcBef>
                          <a:spcPts val="0"/>
                        </a:spcBef>
                        <a:spcAft>
                          <a:spcPts val="0"/>
                        </a:spcAft>
                        <a:buNone/>
                      </a:pPr>
                      <a:endParaRPr sz="1300" b="1" i="1"/>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200">
                          <a:solidFill>
                            <a:schemeClr val="dk2"/>
                          </a:solidFill>
                          <a:latin typeface="Caveat"/>
                          <a:ea typeface="Caveat"/>
                          <a:cs typeface="Caveat"/>
                          <a:sym typeface="Caveat"/>
                        </a:rPr>
                        <a:t>3.3:  </a:t>
                      </a:r>
                      <a:r>
                        <a:rPr lang="en" sz="1000"/>
                        <a:t>Alternate data representations</a:t>
                      </a:r>
                      <a:endParaRPr sz="1000"/>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r>
              <a:tr h="173825">
                <a:tc>
                  <a:txBody>
                    <a:bodyPr/>
                    <a:lstStyle/>
                    <a:p>
                      <a:pPr marL="0" lvl="0" indent="0" algn="l" rtl="0">
                        <a:lnSpc>
                          <a:spcPct val="100000"/>
                        </a:lnSpc>
                        <a:spcBef>
                          <a:spcPts val="0"/>
                        </a:spcBef>
                        <a:spcAft>
                          <a:spcPts val="0"/>
                        </a:spcAft>
                        <a:buClr>
                          <a:schemeClr val="dk2"/>
                        </a:buClr>
                        <a:buSzPts val="1100"/>
                        <a:buFont typeface="Arial"/>
                        <a:buNone/>
                      </a:pPr>
                      <a:r>
                        <a:rPr lang="en" sz="1200">
                          <a:solidFill>
                            <a:schemeClr val="dk2"/>
                          </a:solidFill>
                          <a:latin typeface="Caveat"/>
                          <a:ea typeface="Caveat"/>
                          <a:cs typeface="Caveat"/>
                          <a:sym typeface="Caveat"/>
                        </a:rPr>
                        <a:t>Sec 4:  </a:t>
                      </a:r>
                      <a:r>
                        <a:rPr lang="en" sz="1000" b="1" i="1">
                          <a:solidFill>
                            <a:schemeClr val="dk2"/>
                          </a:solidFill>
                        </a:rPr>
                        <a:t>Evaluation</a:t>
                      </a:r>
                      <a:endParaRPr sz="1300" b="1" i="1"/>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F3F3F3"/>
                    </a:solidFill>
                  </a:tcPr>
                </a:tc>
                <a:tc>
                  <a:txBody>
                    <a:bodyPr/>
                    <a:lstStyle/>
                    <a:p>
                      <a:pPr marL="0" lvl="0" indent="0" algn="l" rtl="0">
                        <a:lnSpc>
                          <a:spcPct val="100000"/>
                        </a:lnSpc>
                        <a:spcBef>
                          <a:spcPts val="0"/>
                        </a:spcBef>
                        <a:spcAft>
                          <a:spcPts val="0"/>
                        </a:spcAft>
                        <a:buNone/>
                      </a:pPr>
                      <a:r>
                        <a:rPr lang="en" sz="1200">
                          <a:solidFill>
                            <a:schemeClr val="dk2"/>
                          </a:solidFill>
                          <a:latin typeface="Caveat"/>
                          <a:ea typeface="Caveat"/>
                          <a:cs typeface="Caveat"/>
                          <a:sym typeface="Caveat"/>
                        </a:rPr>
                        <a:t>4.1:  </a:t>
                      </a:r>
                      <a:r>
                        <a:rPr lang="en" sz="1000"/>
                        <a:t>Automatic Metrics</a:t>
                      </a:r>
                      <a:endParaRPr sz="1000"/>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F3F3F3"/>
                    </a:solidFill>
                  </a:tcPr>
                </a:tc>
              </a:tr>
              <a:tr h="188325">
                <a:tc>
                  <a:txBody>
                    <a:bodyPr/>
                    <a:lstStyle/>
                    <a:p>
                      <a:pPr marL="0" lvl="0" indent="0" algn="l" rtl="0">
                        <a:lnSpc>
                          <a:spcPct val="100000"/>
                        </a:lnSpc>
                        <a:spcBef>
                          <a:spcPts val="0"/>
                        </a:spcBef>
                        <a:spcAft>
                          <a:spcPts val="0"/>
                        </a:spcAft>
                        <a:buNone/>
                      </a:pPr>
                      <a:endParaRPr sz="1300" b="1" i="1"/>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F3F3F3"/>
                    </a:solidFill>
                  </a:tcPr>
                </a:tc>
                <a:tc>
                  <a:txBody>
                    <a:bodyPr/>
                    <a:lstStyle/>
                    <a:p>
                      <a:pPr marL="0" lvl="0" indent="0" algn="l" rtl="0">
                        <a:lnSpc>
                          <a:spcPct val="100000"/>
                        </a:lnSpc>
                        <a:spcBef>
                          <a:spcPts val="0"/>
                        </a:spcBef>
                        <a:spcAft>
                          <a:spcPts val="0"/>
                        </a:spcAft>
                        <a:buNone/>
                      </a:pPr>
                      <a:r>
                        <a:rPr lang="en" sz="1200">
                          <a:solidFill>
                            <a:schemeClr val="dk2"/>
                          </a:solidFill>
                          <a:latin typeface="Caveat"/>
                          <a:ea typeface="Caveat"/>
                          <a:cs typeface="Caveat"/>
                          <a:sym typeface="Caveat"/>
                        </a:rPr>
                        <a:t>4.2:  </a:t>
                      </a:r>
                      <a:r>
                        <a:rPr lang="en" sz="1000"/>
                        <a:t>Utterance segmentation</a:t>
                      </a:r>
                      <a:endParaRPr sz="1000"/>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F3F3F3"/>
                    </a:solidFill>
                  </a:tcPr>
                </a:tc>
              </a:tr>
              <a:tr h="188325">
                <a:tc>
                  <a:txBody>
                    <a:bodyPr/>
                    <a:lstStyle/>
                    <a:p>
                      <a:pPr marL="0" lvl="0" indent="0" algn="l" rtl="0">
                        <a:lnSpc>
                          <a:spcPct val="100000"/>
                        </a:lnSpc>
                        <a:spcBef>
                          <a:spcPts val="0"/>
                        </a:spcBef>
                        <a:spcAft>
                          <a:spcPts val="0"/>
                        </a:spcAft>
                        <a:buNone/>
                      </a:pPr>
                      <a:endParaRPr sz="1300" b="1" i="1"/>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F3F3F3"/>
                    </a:solidFill>
                  </a:tcPr>
                </a:tc>
                <a:tc>
                  <a:txBody>
                    <a:bodyPr/>
                    <a:lstStyle/>
                    <a:p>
                      <a:pPr marL="0" lvl="0" indent="0" algn="l" rtl="0">
                        <a:lnSpc>
                          <a:spcPct val="100000"/>
                        </a:lnSpc>
                        <a:spcBef>
                          <a:spcPts val="0"/>
                        </a:spcBef>
                        <a:spcAft>
                          <a:spcPts val="0"/>
                        </a:spcAft>
                        <a:buNone/>
                      </a:pPr>
                      <a:r>
                        <a:rPr lang="en" sz="1200">
                          <a:solidFill>
                            <a:schemeClr val="dk2"/>
                          </a:solidFill>
                          <a:latin typeface="Caveat"/>
                          <a:ea typeface="Caveat"/>
                          <a:cs typeface="Caveat"/>
                          <a:sym typeface="Caveat"/>
                        </a:rPr>
                        <a:t>4.3:  </a:t>
                      </a:r>
                      <a:r>
                        <a:rPr lang="en" sz="1000"/>
                        <a:t>Mitigating error – gender bias</a:t>
                      </a:r>
                      <a:endParaRPr sz="1000"/>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F3F3F3"/>
                    </a:solidFill>
                  </a:tcPr>
                </a:tc>
              </a:tr>
              <a:tr h="173825">
                <a:tc>
                  <a:txBody>
                    <a:bodyPr/>
                    <a:lstStyle/>
                    <a:p>
                      <a:pPr marL="0" lvl="0" indent="0" algn="l" rtl="0">
                        <a:lnSpc>
                          <a:spcPct val="100000"/>
                        </a:lnSpc>
                        <a:spcBef>
                          <a:spcPts val="0"/>
                        </a:spcBef>
                        <a:spcAft>
                          <a:spcPts val="0"/>
                        </a:spcAft>
                        <a:buNone/>
                      </a:pPr>
                      <a:r>
                        <a:rPr lang="en" sz="1200">
                          <a:solidFill>
                            <a:schemeClr val="dk2"/>
                          </a:solidFill>
                          <a:latin typeface="Caveat"/>
                          <a:ea typeface="Caveat"/>
                          <a:cs typeface="Caveat"/>
                          <a:sym typeface="Caveat"/>
                        </a:rPr>
                        <a:t>Sec 5:  </a:t>
                      </a:r>
                      <a:r>
                        <a:rPr lang="en" sz="1000" b="1" i="1">
                          <a:solidFill>
                            <a:schemeClr val="dk2"/>
                          </a:solidFill>
                        </a:rPr>
                        <a:t>Advanced Topics</a:t>
                      </a:r>
                      <a:endParaRPr sz="1000" b="1" i="1"/>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200">
                          <a:solidFill>
                            <a:schemeClr val="dk2"/>
                          </a:solidFill>
                          <a:latin typeface="Caveat"/>
                          <a:ea typeface="Caveat"/>
                          <a:cs typeface="Caveat"/>
                          <a:sym typeface="Caveat"/>
                        </a:rPr>
                        <a:t>5.1:  </a:t>
                      </a:r>
                      <a:r>
                        <a:rPr lang="en" sz="1000"/>
                        <a:t>Utterance segmentation</a:t>
                      </a:r>
                      <a:endParaRPr sz="1000"/>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r>
              <a:tr h="188325">
                <a:tc>
                  <a:txBody>
                    <a:bodyPr/>
                    <a:lstStyle/>
                    <a:p>
                      <a:pPr marL="0" lvl="0" indent="0" algn="l" rtl="0">
                        <a:lnSpc>
                          <a:spcPct val="100000"/>
                        </a:lnSpc>
                        <a:spcBef>
                          <a:spcPts val="0"/>
                        </a:spcBef>
                        <a:spcAft>
                          <a:spcPts val="0"/>
                        </a:spcAft>
                        <a:buNone/>
                      </a:pPr>
                      <a:endParaRPr sz="1300" b="1" i="1"/>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200">
                          <a:solidFill>
                            <a:schemeClr val="dk2"/>
                          </a:solidFill>
                          <a:latin typeface="Caveat"/>
                          <a:ea typeface="Caveat"/>
                          <a:cs typeface="Caveat"/>
                          <a:sym typeface="Caveat"/>
                        </a:rPr>
                        <a:t>5.2:  </a:t>
                      </a:r>
                      <a:r>
                        <a:rPr lang="en" sz="1000">
                          <a:solidFill>
                            <a:schemeClr val="dk2"/>
                          </a:solidFill>
                        </a:rPr>
                        <a:t>Multilingual ST</a:t>
                      </a:r>
                      <a:endParaRPr sz="1000"/>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r>
              <a:tr h="188325">
                <a:tc>
                  <a:txBody>
                    <a:bodyPr/>
                    <a:lstStyle/>
                    <a:p>
                      <a:pPr marL="0" lvl="0" indent="0" algn="l" rtl="0">
                        <a:lnSpc>
                          <a:spcPct val="100000"/>
                        </a:lnSpc>
                        <a:spcBef>
                          <a:spcPts val="0"/>
                        </a:spcBef>
                        <a:spcAft>
                          <a:spcPts val="0"/>
                        </a:spcAft>
                        <a:buNone/>
                      </a:pPr>
                      <a:endParaRPr sz="1300" b="1" i="1"/>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200">
                          <a:solidFill>
                            <a:schemeClr val="dk2"/>
                          </a:solidFill>
                          <a:latin typeface="Caveat"/>
                          <a:ea typeface="Caveat"/>
                          <a:cs typeface="Caveat"/>
                          <a:sym typeface="Caveat"/>
                        </a:rPr>
                        <a:t>5.3:  </a:t>
                      </a:r>
                      <a:r>
                        <a:rPr lang="en" sz="1000">
                          <a:solidFill>
                            <a:schemeClr val="dk2"/>
                          </a:solidFill>
                        </a:rPr>
                        <a:t>Under-resourced languages</a:t>
                      </a:r>
                      <a:endParaRPr sz="1200">
                        <a:solidFill>
                          <a:schemeClr val="dk2"/>
                        </a:solidFill>
                        <a:latin typeface="Caveat"/>
                        <a:ea typeface="Caveat"/>
                        <a:cs typeface="Caveat"/>
                        <a:sym typeface="Caveat"/>
                      </a:endParaRPr>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r>
              <a:tr h="173825">
                <a:tc>
                  <a:txBody>
                    <a:bodyPr/>
                    <a:lstStyle/>
                    <a:p>
                      <a:pPr marL="0" lvl="0" indent="0" algn="l" rtl="0">
                        <a:lnSpc>
                          <a:spcPct val="100000"/>
                        </a:lnSpc>
                        <a:spcBef>
                          <a:spcPts val="0"/>
                        </a:spcBef>
                        <a:spcAft>
                          <a:spcPts val="0"/>
                        </a:spcAft>
                        <a:buNone/>
                      </a:pPr>
                      <a:r>
                        <a:rPr lang="en" sz="1200">
                          <a:solidFill>
                            <a:schemeClr val="dk2"/>
                          </a:solidFill>
                          <a:latin typeface="Caveat"/>
                          <a:ea typeface="Caveat"/>
                          <a:cs typeface="Caveat"/>
                          <a:sym typeface="Caveat"/>
                        </a:rPr>
                        <a:t>Sec 6:  </a:t>
                      </a:r>
                      <a:r>
                        <a:rPr lang="en" sz="1000" b="1" i="1">
                          <a:solidFill>
                            <a:schemeClr val="dk2"/>
                          </a:solidFill>
                        </a:rPr>
                        <a:t>Real-world </a:t>
                      </a:r>
                      <a:endParaRPr sz="1000" b="1" i="1"/>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F3F3F3"/>
                    </a:solidFill>
                  </a:tcPr>
                </a:tc>
                <a:tc>
                  <a:txBody>
                    <a:bodyPr/>
                    <a:lstStyle/>
                    <a:p>
                      <a:pPr marL="0" lvl="0" indent="0" algn="l" rtl="0">
                        <a:lnSpc>
                          <a:spcPct val="100000"/>
                        </a:lnSpc>
                        <a:spcBef>
                          <a:spcPts val="0"/>
                        </a:spcBef>
                        <a:spcAft>
                          <a:spcPts val="0"/>
                        </a:spcAft>
                        <a:buNone/>
                      </a:pPr>
                      <a:r>
                        <a:rPr lang="en" sz="1200">
                          <a:solidFill>
                            <a:schemeClr val="dk2"/>
                          </a:solidFill>
                          <a:latin typeface="Caveat"/>
                          <a:ea typeface="Caveat"/>
                          <a:cs typeface="Caveat"/>
                          <a:sym typeface="Caveat"/>
                        </a:rPr>
                        <a:t>6.1:  </a:t>
                      </a:r>
                      <a:r>
                        <a:rPr lang="en" sz="1000"/>
                        <a:t>Automatic generation of subtitles</a:t>
                      </a:r>
                      <a:endParaRPr sz="1000"/>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F3F3F3"/>
                    </a:solidFill>
                  </a:tcPr>
                </a:tc>
              </a:tr>
              <a:tr h="188325">
                <a:tc>
                  <a:txBody>
                    <a:bodyPr/>
                    <a:lstStyle/>
                    <a:p>
                      <a:pPr marL="0" lvl="0" indent="0" algn="l" rtl="0">
                        <a:lnSpc>
                          <a:spcPct val="100000"/>
                        </a:lnSpc>
                        <a:spcBef>
                          <a:spcPts val="0"/>
                        </a:spcBef>
                        <a:spcAft>
                          <a:spcPts val="0"/>
                        </a:spcAft>
                        <a:buNone/>
                      </a:pPr>
                      <a:endParaRPr sz="1300" b="1" i="1"/>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F3F3F3"/>
                    </a:solidFill>
                  </a:tcPr>
                </a:tc>
                <a:tc>
                  <a:txBody>
                    <a:bodyPr/>
                    <a:lstStyle/>
                    <a:p>
                      <a:pPr marL="0" lvl="0" indent="0" algn="l" rtl="0">
                        <a:lnSpc>
                          <a:spcPct val="100000"/>
                        </a:lnSpc>
                        <a:spcBef>
                          <a:spcPts val="0"/>
                        </a:spcBef>
                        <a:spcAft>
                          <a:spcPts val="0"/>
                        </a:spcAft>
                        <a:buNone/>
                      </a:pPr>
                      <a:r>
                        <a:rPr lang="en" sz="1200">
                          <a:solidFill>
                            <a:schemeClr val="dk2"/>
                          </a:solidFill>
                          <a:latin typeface="Caveat"/>
                          <a:ea typeface="Caveat"/>
                          <a:cs typeface="Caveat"/>
                          <a:sym typeface="Caveat"/>
                        </a:rPr>
                        <a:t>6.2:  </a:t>
                      </a:r>
                      <a:r>
                        <a:rPr lang="en" sz="1000"/>
                        <a:t>Simultaneous translation</a:t>
                      </a:r>
                      <a:endParaRPr sz="1000"/>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rgbClr val="F3F3F3"/>
                    </a:solidFill>
                  </a:tcPr>
                </a:tc>
              </a:tr>
              <a:tr h="188325">
                <a:tc>
                  <a:txBody>
                    <a:bodyPr/>
                    <a:lstStyle/>
                    <a:p>
                      <a:pPr marL="0" lvl="0" indent="0" algn="l" rtl="0">
                        <a:lnSpc>
                          <a:spcPct val="100000"/>
                        </a:lnSpc>
                        <a:spcBef>
                          <a:spcPts val="0"/>
                        </a:spcBef>
                        <a:spcAft>
                          <a:spcPts val="0"/>
                        </a:spcAft>
                        <a:buNone/>
                      </a:pPr>
                      <a:r>
                        <a:rPr lang="en" sz="1200">
                          <a:solidFill>
                            <a:schemeClr val="dk2"/>
                          </a:solidFill>
                          <a:latin typeface="Caveat"/>
                          <a:ea typeface="Caveat"/>
                          <a:cs typeface="Caveat"/>
                          <a:sym typeface="Caveat"/>
                        </a:rPr>
                        <a:t>Sec 7:  </a:t>
                      </a:r>
                      <a:r>
                        <a:rPr lang="en" sz="1000" b="1" i="1"/>
                        <a:t>Conclusion</a:t>
                      </a:r>
                      <a:endParaRPr sz="1000" b="1" i="1"/>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300"/>
                        <a:t>      </a:t>
                      </a:r>
                      <a:r>
                        <a:rPr lang="en" sz="900"/>
                        <a:t>🏆</a:t>
                      </a:r>
                      <a:endParaRPr sz="900"/>
                    </a:p>
                  </a:txBody>
                  <a:tcPr marL="0" marR="0" marT="0" marB="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57"/>
          <p:cNvSpPr/>
          <p:nvPr/>
        </p:nvSpPr>
        <p:spPr>
          <a:xfrm>
            <a:off x="1943893" y="1500453"/>
            <a:ext cx="1516500" cy="1831800"/>
          </a:xfrm>
          <a:prstGeom prst="rect">
            <a:avLst/>
          </a:prstGeom>
          <a:solidFill>
            <a:schemeClr val="accent3"/>
          </a:solidFill>
          <a:ln w="762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ASR</a:t>
            </a:r>
            <a:endParaRPr sz="2000"/>
          </a:p>
        </p:txBody>
      </p:sp>
      <p:sp>
        <p:nvSpPr>
          <p:cNvPr id="593" name="Google Shape;593;p57"/>
          <p:cNvSpPr txBox="1">
            <a:spLocks noGrp="1"/>
          </p:cNvSpPr>
          <p:nvPr>
            <p:ph type="title"/>
          </p:nvPr>
        </p:nvSpPr>
        <p:spPr>
          <a:xfrm>
            <a:off x="311700" y="2164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Modular Models</a:t>
            </a:r>
            <a:endParaRPr/>
          </a:p>
        </p:txBody>
      </p:sp>
      <p:sp>
        <p:nvSpPr>
          <p:cNvPr id="594" name="Google Shape;594;p57"/>
          <p:cNvSpPr/>
          <p:nvPr/>
        </p:nvSpPr>
        <p:spPr>
          <a:xfrm>
            <a:off x="5355927" y="1500453"/>
            <a:ext cx="1516500" cy="1831800"/>
          </a:xfrm>
          <a:prstGeom prst="rect">
            <a:avLst/>
          </a:prstGeom>
          <a:solidFill>
            <a:schemeClr val="accent3"/>
          </a:solidFill>
          <a:ln w="762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MT</a:t>
            </a:r>
            <a:endParaRPr sz="2000"/>
          </a:p>
        </p:txBody>
      </p:sp>
      <p:pic>
        <p:nvPicPr>
          <p:cNvPr id="595" name="Google Shape;595;p57"/>
          <p:cNvPicPr preferRelativeResize="0"/>
          <p:nvPr/>
        </p:nvPicPr>
        <p:blipFill>
          <a:blip r:embed="rId3">
            <a:alphaModFix/>
          </a:blip>
          <a:stretch>
            <a:fillRect/>
          </a:stretch>
        </p:blipFill>
        <p:spPr>
          <a:xfrm>
            <a:off x="1934700" y="858628"/>
            <a:ext cx="1588956" cy="503227"/>
          </a:xfrm>
          <a:prstGeom prst="rect">
            <a:avLst/>
          </a:prstGeom>
          <a:noFill/>
          <a:ln>
            <a:noFill/>
          </a:ln>
        </p:spPr>
      </p:pic>
      <p:sp>
        <p:nvSpPr>
          <p:cNvPr id="596" name="Google Shape;596;p57"/>
          <p:cNvSpPr txBox="1"/>
          <p:nvPr/>
        </p:nvSpPr>
        <p:spPr>
          <a:xfrm>
            <a:off x="5297050" y="839825"/>
            <a:ext cx="1589100" cy="51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73763"/>
                </a:solidFill>
              </a:rPr>
              <a:t>Das ist ein Satz</a:t>
            </a:r>
            <a:endParaRPr>
              <a:solidFill>
                <a:srgbClr val="073763"/>
              </a:solidFill>
            </a:endParaRPr>
          </a:p>
        </p:txBody>
      </p:sp>
      <p:cxnSp>
        <p:nvCxnSpPr>
          <p:cNvPr id="597" name="Google Shape;597;p57"/>
          <p:cNvCxnSpPr>
            <a:stCxn id="598" idx="3"/>
            <a:endCxn id="596" idx="1"/>
          </p:cNvCxnSpPr>
          <p:nvPr/>
        </p:nvCxnSpPr>
        <p:spPr>
          <a:xfrm rot="10800000" flipH="1">
            <a:off x="3555225" y="1099900"/>
            <a:ext cx="1741800" cy="2791200"/>
          </a:xfrm>
          <a:prstGeom prst="curvedConnector3">
            <a:avLst>
              <a:gd name="adj1" fmla="val 50001"/>
            </a:avLst>
          </a:prstGeom>
          <a:noFill/>
          <a:ln w="28575" cap="flat" cmpd="sng">
            <a:solidFill>
              <a:srgbClr val="674EA7"/>
            </a:solidFill>
            <a:prstDash val="solid"/>
            <a:round/>
            <a:headEnd type="none" w="med" len="med"/>
            <a:tailEnd type="stealth" w="med" len="med"/>
          </a:ln>
        </p:spPr>
      </p:cxnSp>
      <p:cxnSp>
        <p:nvCxnSpPr>
          <p:cNvPr id="599" name="Google Shape;599;p57"/>
          <p:cNvCxnSpPr/>
          <p:nvPr/>
        </p:nvCxnSpPr>
        <p:spPr>
          <a:xfrm>
            <a:off x="2710624" y="1206380"/>
            <a:ext cx="300" cy="232200"/>
          </a:xfrm>
          <a:prstGeom prst="straightConnector1">
            <a:avLst/>
          </a:prstGeom>
          <a:noFill/>
          <a:ln w="9525" cap="flat" cmpd="sng">
            <a:solidFill>
              <a:srgbClr val="674EA7"/>
            </a:solidFill>
            <a:prstDash val="solid"/>
            <a:round/>
            <a:headEnd type="none" w="med" len="med"/>
            <a:tailEnd type="stealth" w="med" len="med"/>
          </a:ln>
        </p:spPr>
      </p:cxnSp>
      <p:cxnSp>
        <p:nvCxnSpPr>
          <p:cNvPr id="600" name="Google Shape;600;p57"/>
          <p:cNvCxnSpPr/>
          <p:nvPr/>
        </p:nvCxnSpPr>
        <p:spPr>
          <a:xfrm>
            <a:off x="6127697" y="1206380"/>
            <a:ext cx="300" cy="232200"/>
          </a:xfrm>
          <a:prstGeom prst="straightConnector1">
            <a:avLst/>
          </a:prstGeom>
          <a:noFill/>
          <a:ln w="9525" cap="flat" cmpd="sng">
            <a:solidFill>
              <a:srgbClr val="674EA7"/>
            </a:solidFill>
            <a:prstDash val="solid"/>
            <a:round/>
            <a:headEnd type="none" w="med" len="med"/>
            <a:tailEnd type="stealth" w="med" len="med"/>
          </a:ln>
        </p:spPr>
      </p:cxnSp>
      <p:sp>
        <p:nvSpPr>
          <p:cNvPr id="598" name="Google Shape;598;p57"/>
          <p:cNvSpPr txBox="1"/>
          <p:nvPr/>
        </p:nvSpPr>
        <p:spPr>
          <a:xfrm>
            <a:off x="1859925" y="3631150"/>
            <a:ext cx="1695300" cy="51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73763"/>
                </a:solidFill>
              </a:rPr>
              <a:t>Das ist ein Satz</a:t>
            </a:r>
            <a:endParaRPr>
              <a:solidFill>
                <a:srgbClr val="073763"/>
              </a:solidFill>
            </a:endParaRPr>
          </a:p>
        </p:txBody>
      </p:sp>
      <p:sp>
        <p:nvSpPr>
          <p:cNvPr id="601" name="Google Shape;601;p57"/>
          <p:cNvSpPr txBox="1"/>
          <p:nvPr/>
        </p:nvSpPr>
        <p:spPr>
          <a:xfrm>
            <a:off x="5109050" y="3631150"/>
            <a:ext cx="2020500" cy="51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980000"/>
                </a:solidFill>
              </a:rPr>
              <a:t>This is a sentence</a:t>
            </a:r>
            <a:endParaRPr>
              <a:solidFill>
                <a:srgbClr val="980000"/>
              </a:solidFill>
            </a:endParaRPr>
          </a:p>
        </p:txBody>
      </p:sp>
      <p:cxnSp>
        <p:nvCxnSpPr>
          <p:cNvPr id="602" name="Google Shape;602;p57"/>
          <p:cNvCxnSpPr>
            <a:stCxn id="594" idx="2"/>
            <a:endCxn id="601" idx="0"/>
          </p:cNvCxnSpPr>
          <p:nvPr/>
        </p:nvCxnSpPr>
        <p:spPr>
          <a:xfrm>
            <a:off x="6114177" y="3332253"/>
            <a:ext cx="5100" cy="298800"/>
          </a:xfrm>
          <a:prstGeom prst="straightConnector1">
            <a:avLst/>
          </a:prstGeom>
          <a:noFill/>
          <a:ln w="9525" cap="flat" cmpd="sng">
            <a:solidFill>
              <a:srgbClr val="674EA7"/>
            </a:solidFill>
            <a:prstDash val="solid"/>
            <a:round/>
            <a:headEnd type="none" w="med" len="med"/>
            <a:tailEnd type="stealth" w="med" len="med"/>
          </a:ln>
        </p:spPr>
      </p:cxnSp>
      <p:cxnSp>
        <p:nvCxnSpPr>
          <p:cNvPr id="603" name="Google Shape;603;p57"/>
          <p:cNvCxnSpPr>
            <a:stCxn id="592" idx="2"/>
            <a:endCxn id="598" idx="0"/>
          </p:cNvCxnSpPr>
          <p:nvPr/>
        </p:nvCxnSpPr>
        <p:spPr>
          <a:xfrm>
            <a:off x="2702143" y="3332253"/>
            <a:ext cx="5400" cy="298800"/>
          </a:xfrm>
          <a:prstGeom prst="straightConnector1">
            <a:avLst/>
          </a:prstGeom>
          <a:noFill/>
          <a:ln w="9525" cap="flat" cmpd="sng">
            <a:solidFill>
              <a:srgbClr val="674EA7"/>
            </a:solidFill>
            <a:prstDash val="solid"/>
            <a:round/>
            <a:headEnd type="none" w="med" len="med"/>
            <a:tailEnd type="stealth" w="med" len="med"/>
          </a:ln>
        </p:spPr>
      </p:cxnSp>
      <p:sp>
        <p:nvSpPr>
          <p:cNvPr id="604" name="Google Shape;604;p57"/>
          <p:cNvSpPr txBox="1"/>
          <p:nvPr/>
        </p:nvSpPr>
        <p:spPr>
          <a:xfrm>
            <a:off x="3684950" y="4723520"/>
            <a:ext cx="1173300" cy="36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1500">
                <a:solidFill>
                  <a:srgbClr val="674EA7"/>
                </a:solidFill>
              </a:rPr>
              <a:t>2 models</a:t>
            </a:r>
            <a:endParaRPr sz="1500">
              <a:solidFill>
                <a:srgbClr val="674EA7"/>
              </a:solidFill>
            </a:endParaRPr>
          </a:p>
        </p:txBody>
      </p:sp>
      <p:sp>
        <p:nvSpPr>
          <p:cNvPr id="605" name="Google Shape;605;p5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Shape 5732"/>
        <p:cNvGrpSpPr/>
        <p:nvPr/>
      </p:nvGrpSpPr>
      <p:grpSpPr>
        <a:xfrm>
          <a:off x="0" y="0"/>
          <a:ext cx="0" cy="0"/>
          <a:chOff x="0" y="0"/>
          <a:chExt cx="0" cy="0"/>
        </a:xfrm>
      </p:grpSpPr>
      <p:graphicFrame>
        <p:nvGraphicFramePr>
          <p:cNvPr id="5733" name="Google Shape;5733;p344"/>
          <p:cNvGraphicFramePr/>
          <p:nvPr/>
        </p:nvGraphicFramePr>
        <p:xfrm>
          <a:off x="697834" y="2200687"/>
          <a:ext cx="3000000" cy="3000000"/>
        </p:xfrm>
        <a:graphic>
          <a:graphicData uri="http://schemas.openxmlformats.org/drawingml/2006/table">
            <a:tbl>
              <a:tblPr firstRow="1" bandRow="1">
                <a:noFill/>
                <a:tableStyleId>{B7EEA4B1-69C3-40E7-91D1-A40BDF8CBBAF}</a:tableStyleId>
              </a:tblPr>
              <a:tblGrid>
                <a:gridCol w="1934525"/>
                <a:gridCol w="1370200"/>
                <a:gridCol w="2661075"/>
                <a:gridCol w="1772275"/>
              </a:tblGrid>
              <a:tr h="293450">
                <a:tc>
                  <a:txBody>
                    <a:bodyPr/>
                    <a:lstStyle/>
                    <a:p>
                      <a:pPr marL="0" marR="0" lvl="0" indent="0" algn="l" rtl="0">
                        <a:lnSpc>
                          <a:spcPct val="100000"/>
                        </a:lnSpc>
                        <a:spcBef>
                          <a:spcPts val="0"/>
                        </a:spcBef>
                        <a:spcAft>
                          <a:spcPts val="0"/>
                        </a:spcAft>
                        <a:buNone/>
                      </a:pPr>
                      <a:r>
                        <a:rPr lang="en" sz="1500" u="none" strike="noStrike" cap="none"/>
                        <a:t>Input</a:t>
                      </a:r>
                      <a:endParaRPr sz="1500" u="none" strike="noStrike" cap="none"/>
                    </a:p>
                  </a:txBody>
                  <a:tcPr marL="91450" marR="91450" marT="34300" marB="34300"/>
                </a:tc>
                <a:tc>
                  <a:txBody>
                    <a:bodyPr/>
                    <a:lstStyle/>
                    <a:p>
                      <a:pPr marL="0" marR="0" lvl="0" indent="0" algn="l" rtl="0">
                        <a:lnSpc>
                          <a:spcPct val="100000"/>
                        </a:lnSpc>
                        <a:spcBef>
                          <a:spcPts val="0"/>
                        </a:spcBef>
                        <a:spcAft>
                          <a:spcPts val="0"/>
                        </a:spcAft>
                        <a:buNone/>
                      </a:pPr>
                      <a:r>
                        <a:rPr lang="en" sz="1500" u="none" strike="noStrike" cap="none"/>
                        <a:t>Prefix</a:t>
                      </a:r>
                      <a:endParaRPr sz="1500" u="none" strike="noStrike" cap="none"/>
                    </a:p>
                  </a:txBody>
                  <a:tcPr marL="91450" marR="91450" marT="34300" marB="34300"/>
                </a:tc>
                <a:tc>
                  <a:txBody>
                    <a:bodyPr/>
                    <a:lstStyle/>
                    <a:p>
                      <a:pPr marL="0" marR="0" lvl="0" indent="0" algn="l" rtl="0">
                        <a:lnSpc>
                          <a:spcPct val="100000"/>
                        </a:lnSpc>
                        <a:spcBef>
                          <a:spcPts val="0"/>
                        </a:spcBef>
                        <a:spcAft>
                          <a:spcPts val="0"/>
                        </a:spcAft>
                        <a:buNone/>
                      </a:pPr>
                      <a:r>
                        <a:rPr lang="en" sz="1500" u="none" strike="noStrike" cap="none"/>
                        <a:t>Target Text</a:t>
                      </a:r>
                      <a:endParaRPr sz="1500" u="none" strike="noStrike" cap="none"/>
                    </a:p>
                  </a:txBody>
                  <a:tcPr marL="91450" marR="91450" marT="34300" marB="34300"/>
                </a:tc>
                <a:tc>
                  <a:txBody>
                    <a:bodyPr/>
                    <a:lstStyle/>
                    <a:p>
                      <a:pPr marL="0" marR="0" lvl="0" indent="0" algn="l" rtl="0">
                        <a:lnSpc>
                          <a:spcPct val="100000"/>
                        </a:lnSpc>
                        <a:spcBef>
                          <a:spcPts val="0"/>
                        </a:spcBef>
                        <a:spcAft>
                          <a:spcPts val="0"/>
                        </a:spcAft>
                        <a:buNone/>
                      </a:pPr>
                      <a:r>
                        <a:rPr lang="en" sz="1500" u="none" strike="noStrike" cap="none"/>
                        <a:t>Final Output</a:t>
                      </a:r>
                      <a:endParaRPr sz="1500" u="none" strike="noStrike" cap="none"/>
                    </a:p>
                  </a:txBody>
                  <a:tcPr marL="91450" marR="91450" marT="34300" marB="34300"/>
                </a:tc>
              </a:tr>
              <a:tr h="293450">
                <a:tc>
                  <a:txBody>
                    <a:bodyPr/>
                    <a:lstStyle/>
                    <a:p>
                      <a:pPr marL="0" marR="0" lvl="0" indent="0" algn="l" rtl="0">
                        <a:lnSpc>
                          <a:spcPct val="100000"/>
                        </a:lnSpc>
                        <a:spcBef>
                          <a:spcPts val="0"/>
                        </a:spcBef>
                        <a:spcAft>
                          <a:spcPts val="0"/>
                        </a:spcAft>
                        <a:buNone/>
                      </a:pPr>
                      <a:r>
                        <a:rPr lang="en" sz="1500" u="none" strike="noStrike" cap="none"/>
                        <a:t>1</a:t>
                      </a:r>
                      <a:endParaRPr sz="1500" u="none" strike="noStrike" cap="none"/>
                    </a:p>
                  </a:txBody>
                  <a:tcPr marL="91450" marR="91450" marT="34300" marB="34300"/>
                </a:tc>
                <a:tc>
                  <a:txBody>
                    <a:bodyPr/>
                    <a:lstStyle/>
                    <a:p>
                      <a:pPr marL="0" marR="0" lvl="0" indent="0" algn="l" rtl="0">
                        <a:lnSpc>
                          <a:spcPct val="100000"/>
                        </a:lnSpc>
                        <a:spcBef>
                          <a:spcPts val="0"/>
                        </a:spcBef>
                        <a:spcAft>
                          <a:spcPts val="0"/>
                        </a:spcAft>
                        <a:buNone/>
                      </a:pPr>
                      <a:r>
                        <a:rPr lang="en" sz="1500" u="none" strike="noStrike" cap="none"/>
                        <a:t>Ø</a:t>
                      </a:r>
                      <a:endParaRPr sz="1500" u="none" strike="noStrike" cap="none"/>
                    </a:p>
                  </a:txBody>
                  <a:tcPr marL="91450" marR="91450" marT="34300" marB="34300"/>
                </a:tc>
                <a:tc>
                  <a:txBody>
                    <a:bodyPr/>
                    <a:lstStyle/>
                    <a:p>
                      <a:pPr marL="0" marR="0" lvl="0" indent="0" algn="l" rtl="0">
                        <a:lnSpc>
                          <a:spcPct val="100000"/>
                        </a:lnSpc>
                        <a:spcBef>
                          <a:spcPts val="0"/>
                        </a:spcBef>
                        <a:spcAft>
                          <a:spcPts val="0"/>
                        </a:spcAft>
                        <a:buNone/>
                      </a:pPr>
                      <a:r>
                        <a:rPr lang="en" sz="1500" u="none" strike="noStrike" cap="none"/>
                        <a:t>All model trains</a:t>
                      </a:r>
                      <a:endParaRPr sz="1500" u="none" strike="noStrike" cap="none"/>
                    </a:p>
                  </a:txBody>
                  <a:tcPr marL="91450" marR="91450" marT="34300" marB="34300"/>
                </a:tc>
                <a:tc>
                  <a:txBody>
                    <a:bodyPr/>
                    <a:lstStyle/>
                    <a:p>
                      <a:pPr marL="0" marR="0" lvl="0" indent="0" algn="l" rtl="0">
                        <a:lnSpc>
                          <a:spcPct val="100000"/>
                        </a:lnSpc>
                        <a:spcBef>
                          <a:spcPts val="0"/>
                        </a:spcBef>
                        <a:spcAft>
                          <a:spcPts val="0"/>
                        </a:spcAft>
                        <a:buNone/>
                      </a:pPr>
                      <a:r>
                        <a:rPr lang="en" sz="1500" u="none" strike="noStrike" cap="none"/>
                        <a:t>Ø</a:t>
                      </a:r>
                      <a:endParaRPr sz="1500" u="none" strike="noStrike" cap="none"/>
                    </a:p>
                  </a:txBody>
                  <a:tcPr marL="91450" marR="91450" marT="34300" marB="34300"/>
                </a:tc>
              </a:tr>
              <a:tr h="293450">
                <a:tc>
                  <a:txBody>
                    <a:bodyPr/>
                    <a:lstStyle/>
                    <a:p>
                      <a:pPr marL="0" marR="0" lvl="0" indent="0" algn="l" rtl="0">
                        <a:lnSpc>
                          <a:spcPct val="100000"/>
                        </a:lnSpc>
                        <a:spcBef>
                          <a:spcPts val="0"/>
                        </a:spcBef>
                        <a:spcAft>
                          <a:spcPts val="0"/>
                        </a:spcAft>
                        <a:buNone/>
                      </a:pPr>
                      <a:r>
                        <a:rPr lang="en" sz="1500" u="none" strike="noStrike" cap="none"/>
                        <a:t>1,2</a:t>
                      </a:r>
                      <a:endParaRPr sz="1500" u="none" strike="noStrike" cap="none"/>
                    </a:p>
                  </a:txBody>
                  <a:tcPr marL="91450" marR="91450" marT="34300" marB="34300"/>
                </a:tc>
                <a:tc>
                  <a:txBody>
                    <a:bodyPr/>
                    <a:lstStyle/>
                    <a:p>
                      <a:pPr marL="0" marR="0" lvl="0" indent="0" algn="l" rtl="0">
                        <a:lnSpc>
                          <a:spcPct val="100000"/>
                        </a:lnSpc>
                        <a:spcBef>
                          <a:spcPts val="0"/>
                        </a:spcBef>
                        <a:spcAft>
                          <a:spcPts val="0"/>
                        </a:spcAft>
                        <a:buNone/>
                      </a:pPr>
                      <a:r>
                        <a:rPr lang="en" sz="1500" u="none" strike="noStrike" cap="none"/>
                        <a:t>Ø</a:t>
                      </a:r>
                      <a:endParaRPr sz="1500" u="none" strike="noStrike" cap="none"/>
                    </a:p>
                  </a:txBody>
                  <a:tcPr marL="91450" marR="91450" marT="34300" marB="34300"/>
                </a:tc>
                <a:tc>
                  <a:txBody>
                    <a:bodyPr/>
                    <a:lstStyle/>
                    <a:p>
                      <a:pPr marL="0" marR="0" lvl="0" indent="0" algn="l" rtl="0">
                        <a:lnSpc>
                          <a:spcPct val="100000"/>
                        </a:lnSpc>
                        <a:spcBef>
                          <a:spcPts val="0"/>
                        </a:spcBef>
                        <a:spcAft>
                          <a:spcPts val="0"/>
                        </a:spcAft>
                        <a:buNone/>
                      </a:pPr>
                      <a:r>
                        <a:rPr lang="en" sz="1500" u="none" strike="noStrike" cap="none"/>
                        <a:t>All models art</a:t>
                      </a:r>
                      <a:endParaRPr sz="1500" u="none" strike="noStrike" cap="none"/>
                    </a:p>
                  </a:txBody>
                  <a:tcPr marL="91450" marR="91450" marT="34300" marB="34300"/>
                </a:tc>
                <a:tc>
                  <a:txBody>
                    <a:bodyPr/>
                    <a:lstStyle/>
                    <a:p>
                      <a:pPr marL="0" marR="0" lvl="0" indent="0" algn="l" rtl="0">
                        <a:lnSpc>
                          <a:spcPct val="100000"/>
                        </a:lnSpc>
                        <a:spcBef>
                          <a:spcPts val="0"/>
                        </a:spcBef>
                        <a:spcAft>
                          <a:spcPts val="0"/>
                        </a:spcAft>
                        <a:buNone/>
                      </a:pPr>
                      <a:r>
                        <a:rPr lang="en" sz="1500" u="none" strike="noStrike" cap="none"/>
                        <a:t>All</a:t>
                      </a:r>
                      <a:endParaRPr sz="1500" u="none" strike="noStrike" cap="none"/>
                    </a:p>
                  </a:txBody>
                  <a:tcPr marL="91450" marR="91450" marT="34300" marB="34300"/>
                </a:tc>
              </a:tr>
              <a:tr h="336775">
                <a:tc>
                  <a:txBody>
                    <a:bodyPr/>
                    <a:lstStyle/>
                    <a:p>
                      <a:pPr marL="0" marR="0" lvl="0" indent="0" algn="l" rtl="0">
                        <a:lnSpc>
                          <a:spcPct val="100000"/>
                        </a:lnSpc>
                        <a:spcBef>
                          <a:spcPts val="0"/>
                        </a:spcBef>
                        <a:spcAft>
                          <a:spcPts val="0"/>
                        </a:spcAft>
                        <a:buNone/>
                      </a:pPr>
                      <a:r>
                        <a:rPr lang="en" sz="1500" u="none" strike="noStrike" cap="none"/>
                        <a:t>1,2,3</a:t>
                      </a:r>
                      <a:endParaRPr sz="1500" u="none" strike="noStrike" cap="none"/>
                    </a:p>
                  </a:txBody>
                  <a:tcPr marL="91450" marR="91450" marT="34300" marB="34300"/>
                </a:tc>
                <a:tc>
                  <a:txBody>
                    <a:bodyPr/>
                    <a:lstStyle/>
                    <a:p>
                      <a:pPr marL="0" marR="0" lvl="0" indent="0" algn="l" rtl="0">
                        <a:lnSpc>
                          <a:spcPct val="100000"/>
                        </a:lnSpc>
                        <a:spcBef>
                          <a:spcPts val="0"/>
                        </a:spcBef>
                        <a:spcAft>
                          <a:spcPts val="0"/>
                        </a:spcAft>
                        <a:buNone/>
                      </a:pPr>
                      <a:r>
                        <a:rPr lang="en" sz="1500" u="none" strike="noStrike" cap="none"/>
                        <a:t>All</a:t>
                      </a:r>
                      <a:endParaRPr sz="1500" u="none" strike="noStrike" cap="none"/>
                    </a:p>
                  </a:txBody>
                  <a:tcPr marL="91450" marR="91450" marT="34300" marB="34300"/>
                </a:tc>
                <a:tc>
                  <a:txBody>
                    <a:bodyPr/>
                    <a:lstStyle/>
                    <a:p>
                      <a:pPr marL="0" marR="0" lvl="0" indent="0" algn="l" rtl="0">
                        <a:lnSpc>
                          <a:spcPct val="100000"/>
                        </a:lnSpc>
                        <a:spcBef>
                          <a:spcPts val="0"/>
                        </a:spcBef>
                        <a:spcAft>
                          <a:spcPts val="0"/>
                        </a:spcAft>
                        <a:buNone/>
                      </a:pPr>
                      <a:r>
                        <a:rPr lang="en" sz="1500" u="none" strike="noStrike" cap="none"/>
                        <a:t>All models are wrong</a:t>
                      </a:r>
                      <a:endParaRPr sz="1500" u="none" strike="noStrike" cap="none"/>
                    </a:p>
                  </a:txBody>
                  <a:tcPr marL="91450" marR="91450" marT="34300" marB="34300"/>
                </a:tc>
                <a:tc>
                  <a:txBody>
                    <a:bodyPr/>
                    <a:lstStyle/>
                    <a:p>
                      <a:pPr marL="0" marR="0" lvl="0" indent="0" algn="l" rtl="0">
                        <a:lnSpc>
                          <a:spcPct val="100000"/>
                        </a:lnSpc>
                        <a:spcBef>
                          <a:spcPts val="0"/>
                        </a:spcBef>
                        <a:spcAft>
                          <a:spcPts val="0"/>
                        </a:spcAft>
                        <a:buNone/>
                      </a:pPr>
                      <a:r>
                        <a:rPr lang="en" sz="1500" u="none" strike="noStrike" cap="none"/>
                        <a:t>All models</a:t>
                      </a:r>
                      <a:endParaRPr sz="1500" u="none" strike="noStrike" cap="none"/>
                    </a:p>
                  </a:txBody>
                  <a:tcPr marL="91450" marR="91450" marT="34300" marB="34300"/>
                </a:tc>
              </a:tr>
              <a:tr h="293450">
                <a:tc>
                  <a:txBody>
                    <a:bodyPr/>
                    <a:lstStyle/>
                    <a:p>
                      <a:pPr marL="0" marR="0" lvl="0" indent="0" algn="l" rtl="0">
                        <a:lnSpc>
                          <a:spcPct val="100000"/>
                        </a:lnSpc>
                        <a:spcBef>
                          <a:spcPts val="0"/>
                        </a:spcBef>
                        <a:spcAft>
                          <a:spcPts val="0"/>
                        </a:spcAft>
                        <a:buNone/>
                      </a:pPr>
                      <a:r>
                        <a:rPr lang="en" sz="1500" u="none" strike="noStrike" cap="none"/>
                        <a:t>1,2,3,4</a:t>
                      </a:r>
                      <a:endParaRPr sz="1500" u="none" strike="noStrike" cap="none"/>
                    </a:p>
                  </a:txBody>
                  <a:tcPr marL="91450" marR="91450" marT="34300" marB="34300"/>
                </a:tc>
                <a:tc>
                  <a:txBody>
                    <a:bodyPr/>
                    <a:lstStyle/>
                    <a:p>
                      <a:pPr marL="0" marR="0" lvl="0" indent="0" algn="l" rtl="0">
                        <a:lnSpc>
                          <a:spcPct val="100000"/>
                        </a:lnSpc>
                        <a:spcBef>
                          <a:spcPts val="0"/>
                        </a:spcBef>
                        <a:spcAft>
                          <a:spcPts val="0"/>
                        </a:spcAft>
                        <a:buNone/>
                      </a:pPr>
                      <a:r>
                        <a:rPr lang="en" sz="1500" u="none" strike="noStrike" cap="none"/>
                        <a:t>All models</a:t>
                      </a:r>
                      <a:endParaRPr sz="1500" u="none" strike="noStrike" cap="none"/>
                    </a:p>
                  </a:txBody>
                  <a:tcPr marL="91450" marR="91450" marT="34300" marB="34300"/>
                </a:tc>
                <a:tc>
                  <a:txBody>
                    <a:bodyPr/>
                    <a:lstStyle/>
                    <a:p>
                      <a:pPr marL="0" marR="0" lvl="0" indent="0" algn="l" rtl="0">
                        <a:lnSpc>
                          <a:spcPct val="100000"/>
                        </a:lnSpc>
                        <a:spcBef>
                          <a:spcPts val="0"/>
                        </a:spcBef>
                        <a:spcAft>
                          <a:spcPts val="0"/>
                        </a:spcAft>
                        <a:buNone/>
                      </a:pPr>
                      <a:endParaRPr sz="1500" u="none" strike="noStrike" cap="none"/>
                    </a:p>
                  </a:txBody>
                  <a:tcPr marL="91450" marR="91450" marT="34300" marB="34300"/>
                </a:tc>
                <a:tc>
                  <a:txBody>
                    <a:bodyPr/>
                    <a:lstStyle/>
                    <a:p>
                      <a:pPr marL="0" marR="0" lvl="0" indent="0" algn="l" rtl="0">
                        <a:lnSpc>
                          <a:spcPct val="100000"/>
                        </a:lnSpc>
                        <a:spcBef>
                          <a:spcPts val="0"/>
                        </a:spcBef>
                        <a:spcAft>
                          <a:spcPts val="0"/>
                        </a:spcAft>
                        <a:buNone/>
                      </a:pPr>
                      <a:endParaRPr sz="1500" u="none" strike="noStrike" cap="none"/>
                    </a:p>
                  </a:txBody>
                  <a:tcPr marL="91450" marR="91450" marT="34300" marB="34300"/>
                </a:tc>
              </a:tr>
              <a:tr h="293450">
                <a:tc>
                  <a:txBody>
                    <a:bodyPr/>
                    <a:lstStyle/>
                    <a:p>
                      <a:pPr marL="0" marR="0" lvl="0" indent="0" algn="l" rtl="0">
                        <a:lnSpc>
                          <a:spcPct val="100000"/>
                        </a:lnSpc>
                        <a:spcBef>
                          <a:spcPts val="0"/>
                        </a:spcBef>
                        <a:spcAft>
                          <a:spcPts val="0"/>
                        </a:spcAft>
                        <a:buNone/>
                      </a:pPr>
                      <a:r>
                        <a:rPr lang="en" sz="1500" u="none" strike="noStrike" cap="none"/>
                        <a:t>…</a:t>
                      </a:r>
                      <a:endParaRPr sz="1500" u="none" strike="noStrike" cap="none"/>
                    </a:p>
                  </a:txBody>
                  <a:tcPr marL="91450" marR="91450" marT="34300" marB="34300"/>
                </a:tc>
                <a:tc>
                  <a:txBody>
                    <a:bodyPr/>
                    <a:lstStyle/>
                    <a:p>
                      <a:pPr marL="0" marR="0" lvl="0" indent="0" algn="l" rtl="0">
                        <a:lnSpc>
                          <a:spcPct val="100000"/>
                        </a:lnSpc>
                        <a:spcBef>
                          <a:spcPts val="0"/>
                        </a:spcBef>
                        <a:spcAft>
                          <a:spcPts val="0"/>
                        </a:spcAft>
                        <a:buNone/>
                      </a:pPr>
                      <a:endParaRPr sz="1500" u="none" strike="noStrike" cap="none"/>
                    </a:p>
                  </a:txBody>
                  <a:tcPr marL="91450" marR="91450" marT="34300" marB="34300"/>
                </a:tc>
                <a:tc>
                  <a:txBody>
                    <a:bodyPr/>
                    <a:lstStyle/>
                    <a:p>
                      <a:pPr marL="0" marR="0" lvl="0" indent="0" algn="l" rtl="0">
                        <a:lnSpc>
                          <a:spcPct val="100000"/>
                        </a:lnSpc>
                        <a:spcBef>
                          <a:spcPts val="0"/>
                        </a:spcBef>
                        <a:spcAft>
                          <a:spcPts val="0"/>
                        </a:spcAft>
                        <a:buNone/>
                      </a:pPr>
                      <a:endParaRPr sz="1500" u="none" strike="noStrike" cap="none"/>
                    </a:p>
                  </a:txBody>
                  <a:tcPr marL="91450" marR="91450" marT="34300" marB="34300"/>
                </a:tc>
                <a:tc>
                  <a:txBody>
                    <a:bodyPr/>
                    <a:lstStyle/>
                    <a:p>
                      <a:pPr marL="0" marR="0" lvl="0" indent="0" algn="l" rtl="0">
                        <a:lnSpc>
                          <a:spcPct val="100000"/>
                        </a:lnSpc>
                        <a:spcBef>
                          <a:spcPts val="0"/>
                        </a:spcBef>
                        <a:spcAft>
                          <a:spcPts val="0"/>
                        </a:spcAft>
                        <a:buNone/>
                      </a:pPr>
                      <a:endParaRPr sz="1500" u="none" strike="noStrike" cap="none"/>
                    </a:p>
                  </a:txBody>
                  <a:tcPr marL="91450" marR="91450" marT="34300" marB="34300"/>
                </a:tc>
              </a:tr>
            </a:tbl>
          </a:graphicData>
        </a:graphic>
      </p:graphicFrame>
      <p:sp>
        <p:nvSpPr>
          <p:cNvPr id="5734" name="Google Shape;5734;p344"/>
          <p:cNvSpPr txBox="1">
            <a:spLocks noGrp="1"/>
          </p:cNvSpPr>
          <p:nvPr>
            <p:ph type="title"/>
          </p:nvPr>
        </p:nvSpPr>
        <p:spPr>
          <a:xfrm>
            <a:off x="323528" y="0"/>
            <a:ext cx="6336000" cy="7359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2"/>
              </a:buClr>
              <a:buSzPts val="1800"/>
              <a:buNone/>
            </a:pPr>
            <a:r>
              <a:rPr lang="en"/>
              <a:t>Stream decoding strategies</a:t>
            </a:r>
            <a:endParaRPr/>
          </a:p>
        </p:txBody>
      </p:sp>
      <p:sp>
        <p:nvSpPr>
          <p:cNvPr id="5735" name="Google Shape;5735;p344"/>
          <p:cNvSpPr txBox="1">
            <a:spLocks noGrp="1"/>
          </p:cNvSpPr>
          <p:nvPr>
            <p:ph type="body" idx="1"/>
          </p:nvPr>
        </p:nvSpPr>
        <p:spPr>
          <a:xfrm>
            <a:off x="392113" y="898922"/>
            <a:ext cx="8356500" cy="3670500"/>
          </a:xfrm>
          <a:prstGeom prst="rect">
            <a:avLst/>
          </a:prstGeom>
          <a:noFill/>
          <a:ln>
            <a:noFill/>
          </a:ln>
        </p:spPr>
        <p:txBody>
          <a:bodyPr spcFirstLastPara="1" wrap="square" lIns="0" tIns="0" rIns="0" bIns="0" anchor="t" anchorCtr="0">
            <a:noAutofit/>
          </a:bodyPr>
          <a:lstStyle/>
          <a:p>
            <a:pPr marL="457200" lvl="0" indent="-342900" algn="l" rtl="0">
              <a:lnSpc>
                <a:spcPct val="100000"/>
              </a:lnSpc>
              <a:spcBef>
                <a:spcPts val="0"/>
              </a:spcBef>
              <a:spcAft>
                <a:spcPts val="0"/>
              </a:spcAft>
              <a:buClr>
                <a:schemeClr val="dk1"/>
              </a:buClr>
              <a:buSzPts val="1800"/>
              <a:buChar char="•"/>
            </a:pPr>
            <a:r>
              <a:rPr lang="en"/>
              <a:t>Local agreement (Liu et al, 2020)</a:t>
            </a:r>
            <a:endParaRPr/>
          </a:p>
          <a:p>
            <a:pPr marL="914400" lvl="1" indent="-342900" algn="l" rtl="0">
              <a:lnSpc>
                <a:spcPct val="100000"/>
              </a:lnSpc>
              <a:spcBef>
                <a:spcPts val="0"/>
              </a:spcBef>
              <a:spcAft>
                <a:spcPts val="0"/>
              </a:spcAft>
              <a:buSzPts val="1800"/>
              <a:buChar char="-"/>
            </a:pPr>
            <a:r>
              <a:rPr lang="en"/>
              <a:t>Output if previous and current output agree on prefix</a:t>
            </a:r>
            <a:endParaRPr/>
          </a:p>
          <a:p>
            <a:pPr marL="914400" lvl="1" indent="-342900" algn="l" rtl="0">
              <a:lnSpc>
                <a:spcPct val="100000"/>
              </a:lnSpc>
              <a:spcBef>
                <a:spcPts val="0"/>
              </a:spcBef>
              <a:spcAft>
                <a:spcPts val="0"/>
              </a:spcAft>
              <a:buSzPts val="1800"/>
              <a:buChar char="-"/>
            </a:pPr>
            <a:r>
              <a:rPr lang="en"/>
              <a:t>Variation (Yao et al., 2020):</a:t>
            </a:r>
            <a:endParaRPr/>
          </a:p>
          <a:p>
            <a:pPr marL="1371600" lvl="2" indent="-342900" algn="l" rtl="0">
              <a:lnSpc>
                <a:spcPct val="100000"/>
              </a:lnSpc>
              <a:spcBef>
                <a:spcPts val="0"/>
              </a:spcBef>
              <a:spcAft>
                <a:spcPts val="0"/>
              </a:spcAft>
              <a:buSzPts val="1800"/>
              <a:buChar char="-"/>
            </a:pPr>
            <a:r>
              <a:rPr lang="en"/>
              <a:t>Predict the next source word instead of relying on the previous input</a:t>
            </a:r>
            <a:endParaRPr/>
          </a:p>
          <a:p>
            <a:pPr marL="358775" lvl="1" indent="0" algn="l" rtl="0">
              <a:lnSpc>
                <a:spcPct val="100000"/>
              </a:lnSpc>
              <a:spcBef>
                <a:spcPts val="0"/>
              </a:spcBef>
              <a:spcAft>
                <a:spcPts val="0"/>
              </a:spcAft>
              <a:buSzPts val="1800"/>
              <a:buNone/>
            </a:pPr>
            <a:endParaRPr/>
          </a:p>
          <a:p>
            <a:pPr marL="358775" lvl="1" indent="0" algn="l" rtl="0">
              <a:lnSpc>
                <a:spcPct val="100000"/>
              </a:lnSpc>
              <a:spcBef>
                <a:spcPts val="0"/>
              </a:spcBef>
              <a:spcAft>
                <a:spcPts val="0"/>
              </a:spcAft>
              <a:buSzPts val="1800"/>
              <a:buNone/>
            </a:pPr>
            <a:endParaRPr/>
          </a:p>
          <a:p>
            <a:pPr marL="1371600" lvl="2" indent="-228600" algn="l" rtl="0">
              <a:lnSpc>
                <a:spcPct val="100000"/>
              </a:lnSpc>
              <a:spcBef>
                <a:spcPts val="0"/>
              </a:spcBef>
              <a:spcAft>
                <a:spcPts val="0"/>
              </a:spcAft>
              <a:buSzPts val="1800"/>
              <a:buNone/>
            </a:pPr>
            <a:endParaRPr/>
          </a:p>
          <a:p>
            <a:pPr marL="914400" lvl="1" indent="-228600" algn="l" rtl="0">
              <a:lnSpc>
                <a:spcPct val="100000"/>
              </a:lnSpc>
              <a:spcBef>
                <a:spcPts val="0"/>
              </a:spcBef>
              <a:spcAft>
                <a:spcPts val="0"/>
              </a:spcAft>
              <a:buSzPts val="1800"/>
              <a:buNone/>
            </a:pPr>
            <a:endParaRPr/>
          </a:p>
          <a:p>
            <a:pPr marL="457200" lvl="0" indent="-228600" algn="l" rtl="0">
              <a:lnSpc>
                <a:spcPct val="100000"/>
              </a:lnSpc>
              <a:spcBef>
                <a:spcPts val="0"/>
              </a:spcBef>
              <a:spcAft>
                <a:spcPts val="0"/>
              </a:spcAft>
              <a:buClr>
                <a:schemeClr val="dk1"/>
              </a:buClr>
              <a:buSzPts val="1800"/>
              <a:buNone/>
            </a:pPr>
            <a:endParaRPr/>
          </a:p>
          <a:p>
            <a:pPr marL="914400" lvl="1" indent="-228600" algn="l" rtl="0">
              <a:lnSpc>
                <a:spcPct val="100000"/>
              </a:lnSpc>
              <a:spcBef>
                <a:spcPts val="0"/>
              </a:spcBef>
              <a:spcAft>
                <a:spcPts val="0"/>
              </a:spcAft>
              <a:buSzPts val="1800"/>
              <a:buNone/>
            </a:pPr>
            <a:endParaRPr/>
          </a:p>
          <a:p>
            <a:pPr marL="914400" lvl="1" indent="-228600" algn="l" rtl="0">
              <a:lnSpc>
                <a:spcPct val="100000"/>
              </a:lnSpc>
              <a:spcBef>
                <a:spcPts val="0"/>
              </a:spcBef>
              <a:spcAft>
                <a:spcPts val="0"/>
              </a:spcAft>
              <a:buSzPts val="1800"/>
              <a:buNone/>
            </a:pPr>
            <a:endParaRPr/>
          </a:p>
          <a:p>
            <a:pPr marL="457200" lvl="0" indent="-228600" algn="l" rtl="0">
              <a:lnSpc>
                <a:spcPct val="100000"/>
              </a:lnSpc>
              <a:spcBef>
                <a:spcPts val="0"/>
              </a:spcBef>
              <a:spcAft>
                <a:spcPts val="0"/>
              </a:spcAft>
              <a:buClr>
                <a:schemeClr val="dk1"/>
              </a:buClr>
              <a:buSzPts val="1800"/>
              <a:buNone/>
            </a:pPr>
            <a:endParaRPr/>
          </a:p>
          <a:p>
            <a:pPr marL="457200" lvl="0" indent="-228600" algn="l" rtl="0">
              <a:lnSpc>
                <a:spcPct val="100000"/>
              </a:lnSpc>
              <a:spcBef>
                <a:spcPts val="0"/>
              </a:spcBef>
              <a:spcAft>
                <a:spcPts val="0"/>
              </a:spcAft>
              <a:buClr>
                <a:schemeClr val="dk1"/>
              </a:buClr>
              <a:buSzPts val="1800"/>
              <a:buNone/>
            </a:pPr>
            <a:endParaRPr/>
          </a:p>
          <a:p>
            <a:pPr marL="457200" lvl="0" indent="-228600" algn="l" rtl="0">
              <a:lnSpc>
                <a:spcPct val="100000"/>
              </a:lnSpc>
              <a:spcBef>
                <a:spcPts val="0"/>
              </a:spcBef>
              <a:spcAft>
                <a:spcPts val="0"/>
              </a:spcAft>
              <a:buClr>
                <a:schemeClr val="dk1"/>
              </a:buClr>
              <a:buSzPts val="1800"/>
              <a:buNone/>
            </a:pPr>
            <a:endParaRPr/>
          </a:p>
          <a:p>
            <a:pPr marL="457200" lvl="0" indent="-228600" algn="l" rtl="0">
              <a:lnSpc>
                <a:spcPct val="100000"/>
              </a:lnSpc>
              <a:spcBef>
                <a:spcPts val="0"/>
              </a:spcBef>
              <a:spcAft>
                <a:spcPts val="0"/>
              </a:spcAft>
              <a:buClr>
                <a:schemeClr val="dk1"/>
              </a:buClr>
              <a:buSzPts val="1800"/>
              <a:buNone/>
            </a:pPr>
            <a:endParaRPr/>
          </a:p>
          <a:p>
            <a:pPr marL="457200" lvl="0" indent="-342900" algn="l" rtl="0">
              <a:lnSpc>
                <a:spcPct val="100000"/>
              </a:lnSpc>
              <a:spcBef>
                <a:spcPts val="0"/>
              </a:spcBef>
              <a:spcAft>
                <a:spcPts val="0"/>
              </a:spcAft>
              <a:buSzPts val="1800"/>
              <a:buFont typeface="Calibri"/>
              <a:buNone/>
            </a:pPr>
            <a:endParaRPr/>
          </a:p>
        </p:txBody>
      </p:sp>
      <p:sp>
        <p:nvSpPr>
          <p:cNvPr id="5736" name="Google Shape;5736;p3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300</a:t>
            </a:fld>
            <a:endParaRP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Shape 5740"/>
        <p:cNvGrpSpPr/>
        <p:nvPr/>
      </p:nvGrpSpPr>
      <p:grpSpPr>
        <a:xfrm>
          <a:off x="0" y="0"/>
          <a:ext cx="0" cy="0"/>
          <a:chOff x="0" y="0"/>
          <a:chExt cx="0" cy="0"/>
        </a:xfrm>
      </p:grpSpPr>
      <p:sp>
        <p:nvSpPr>
          <p:cNvPr id="5741" name="Google Shape;5741;p345"/>
          <p:cNvSpPr txBox="1">
            <a:spLocks noGrp="1"/>
          </p:cNvSpPr>
          <p:nvPr>
            <p:ph type="title"/>
          </p:nvPr>
        </p:nvSpPr>
        <p:spPr>
          <a:xfrm>
            <a:off x="265500" y="1678650"/>
            <a:ext cx="4045200" cy="178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b="0">
                <a:solidFill>
                  <a:srgbClr val="434343"/>
                </a:solidFill>
                <a:latin typeface="Caveat"/>
                <a:ea typeface="Caveat"/>
                <a:cs typeface="Caveat"/>
                <a:sym typeface="Caveat"/>
              </a:rPr>
              <a:t>Sec 7:</a:t>
            </a:r>
            <a:br>
              <a:rPr lang="en" sz="3600" b="0">
                <a:solidFill>
                  <a:srgbClr val="434343"/>
                </a:solidFill>
                <a:latin typeface="Caveat"/>
                <a:ea typeface="Caveat"/>
                <a:cs typeface="Caveat"/>
                <a:sym typeface="Caveat"/>
              </a:rPr>
            </a:br>
            <a:r>
              <a:rPr lang="en"/>
              <a:t>Conclusion</a:t>
            </a:r>
            <a:endParaRPr/>
          </a:p>
        </p:txBody>
      </p:sp>
      <p:sp>
        <p:nvSpPr>
          <p:cNvPr id="5742" name="Google Shape;5742;p345"/>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b="1"/>
          </a:p>
          <a:p>
            <a:pPr marL="0" lvl="0" indent="0" algn="l" rtl="0">
              <a:spcBef>
                <a:spcPts val="0"/>
              </a:spcBef>
              <a:spcAft>
                <a:spcPts val="1600"/>
              </a:spcAft>
              <a:buNone/>
            </a:pPr>
            <a:endParaRPr sz="1500"/>
          </a:p>
        </p:txBody>
      </p:sp>
      <p:sp>
        <p:nvSpPr>
          <p:cNvPr id="5743" name="Google Shape;5743;p34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301</a:t>
            </a:fld>
            <a:endParaRP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Shape 5747"/>
        <p:cNvGrpSpPr/>
        <p:nvPr/>
      </p:nvGrpSpPr>
      <p:grpSpPr>
        <a:xfrm>
          <a:off x="0" y="0"/>
          <a:ext cx="0" cy="0"/>
          <a:chOff x="0" y="0"/>
          <a:chExt cx="0" cy="0"/>
        </a:xfrm>
      </p:grpSpPr>
      <p:sp>
        <p:nvSpPr>
          <p:cNvPr id="5748" name="Google Shape;5748;p34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Recap</a:t>
            </a:r>
            <a:endParaRPr/>
          </a:p>
        </p:txBody>
      </p:sp>
      <p:sp>
        <p:nvSpPr>
          <p:cNvPr id="5749" name="Google Shape;5749;p346"/>
          <p:cNvSpPr txBox="1">
            <a:spLocks noGrp="1"/>
          </p:cNvSpPr>
          <p:nvPr>
            <p:ph type="body" idx="1"/>
          </p:nvPr>
        </p:nvSpPr>
        <p:spPr>
          <a:xfrm>
            <a:off x="311700" y="1152475"/>
            <a:ext cx="35148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5C6673"/>
              </a:buClr>
              <a:buSzPts val="1800"/>
              <a:buChar char="●"/>
            </a:pPr>
            <a:r>
              <a:rPr lang="en">
                <a:solidFill>
                  <a:srgbClr val="5C6673"/>
                </a:solidFill>
              </a:rPr>
              <a:t>Introduction</a:t>
            </a:r>
            <a:endParaRPr>
              <a:solidFill>
                <a:srgbClr val="5C6673"/>
              </a:solidFill>
            </a:endParaRPr>
          </a:p>
          <a:p>
            <a:pPr marL="457200" lvl="0" indent="-342900" algn="l" rtl="0">
              <a:spcBef>
                <a:spcPts val="1000"/>
              </a:spcBef>
              <a:spcAft>
                <a:spcPts val="0"/>
              </a:spcAft>
              <a:buClr>
                <a:srgbClr val="5C6673"/>
              </a:buClr>
              <a:buSzPts val="1800"/>
              <a:buChar char="●"/>
            </a:pPr>
            <a:r>
              <a:rPr lang="en">
                <a:solidFill>
                  <a:srgbClr val="5C6673"/>
                </a:solidFill>
              </a:rPr>
              <a:t>End-to-End Models</a:t>
            </a:r>
            <a:endParaRPr>
              <a:solidFill>
                <a:srgbClr val="5C6673"/>
              </a:solidFill>
            </a:endParaRPr>
          </a:p>
          <a:p>
            <a:pPr marL="457200" lvl="0" indent="-342900" algn="l" rtl="0">
              <a:spcBef>
                <a:spcPts val="1000"/>
              </a:spcBef>
              <a:spcAft>
                <a:spcPts val="0"/>
              </a:spcAft>
              <a:buClr>
                <a:srgbClr val="5C6673"/>
              </a:buClr>
              <a:buSzPts val="1800"/>
              <a:buChar char="●"/>
            </a:pPr>
            <a:r>
              <a:rPr lang="en">
                <a:solidFill>
                  <a:srgbClr val="5C6673"/>
                </a:solidFill>
              </a:rPr>
              <a:t>Leveraging Data Sources</a:t>
            </a:r>
            <a:endParaRPr>
              <a:solidFill>
                <a:srgbClr val="5C6673"/>
              </a:solidFill>
            </a:endParaRPr>
          </a:p>
          <a:p>
            <a:pPr marL="457200" lvl="0" indent="-342900" algn="l" rtl="0">
              <a:spcBef>
                <a:spcPts val="1000"/>
              </a:spcBef>
              <a:spcAft>
                <a:spcPts val="0"/>
              </a:spcAft>
              <a:buClr>
                <a:srgbClr val="5C6673"/>
              </a:buClr>
              <a:buSzPts val="1800"/>
              <a:buChar char="●"/>
            </a:pPr>
            <a:r>
              <a:rPr lang="en">
                <a:solidFill>
                  <a:srgbClr val="5C6673"/>
                </a:solidFill>
              </a:rPr>
              <a:t>Evaluation</a:t>
            </a:r>
            <a:endParaRPr>
              <a:solidFill>
                <a:srgbClr val="5C6673"/>
              </a:solidFill>
            </a:endParaRPr>
          </a:p>
          <a:p>
            <a:pPr marL="457200" lvl="0" indent="-342900" algn="l" rtl="0">
              <a:spcBef>
                <a:spcPts val="1000"/>
              </a:spcBef>
              <a:spcAft>
                <a:spcPts val="0"/>
              </a:spcAft>
              <a:buClr>
                <a:srgbClr val="5C6673"/>
              </a:buClr>
              <a:buSzPts val="1800"/>
              <a:buChar char="●"/>
            </a:pPr>
            <a:r>
              <a:rPr lang="en">
                <a:solidFill>
                  <a:srgbClr val="5C6673"/>
                </a:solidFill>
              </a:rPr>
              <a:t>Advanced Topics</a:t>
            </a:r>
            <a:endParaRPr>
              <a:solidFill>
                <a:srgbClr val="5C6673"/>
              </a:solidFill>
            </a:endParaRPr>
          </a:p>
          <a:p>
            <a:pPr marL="457200" lvl="0" indent="-342900" algn="l" rtl="0">
              <a:spcBef>
                <a:spcPts val="1000"/>
              </a:spcBef>
              <a:spcAft>
                <a:spcPts val="1000"/>
              </a:spcAft>
              <a:buClr>
                <a:srgbClr val="5C6673"/>
              </a:buClr>
              <a:buSzPts val="1800"/>
              <a:buChar char="●"/>
            </a:pPr>
            <a:r>
              <a:rPr lang="en">
                <a:solidFill>
                  <a:srgbClr val="5C6673"/>
                </a:solidFill>
              </a:rPr>
              <a:t>Real-World</a:t>
            </a:r>
            <a:endParaRPr>
              <a:solidFill>
                <a:srgbClr val="5C6673"/>
              </a:solidFill>
            </a:endParaRPr>
          </a:p>
        </p:txBody>
      </p:sp>
      <p:sp>
        <p:nvSpPr>
          <p:cNvPr id="5750" name="Google Shape;5750;p34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lt2"/>
                </a:solidFill>
              </a:rPr>
              <a:t>302</a:t>
            </a:fld>
            <a:endParaRPr>
              <a:solidFill>
                <a:schemeClr val="lt2"/>
              </a:solidFill>
            </a:endParaRPr>
          </a:p>
        </p:txBody>
      </p:sp>
      <p:sp>
        <p:nvSpPr>
          <p:cNvPr id="5751" name="Google Shape;5751;p346"/>
          <p:cNvSpPr txBox="1">
            <a:spLocks noGrp="1"/>
          </p:cNvSpPr>
          <p:nvPr>
            <p:ph type="body" idx="1"/>
          </p:nvPr>
        </p:nvSpPr>
        <p:spPr>
          <a:xfrm>
            <a:off x="4747125" y="1220825"/>
            <a:ext cx="3514800" cy="5064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sz="1600" u="sng">
                <a:solidFill>
                  <a:schemeClr val="hlink"/>
                </a:solidFill>
                <a:latin typeface="Arial"/>
                <a:ea typeface="Arial"/>
                <a:cs typeface="Arial"/>
                <a:sym typeface="Arial"/>
                <a:hlinkClick r:id="rId3"/>
              </a:rPr>
              <a:t>https://st-tutorial.github.io/</a:t>
            </a:r>
            <a:endParaRPr sz="2000">
              <a:solidFill>
                <a:srgbClr val="5C6673"/>
              </a:solidFill>
            </a:endParaRPr>
          </a:p>
        </p:txBody>
      </p:sp>
      <p:pic>
        <p:nvPicPr>
          <p:cNvPr id="5752" name="Google Shape;5752;p346"/>
          <p:cNvPicPr preferRelativeResize="0"/>
          <p:nvPr/>
        </p:nvPicPr>
        <p:blipFill>
          <a:blip r:embed="rId4">
            <a:alphaModFix/>
          </a:blip>
          <a:stretch>
            <a:fillRect/>
          </a:stretch>
        </p:blipFill>
        <p:spPr>
          <a:xfrm>
            <a:off x="4842725" y="1972725"/>
            <a:ext cx="3115800" cy="1658394"/>
          </a:xfrm>
          <a:prstGeom prst="flowChartDocumen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51"/>
                                        </p:tgtEl>
                                        <p:attrNameLst>
                                          <p:attrName>style.visibility</p:attrName>
                                        </p:attrNameLst>
                                      </p:cBhvr>
                                      <p:to>
                                        <p:strVal val="visible"/>
                                      </p:to>
                                    </p:set>
                                    <p:animEffect transition="in" filter="fade">
                                      <p:cBhvr>
                                        <p:cTn id="7" dur="1000"/>
                                        <p:tgtEl>
                                          <p:spTgt spid="5751"/>
                                        </p:tgtEl>
                                      </p:cBhvr>
                                    </p:animEffect>
                                  </p:childTnLst>
                                </p:cTn>
                              </p:par>
                              <p:par>
                                <p:cTn id="8" presetID="10" presetClass="entr" presetSubtype="0" fill="hold" nodeType="withEffect">
                                  <p:stCondLst>
                                    <p:cond delay="0"/>
                                  </p:stCondLst>
                                  <p:childTnLst>
                                    <p:set>
                                      <p:cBhvr>
                                        <p:cTn id="9" dur="1" fill="hold">
                                          <p:stCondLst>
                                            <p:cond delay="0"/>
                                          </p:stCondLst>
                                        </p:cTn>
                                        <p:tgtEl>
                                          <p:spTgt spid="5752"/>
                                        </p:tgtEl>
                                        <p:attrNameLst>
                                          <p:attrName>style.visibility</p:attrName>
                                        </p:attrNameLst>
                                      </p:cBhvr>
                                      <p:to>
                                        <p:strVal val="visible"/>
                                      </p:to>
                                    </p:set>
                                    <p:animEffect transition="in" filter="fade">
                                      <p:cBhvr>
                                        <p:cTn id="10" dur="1000"/>
                                        <p:tgtEl>
                                          <p:spTgt spid="5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Shape 5756"/>
        <p:cNvGrpSpPr/>
        <p:nvPr/>
      </p:nvGrpSpPr>
      <p:grpSpPr>
        <a:xfrm>
          <a:off x="0" y="0"/>
          <a:ext cx="0" cy="0"/>
          <a:chOff x="0" y="0"/>
          <a:chExt cx="0" cy="0"/>
        </a:xfrm>
      </p:grpSpPr>
      <p:sp>
        <p:nvSpPr>
          <p:cNvPr id="5757" name="Google Shape;5757;p34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a:t>
            </a:r>
            <a:endParaRPr/>
          </a:p>
        </p:txBody>
      </p:sp>
      <p:sp>
        <p:nvSpPr>
          <p:cNvPr id="5758" name="Google Shape;5758;p3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u="sng">
                <a:solidFill>
                  <a:schemeClr val="hlink"/>
                </a:solidFill>
                <a:hlinkClick r:id="rId3"/>
              </a:rPr>
              <a:t>http://st-tutorial.github.io/materials</a:t>
            </a:r>
            <a:endParaRPr>
              <a:solidFill>
                <a:srgbClr val="5C6673"/>
              </a:solidFill>
            </a:endParaRPr>
          </a:p>
          <a:p>
            <a:pPr marL="0" lvl="0" indent="0" algn="l" rtl="0">
              <a:spcBef>
                <a:spcPts val="1000"/>
              </a:spcBef>
              <a:spcAft>
                <a:spcPts val="0"/>
              </a:spcAft>
              <a:buNone/>
            </a:pPr>
            <a:r>
              <a:rPr lang="en">
                <a:solidFill>
                  <a:srgbClr val="5C6673"/>
                </a:solidFill>
              </a:rPr>
              <a:t>Links to:</a:t>
            </a:r>
            <a:endParaRPr>
              <a:solidFill>
                <a:srgbClr val="5C6673"/>
              </a:solidFill>
            </a:endParaRPr>
          </a:p>
          <a:p>
            <a:pPr marL="457200" lvl="0" indent="-342900" algn="l" rtl="0">
              <a:spcBef>
                <a:spcPts val="0"/>
              </a:spcBef>
              <a:spcAft>
                <a:spcPts val="0"/>
              </a:spcAft>
              <a:buClr>
                <a:srgbClr val="5C6673"/>
              </a:buClr>
              <a:buSzPts val="1800"/>
              <a:buChar char="●"/>
            </a:pPr>
            <a:r>
              <a:rPr lang="en">
                <a:solidFill>
                  <a:srgbClr val="5C6673"/>
                </a:solidFill>
              </a:rPr>
              <a:t>All cited papers in this tutorial:  </a:t>
            </a:r>
            <a:br>
              <a:rPr lang="en">
                <a:solidFill>
                  <a:srgbClr val="5C6673"/>
                </a:solidFill>
              </a:rPr>
            </a:br>
            <a:r>
              <a:rPr lang="en">
                <a:solidFill>
                  <a:srgbClr val="5C6673"/>
                </a:solidFill>
              </a:rPr>
              <a:t>bibtex and links to papers</a:t>
            </a:r>
            <a:endParaRPr>
              <a:solidFill>
                <a:srgbClr val="5C6673"/>
              </a:solidFill>
            </a:endParaRPr>
          </a:p>
          <a:p>
            <a:pPr marL="457200" lvl="0" indent="-342900" algn="l" rtl="0">
              <a:spcBef>
                <a:spcPts val="0"/>
              </a:spcBef>
              <a:spcAft>
                <a:spcPts val="0"/>
              </a:spcAft>
              <a:buClr>
                <a:srgbClr val="5C6673"/>
              </a:buClr>
              <a:buSzPts val="1800"/>
              <a:buChar char="●"/>
            </a:pPr>
            <a:r>
              <a:rPr lang="en">
                <a:solidFill>
                  <a:srgbClr val="5C6673"/>
                </a:solidFill>
              </a:rPr>
              <a:t>Individual section videos and slides</a:t>
            </a:r>
            <a:endParaRPr>
              <a:solidFill>
                <a:srgbClr val="5C6673"/>
              </a:solidFill>
            </a:endParaRPr>
          </a:p>
        </p:txBody>
      </p:sp>
      <p:sp>
        <p:nvSpPr>
          <p:cNvPr id="5759" name="Google Shape;5759;p34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lt2"/>
                </a:solidFill>
              </a:rPr>
              <a:t>303</a:t>
            </a:fld>
            <a:endParaRPr>
              <a:solidFill>
                <a:schemeClr val="lt2"/>
              </a:solidFill>
            </a:endParaRPr>
          </a:p>
        </p:txBody>
      </p:sp>
      <p:pic>
        <p:nvPicPr>
          <p:cNvPr id="5760" name="Google Shape;5760;p347"/>
          <p:cNvPicPr preferRelativeResize="0"/>
          <p:nvPr/>
        </p:nvPicPr>
        <p:blipFill>
          <a:blip r:embed="rId4">
            <a:alphaModFix/>
          </a:blip>
          <a:stretch>
            <a:fillRect/>
          </a:stretch>
        </p:blipFill>
        <p:spPr>
          <a:xfrm>
            <a:off x="5770575" y="1152475"/>
            <a:ext cx="1783875" cy="1783875"/>
          </a:xfrm>
          <a:prstGeom prst="rect">
            <a:avLst/>
          </a:prstGeom>
          <a:noFill/>
          <a:ln>
            <a:noFill/>
          </a:ln>
        </p:spPr>
      </p:pic>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Shape 5764"/>
        <p:cNvGrpSpPr/>
        <p:nvPr/>
      </p:nvGrpSpPr>
      <p:grpSpPr>
        <a:xfrm>
          <a:off x="0" y="0"/>
          <a:ext cx="0" cy="0"/>
          <a:chOff x="0" y="0"/>
          <a:chExt cx="0" cy="0"/>
        </a:xfrm>
      </p:grpSpPr>
      <p:sp>
        <p:nvSpPr>
          <p:cNvPr id="5765" name="Google Shape;5765;p34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Resources</a:t>
            </a:r>
            <a:endParaRPr/>
          </a:p>
        </p:txBody>
      </p:sp>
      <p:sp>
        <p:nvSpPr>
          <p:cNvPr id="5766" name="Google Shape;5766;p3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u="sng">
                <a:solidFill>
                  <a:schemeClr val="hlink"/>
                </a:solidFill>
                <a:hlinkClick r:id="rId3"/>
              </a:rPr>
              <a:t>http://st-tutorial.github.io/resources</a:t>
            </a:r>
            <a:endParaRPr>
              <a:solidFill>
                <a:srgbClr val="5C6673"/>
              </a:solidFill>
            </a:endParaRPr>
          </a:p>
          <a:p>
            <a:pPr marL="0" lvl="0" indent="0" algn="l" rtl="0">
              <a:spcBef>
                <a:spcPts val="1000"/>
              </a:spcBef>
              <a:spcAft>
                <a:spcPts val="0"/>
              </a:spcAft>
              <a:buNone/>
            </a:pPr>
            <a:r>
              <a:rPr lang="en">
                <a:solidFill>
                  <a:srgbClr val="5C6673"/>
                </a:solidFill>
              </a:rPr>
              <a:t>Links to:</a:t>
            </a:r>
            <a:endParaRPr>
              <a:solidFill>
                <a:srgbClr val="5C6673"/>
              </a:solidFill>
            </a:endParaRPr>
          </a:p>
          <a:p>
            <a:pPr marL="457200" lvl="0" indent="-342900" algn="l" rtl="0">
              <a:spcBef>
                <a:spcPts val="0"/>
              </a:spcBef>
              <a:spcAft>
                <a:spcPts val="0"/>
              </a:spcAft>
              <a:buClr>
                <a:srgbClr val="5C6673"/>
              </a:buClr>
              <a:buSzPts val="1800"/>
              <a:buChar char="●"/>
            </a:pPr>
            <a:r>
              <a:rPr lang="en">
                <a:solidFill>
                  <a:srgbClr val="5C6673"/>
                </a:solidFill>
              </a:rPr>
              <a:t>Available data</a:t>
            </a:r>
            <a:endParaRPr>
              <a:solidFill>
                <a:srgbClr val="5C6673"/>
              </a:solidFill>
            </a:endParaRPr>
          </a:p>
          <a:p>
            <a:pPr marL="457200" lvl="0" indent="-342900" algn="l" rtl="0">
              <a:spcBef>
                <a:spcPts val="0"/>
              </a:spcBef>
              <a:spcAft>
                <a:spcPts val="0"/>
              </a:spcAft>
              <a:buClr>
                <a:srgbClr val="5C6673"/>
              </a:buClr>
              <a:buSzPts val="1800"/>
              <a:buChar char="●"/>
            </a:pPr>
            <a:r>
              <a:rPr lang="en">
                <a:solidFill>
                  <a:srgbClr val="5C6673"/>
                </a:solidFill>
              </a:rPr>
              <a:t>Available toolkits and code</a:t>
            </a:r>
            <a:endParaRPr>
              <a:solidFill>
                <a:srgbClr val="5C6673"/>
              </a:solidFill>
            </a:endParaRPr>
          </a:p>
          <a:p>
            <a:pPr marL="457200" lvl="0" indent="-342900" algn="l" rtl="0">
              <a:spcBef>
                <a:spcPts val="0"/>
              </a:spcBef>
              <a:spcAft>
                <a:spcPts val="0"/>
              </a:spcAft>
              <a:buClr>
                <a:srgbClr val="5C6673"/>
              </a:buClr>
              <a:buSzPts val="1800"/>
              <a:buChar char="●"/>
            </a:pPr>
            <a:r>
              <a:rPr lang="en">
                <a:solidFill>
                  <a:srgbClr val="5C6673"/>
                </a:solidFill>
              </a:rPr>
              <a:t>ST communities:</a:t>
            </a:r>
            <a:endParaRPr>
              <a:solidFill>
                <a:srgbClr val="5C6673"/>
              </a:solidFill>
            </a:endParaRPr>
          </a:p>
          <a:p>
            <a:pPr marL="914400" lvl="1" indent="-317500" algn="l" rtl="0">
              <a:spcBef>
                <a:spcPts val="0"/>
              </a:spcBef>
              <a:spcAft>
                <a:spcPts val="0"/>
              </a:spcAft>
              <a:buClr>
                <a:srgbClr val="5C6673"/>
              </a:buClr>
              <a:buSzPts val="1400"/>
              <a:buChar char="○"/>
            </a:pPr>
            <a:r>
              <a:rPr lang="en" u="sng">
                <a:solidFill>
                  <a:schemeClr val="accent5"/>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SIGSLT</a:t>
            </a:r>
            <a:endParaRPr>
              <a:solidFill>
                <a:srgbClr val="5C6673"/>
              </a:solidFill>
            </a:endParaRPr>
          </a:p>
          <a:p>
            <a:pPr marL="914400" lvl="1" indent="-317500" algn="l" rtl="0">
              <a:spcBef>
                <a:spcPts val="0"/>
              </a:spcBef>
              <a:spcAft>
                <a:spcPts val="0"/>
              </a:spcAft>
              <a:buClr>
                <a:srgbClr val="5C6673"/>
              </a:buClr>
              <a:buSzPts val="1400"/>
              <a:buChar char="○"/>
            </a:pPr>
            <a:r>
              <a:rPr lang="en" u="sng">
                <a:solidFill>
                  <a:schemeClr val="hlink"/>
                </a:solidFill>
                <a:hlinkClick r:id="rId5"/>
              </a:rPr>
              <a:t>iwslt.org</a:t>
            </a:r>
            <a:r>
              <a:rPr lang="en">
                <a:solidFill>
                  <a:srgbClr val="5C6673"/>
                </a:solidFill>
              </a:rPr>
              <a:t/>
            </a:r>
            <a:br>
              <a:rPr lang="en">
                <a:solidFill>
                  <a:srgbClr val="5C6673"/>
                </a:solidFill>
              </a:rPr>
            </a:br>
            <a:endParaRPr>
              <a:solidFill>
                <a:srgbClr val="5C6673"/>
              </a:solidFill>
            </a:endParaRPr>
          </a:p>
        </p:txBody>
      </p:sp>
      <p:sp>
        <p:nvSpPr>
          <p:cNvPr id="5767" name="Google Shape;5767;p34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lt2"/>
                </a:solidFill>
              </a:rPr>
              <a:t>304</a:t>
            </a:fld>
            <a:endParaRPr>
              <a:solidFill>
                <a:schemeClr val="lt2"/>
              </a:solidFill>
            </a:endParaRPr>
          </a:p>
        </p:txBody>
      </p:sp>
      <p:pic>
        <p:nvPicPr>
          <p:cNvPr id="5768" name="Google Shape;5768;p348"/>
          <p:cNvPicPr preferRelativeResize="0"/>
          <p:nvPr/>
        </p:nvPicPr>
        <p:blipFill>
          <a:blip r:embed="rId6">
            <a:alphaModFix/>
          </a:blip>
          <a:stretch>
            <a:fillRect/>
          </a:stretch>
        </p:blipFill>
        <p:spPr>
          <a:xfrm>
            <a:off x="5803875" y="1218100"/>
            <a:ext cx="1696825" cy="1696825"/>
          </a:xfrm>
          <a:prstGeom prst="rect">
            <a:avLst/>
          </a:prstGeom>
          <a:noFill/>
          <a:ln>
            <a:noFill/>
          </a:ln>
        </p:spPr>
      </p:pic>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Shape 5772"/>
        <p:cNvGrpSpPr/>
        <p:nvPr/>
      </p:nvGrpSpPr>
      <p:grpSpPr>
        <a:xfrm>
          <a:off x="0" y="0"/>
          <a:ext cx="0" cy="0"/>
          <a:chOff x="0" y="0"/>
          <a:chExt cx="0" cy="0"/>
        </a:xfrm>
      </p:grpSpPr>
      <p:sp>
        <p:nvSpPr>
          <p:cNvPr id="5773" name="Google Shape;5773;p34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 you! </a:t>
            </a:r>
            <a:endParaRPr/>
          </a:p>
        </p:txBody>
      </p:sp>
      <p:sp>
        <p:nvSpPr>
          <p:cNvPr id="5774" name="Google Shape;5774;p34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305</a:t>
            </a:fld>
            <a:endParaRPr/>
          </a:p>
        </p:txBody>
      </p:sp>
      <p:pic>
        <p:nvPicPr>
          <p:cNvPr id="5775" name="Google Shape;5775;p349"/>
          <p:cNvPicPr preferRelativeResize="0"/>
          <p:nvPr/>
        </p:nvPicPr>
        <p:blipFill>
          <a:blip r:embed="rId3">
            <a:alphaModFix/>
          </a:blip>
          <a:stretch>
            <a:fillRect/>
          </a:stretch>
        </p:blipFill>
        <p:spPr>
          <a:xfrm>
            <a:off x="414175" y="1385875"/>
            <a:ext cx="3238500" cy="2371725"/>
          </a:xfrm>
          <a:prstGeom prst="rect">
            <a:avLst/>
          </a:prstGeom>
          <a:noFill/>
          <a:ln>
            <a:noFill/>
          </a:ln>
        </p:spPr>
      </p:pic>
      <p:sp>
        <p:nvSpPr>
          <p:cNvPr id="5776" name="Google Shape;5776;p349"/>
          <p:cNvSpPr txBox="1">
            <a:spLocks noGrp="1"/>
          </p:cNvSpPr>
          <p:nvPr>
            <p:ph type="body" idx="4294967295"/>
          </p:nvPr>
        </p:nvSpPr>
        <p:spPr>
          <a:xfrm>
            <a:off x="4686450" y="1374350"/>
            <a:ext cx="3514800" cy="4791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sz="1600" u="sng">
                <a:solidFill>
                  <a:schemeClr val="hlink"/>
                </a:solidFill>
                <a:latin typeface="Arial"/>
                <a:ea typeface="Arial"/>
                <a:cs typeface="Arial"/>
                <a:sym typeface="Arial"/>
                <a:hlinkClick r:id="rId4"/>
              </a:rPr>
              <a:t>https://st-tutorial.github.io/</a:t>
            </a:r>
            <a:endParaRPr sz="2000">
              <a:solidFill>
                <a:srgbClr val="5C6673"/>
              </a:solidFill>
            </a:endParaRPr>
          </a:p>
        </p:txBody>
      </p:sp>
      <p:sp>
        <p:nvSpPr>
          <p:cNvPr id="5777" name="Google Shape;5777;p349"/>
          <p:cNvSpPr txBox="1"/>
          <p:nvPr/>
        </p:nvSpPr>
        <p:spPr>
          <a:xfrm>
            <a:off x="4686438" y="2006975"/>
            <a:ext cx="16758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Source Sans Pro"/>
                <a:ea typeface="Source Sans Pro"/>
                <a:cs typeface="Source Sans Pro"/>
                <a:sym typeface="Source Sans Pro"/>
              </a:rPr>
              <a:t>Jan Niehues,</a:t>
            </a:r>
            <a:endParaRPr sz="1100">
              <a:latin typeface="Source Sans Pro"/>
              <a:ea typeface="Source Sans Pro"/>
              <a:cs typeface="Source Sans Pro"/>
              <a:sym typeface="Source Sans Pro"/>
            </a:endParaRPr>
          </a:p>
          <a:p>
            <a:pPr marL="0" lvl="0" indent="0" algn="l" rtl="0">
              <a:spcBef>
                <a:spcPts val="0"/>
              </a:spcBef>
              <a:spcAft>
                <a:spcPts val="0"/>
              </a:spcAft>
              <a:buNone/>
            </a:pPr>
            <a:r>
              <a:rPr lang="en" sz="1100" i="1">
                <a:latin typeface="Source Sans Pro"/>
                <a:ea typeface="Source Sans Pro"/>
                <a:cs typeface="Source Sans Pro"/>
                <a:sym typeface="Source Sans Pro"/>
              </a:rPr>
              <a:t>Maastricht University</a:t>
            </a:r>
            <a:endParaRPr sz="1100" i="1">
              <a:latin typeface="Source Sans Pro"/>
              <a:ea typeface="Source Sans Pro"/>
              <a:cs typeface="Source Sans Pro"/>
              <a:sym typeface="Source Sans Pro"/>
            </a:endParaRPr>
          </a:p>
          <a:p>
            <a:pPr marL="0" lvl="0" indent="0" algn="l" rtl="0">
              <a:spcBef>
                <a:spcPts val="0"/>
              </a:spcBef>
              <a:spcAft>
                <a:spcPts val="0"/>
              </a:spcAft>
              <a:buNone/>
            </a:pPr>
            <a:r>
              <a:rPr lang="en" sz="1100" u="sng">
                <a:solidFill>
                  <a:schemeClr val="hlink"/>
                </a:solidFill>
                <a:latin typeface="Source Sans Pro"/>
                <a:ea typeface="Source Sans Pro"/>
                <a:cs typeface="Source Sans Pro"/>
                <a:sym typeface="Source Sans Pro"/>
                <a:hlinkClick r:id="rId5"/>
              </a:rPr>
              <a:t>jan.niehues@maastrichtuniversity.nl</a:t>
            </a:r>
            <a:endParaRPr sz="1100">
              <a:latin typeface="Source Sans Pro"/>
              <a:ea typeface="Source Sans Pro"/>
              <a:cs typeface="Source Sans Pro"/>
              <a:sym typeface="Source Sans Pro"/>
            </a:endParaRPr>
          </a:p>
        </p:txBody>
      </p:sp>
      <p:sp>
        <p:nvSpPr>
          <p:cNvPr id="5778" name="Google Shape;5778;p349"/>
          <p:cNvSpPr txBox="1"/>
          <p:nvPr/>
        </p:nvSpPr>
        <p:spPr>
          <a:xfrm>
            <a:off x="6682313" y="2006975"/>
            <a:ext cx="16029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Source Sans Pro"/>
                <a:ea typeface="Source Sans Pro"/>
                <a:cs typeface="Source Sans Pro"/>
                <a:sym typeface="Source Sans Pro"/>
              </a:rPr>
              <a:t>Elizabeth Salesky,</a:t>
            </a:r>
            <a:endParaRPr sz="1100">
              <a:latin typeface="Source Sans Pro"/>
              <a:ea typeface="Source Sans Pro"/>
              <a:cs typeface="Source Sans Pro"/>
              <a:sym typeface="Source Sans Pro"/>
            </a:endParaRPr>
          </a:p>
          <a:p>
            <a:pPr marL="0" lvl="0" indent="0" algn="l" rtl="0">
              <a:spcBef>
                <a:spcPts val="0"/>
              </a:spcBef>
              <a:spcAft>
                <a:spcPts val="0"/>
              </a:spcAft>
              <a:buNone/>
            </a:pPr>
            <a:r>
              <a:rPr lang="en" sz="1100" i="1">
                <a:latin typeface="Source Sans Pro"/>
                <a:ea typeface="Source Sans Pro"/>
                <a:cs typeface="Source Sans Pro"/>
                <a:sym typeface="Source Sans Pro"/>
              </a:rPr>
              <a:t>Johns Hopkins University</a:t>
            </a:r>
            <a:endParaRPr sz="1100" i="1">
              <a:latin typeface="Source Sans Pro"/>
              <a:ea typeface="Source Sans Pro"/>
              <a:cs typeface="Source Sans Pro"/>
              <a:sym typeface="Source Sans Pro"/>
            </a:endParaRPr>
          </a:p>
          <a:p>
            <a:pPr marL="0" lvl="0" indent="0" algn="l" rtl="0">
              <a:spcBef>
                <a:spcPts val="0"/>
              </a:spcBef>
              <a:spcAft>
                <a:spcPts val="0"/>
              </a:spcAft>
              <a:buNone/>
            </a:pPr>
            <a:r>
              <a:rPr lang="en" sz="1100" u="sng">
                <a:solidFill>
                  <a:schemeClr val="hlink"/>
                </a:solidFill>
                <a:latin typeface="Source Sans Pro"/>
                <a:ea typeface="Source Sans Pro"/>
                <a:cs typeface="Source Sans Pro"/>
                <a:sym typeface="Source Sans Pro"/>
                <a:hlinkClick r:id="rId6"/>
              </a:rPr>
              <a:t>esalesky@jhu.edu</a:t>
            </a:r>
            <a:endParaRPr sz="1100">
              <a:latin typeface="Source Sans Pro"/>
              <a:ea typeface="Source Sans Pro"/>
              <a:cs typeface="Source Sans Pro"/>
              <a:sym typeface="Source Sans Pro"/>
            </a:endParaRPr>
          </a:p>
        </p:txBody>
      </p:sp>
      <p:sp>
        <p:nvSpPr>
          <p:cNvPr id="5779" name="Google Shape;5779;p349"/>
          <p:cNvSpPr txBox="1"/>
          <p:nvPr/>
        </p:nvSpPr>
        <p:spPr>
          <a:xfrm>
            <a:off x="4728425" y="3020575"/>
            <a:ext cx="21117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Source Sans Pro"/>
                <a:ea typeface="Source Sans Pro"/>
                <a:cs typeface="Source Sans Pro"/>
                <a:sym typeface="Source Sans Pro"/>
              </a:rPr>
              <a:t>Marco Turchi,</a:t>
            </a:r>
            <a:endParaRPr sz="1100">
              <a:latin typeface="Source Sans Pro"/>
              <a:ea typeface="Source Sans Pro"/>
              <a:cs typeface="Source Sans Pro"/>
              <a:sym typeface="Source Sans Pro"/>
            </a:endParaRPr>
          </a:p>
          <a:p>
            <a:pPr marL="0" lvl="0" indent="0" algn="l" rtl="0">
              <a:spcBef>
                <a:spcPts val="0"/>
              </a:spcBef>
              <a:spcAft>
                <a:spcPts val="0"/>
              </a:spcAft>
              <a:buNone/>
            </a:pPr>
            <a:r>
              <a:rPr lang="en" sz="1100" i="1">
                <a:latin typeface="Source Sans Pro"/>
                <a:ea typeface="Source Sans Pro"/>
                <a:cs typeface="Source Sans Pro"/>
                <a:sym typeface="Source Sans Pro"/>
              </a:rPr>
              <a:t>Fondazione Bruno Kessler</a:t>
            </a:r>
            <a:endParaRPr sz="1100" i="1">
              <a:latin typeface="Source Sans Pro"/>
              <a:ea typeface="Source Sans Pro"/>
              <a:cs typeface="Source Sans Pro"/>
              <a:sym typeface="Source Sans Pro"/>
            </a:endParaRPr>
          </a:p>
          <a:p>
            <a:pPr marL="0" lvl="0" indent="0" algn="l" rtl="0">
              <a:spcBef>
                <a:spcPts val="0"/>
              </a:spcBef>
              <a:spcAft>
                <a:spcPts val="0"/>
              </a:spcAft>
              <a:buNone/>
            </a:pPr>
            <a:r>
              <a:rPr lang="en" sz="1100" u="sng">
                <a:solidFill>
                  <a:schemeClr val="hlink"/>
                </a:solidFill>
                <a:latin typeface="Source Sans Pro"/>
                <a:ea typeface="Source Sans Pro"/>
                <a:cs typeface="Source Sans Pro"/>
                <a:sym typeface="Source Sans Pro"/>
                <a:hlinkClick r:id="rId7"/>
              </a:rPr>
              <a:t>turchi@fbk.eu</a:t>
            </a:r>
            <a:endParaRPr sz="1100">
              <a:latin typeface="Source Sans Pro"/>
              <a:ea typeface="Source Sans Pro"/>
              <a:cs typeface="Source Sans Pro"/>
              <a:sym typeface="Source Sans Pro"/>
            </a:endParaRPr>
          </a:p>
        </p:txBody>
      </p:sp>
      <p:sp>
        <p:nvSpPr>
          <p:cNvPr id="5780" name="Google Shape;5780;p349"/>
          <p:cNvSpPr txBox="1"/>
          <p:nvPr/>
        </p:nvSpPr>
        <p:spPr>
          <a:xfrm>
            <a:off x="6687850" y="3020575"/>
            <a:ext cx="19158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Source Sans Pro"/>
                <a:ea typeface="Source Sans Pro"/>
                <a:cs typeface="Source Sans Pro"/>
                <a:sym typeface="Source Sans Pro"/>
              </a:rPr>
              <a:t>Matteo Negri,</a:t>
            </a:r>
            <a:endParaRPr sz="1100">
              <a:latin typeface="Source Sans Pro"/>
              <a:ea typeface="Source Sans Pro"/>
              <a:cs typeface="Source Sans Pro"/>
              <a:sym typeface="Source Sans Pro"/>
            </a:endParaRPr>
          </a:p>
          <a:p>
            <a:pPr marL="0" lvl="0" indent="0" algn="l" rtl="0">
              <a:spcBef>
                <a:spcPts val="0"/>
              </a:spcBef>
              <a:spcAft>
                <a:spcPts val="0"/>
              </a:spcAft>
              <a:buNone/>
            </a:pPr>
            <a:r>
              <a:rPr lang="en" sz="1100" i="1">
                <a:latin typeface="Source Sans Pro"/>
                <a:ea typeface="Source Sans Pro"/>
                <a:cs typeface="Source Sans Pro"/>
                <a:sym typeface="Source Sans Pro"/>
              </a:rPr>
              <a:t>Fondazione Bruno Kessler</a:t>
            </a:r>
            <a:endParaRPr sz="1100" i="1">
              <a:latin typeface="Source Sans Pro"/>
              <a:ea typeface="Source Sans Pro"/>
              <a:cs typeface="Source Sans Pro"/>
              <a:sym typeface="Source Sans Pro"/>
            </a:endParaRPr>
          </a:p>
          <a:p>
            <a:pPr marL="0" lvl="0" indent="0" algn="l" rtl="0">
              <a:spcBef>
                <a:spcPts val="0"/>
              </a:spcBef>
              <a:spcAft>
                <a:spcPts val="0"/>
              </a:spcAft>
              <a:buNone/>
            </a:pPr>
            <a:r>
              <a:rPr lang="en" sz="1100" u="sng">
                <a:solidFill>
                  <a:schemeClr val="hlink"/>
                </a:solidFill>
                <a:latin typeface="Source Sans Pro"/>
                <a:ea typeface="Source Sans Pro"/>
                <a:cs typeface="Source Sans Pro"/>
                <a:sym typeface="Source Sans Pro"/>
                <a:hlinkClick r:id="rId8"/>
              </a:rPr>
              <a:t>negri@fbk.eu</a:t>
            </a:r>
            <a:endParaRPr sz="1100">
              <a:latin typeface="Source Sans Pro"/>
              <a:ea typeface="Source Sans Pro"/>
              <a:cs typeface="Source Sans Pro"/>
              <a:sym typeface="Source Sans Pro"/>
            </a:endParaRPr>
          </a:p>
        </p:txBody>
      </p:sp>
      <p:pic>
        <p:nvPicPr>
          <p:cNvPr id="5781" name="Google Shape;5781;p349"/>
          <p:cNvPicPr preferRelativeResize="0"/>
          <p:nvPr/>
        </p:nvPicPr>
        <p:blipFill>
          <a:blip r:embed="rId9">
            <a:alphaModFix/>
          </a:blip>
          <a:stretch>
            <a:fillRect/>
          </a:stretch>
        </p:blipFill>
        <p:spPr>
          <a:xfrm>
            <a:off x="8069450" y="206525"/>
            <a:ext cx="861900" cy="8619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58"/>
          <p:cNvSpPr/>
          <p:nvPr/>
        </p:nvSpPr>
        <p:spPr>
          <a:xfrm>
            <a:off x="1943893" y="1500453"/>
            <a:ext cx="1516500" cy="1831800"/>
          </a:xfrm>
          <a:prstGeom prst="rect">
            <a:avLst/>
          </a:prstGeom>
          <a:solidFill>
            <a:schemeClr val="accent3"/>
          </a:solidFill>
          <a:ln w="762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ASR</a:t>
            </a:r>
            <a:endParaRPr sz="2000"/>
          </a:p>
        </p:txBody>
      </p:sp>
      <p:sp>
        <p:nvSpPr>
          <p:cNvPr id="611" name="Google Shape;611;p58"/>
          <p:cNvSpPr txBox="1">
            <a:spLocks noGrp="1"/>
          </p:cNvSpPr>
          <p:nvPr>
            <p:ph type="title"/>
          </p:nvPr>
        </p:nvSpPr>
        <p:spPr>
          <a:xfrm>
            <a:off x="311700" y="2164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Modular Models</a:t>
            </a:r>
            <a:endParaRPr/>
          </a:p>
        </p:txBody>
      </p:sp>
      <p:sp>
        <p:nvSpPr>
          <p:cNvPr id="612" name="Google Shape;612;p58"/>
          <p:cNvSpPr/>
          <p:nvPr/>
        </p:nvSpPr>
        <p:spPr>
          <a:xfrm>
            <a:off x="5355927" y="1500453"/>
            <a:ext cx="1516500" cy="1831800"/>
          </a:xfrm>
          <a:prstGeom prst="rect">
            <a:avLst/>
          </a:prstGeom>
          <a:solidFill>
            <a:schemeClr val="accent3"/>
          </a:solidFill>
          <a:ln w="762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MT</a:t>
            </a:r>
            <a:endParaRPr sz="2000"/>
          </a:p>
        </p:txBody>
      </p:sp>
      <p:pic>
        <p:nvPicPr>
          <p:cNvPr id="613" name="Google Shape;613;p58"/>
          <p:cNvPicPr preferRelativeResize="0"/>
          <p:nvPr/>
        </p:nvPicPr>
        <p:blipFill>
          <a:blip r:embed="rId3">
            <a:alphaModFix/>
          </a:blip>
          <a:stretch>
            <a:fillRect/>
          </a:stretch>
        </p:blipFill>
        <p:spPr>
          <a:xfrm>
            <a:off x="1934700" y="858628"/>
            <a:ext cx="1588956" cy="503227"/>
          </a:xfrm>
          <a:prstGeom prst="rect">
            <a:avLst/>
          </a:prstGeom>
          <a:noFill/>
          <a:ln>
            <a:noFill/>
          </a:ln>
        </p:spPr>
      </p:pic>
      <p:sp>
        <p:nvSpPr>
          <p:cNvPr id="614" name="Google Shape;614;p58"/>
          <p:cNvSpPr txBox="1"/>
          <p:nvPr/>
        </p:nvSpPr>
        <p:spPr>
          <a:xfrm>
            <a:off x="5297050" y="839825"/>
            <a:ext cx="1589100" cy="51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73763"/>
                </a:solidFill>
              </a:rPr>
              <a:t>Das ist ein Satz.</a:t>
            </a:r>
            <a:endParaRPr>
              <a:solidFill>
                <a:srgbClr val="073763"/>
              </a:solidFill>
            </a:endParaRPr>
          </a:p>
        </p:txBody>
      </p:sp>
      <p:cxnSp>
        <p:nvCxnSpPr>
          <p:cNvPr id="615" name="Google Shape;615;p58"/>
          <p:cNvCxnSpPr>
            <a:stCxn id="616" idx="3"/>
            <a:endCxn id="614" idx="1"/>
          </p:cNvCxnSpPr>
          <p:nvPr/>
        </p:nvCxnSpPr>
        <p:spPr>
          <a:xfrm rot="10800000" flipH="1">
            <a:off x="3555225" y="1099900"/>
            <a:ext cx="1741800" cy="2791200"/>
          </a:xfrm>
          <a:prstGeom prst="curvedConnector3">
            <a:avLst>
              <a:gd name="adj1" fmla="val 50001"/>
            </a:avLst>
          </a:prstGeom>
          <a:noFill/>
          <a:ln w="28575" cap="flat" cmpd="sng">
            <a:solidFill>
              <a:srgbClr val="674EA7"/>
            </a:solidFill>
            <a:prstDash val="solid"/>
            <a:round/>
            <a:headEnd type="none" w="med" len="med"/>
            <a:tailEnd type="stealth" w="med" len="med"/>
          </a:ln>
        </p:spPr>
      </p:cxnSp>
      <p:cxnSp>
        <p:nvCxnSpPr>
          <p:cNvPr id="617" name="Google Shape;617;p58"/>
          <p:cNvCxnSpPr/>
          <p:nvPr/>
        </p:nvCxnSpPr>
        <p:spPr>
          <a:xfrm>
            <a:off x="2710624" y="1206380"/>
            <a:ext cx="300" cy="232200"/>
          </a:xfrm>
          <a:prstGeom prst="straightConnector1">
            <a:avLst/>
          </a:prstGeom>
          <a:noFill/>
          <a:ln w="9525" cap="flat" cmpd="sng">
            <a:solidFill>
              <a:srgbClr val="674EA7"/>
            </a:solidFill>
            <a:prstDash val="solid"/>
            <a:round/>
            <a:headEnd type="none" w="med" len="med"/>
            <a:tailEnd type="stealth" w="med" len="med"/>
          </a:ln>
        </p:spPr>
      </p:cxnSp>
      <p:cxnSp>
        <p:nvCxnSpPr>
          <p:cNvPr id="618" name="Google Shape;618;p58"/>
          <p:cNvCxnSpPr/>
          <p:nvPr/>
        </p:nvCxnSpPr>
        <p:spPr>
          <a:xfrm>
            <a:off x="6127697" y="1206380"/>
            <a:ext cx="300" cy="232200"/>
          </a:xfrm>
          <a:prstGeom prst="straightConnector1">
            <a:avLst/>
          </a:prstGeom>
          <a:noFill/>
          <a:ln w="9525" cap="flat" cmpd="sng">
            <a:solidFill>
              <a:srgbClr val="674EA7"/>
            </a:solidFill>
            <a:prstDash val="solid"/>
            <a:round/>
            <a:headEnd type="none" w="med" len="med"/>
            <a:tailEnd type="stealth" w="med" len="med"/>
          </a:ln>
        </p:spPr>
      </p:cxnSp>
      <p:sp>
        <p:nvSpPr>
          <p:cNvPr id="616" name="Google Shape;616;p58"/>
          <p:cNvSpPr txBox="1"/>
          <p:nvPr/>
        </p:nvSpPr>
        <p:spPr>
          <a:xfrm>
            <a:off x="1859925" y="3631150"/>
            <a:ext cx="1695300" cy="51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73763"/>
                </a:solidFill>
              </a:rPr>
              <a:t>das uh ist ein satz</a:t>
            </a:r>
            <a:endParaRPr>
              <a:solidFill>
                <a:srgbClr val="073763"/>
              </a:solidFill>
            </a:endParaRPr>
          </a:p>
        </p:txBody>
      </p:sp>
      <p:sp>
        <p:nvSpPr>
          <p:cNvPr id="619" name="Google Shape;619;p58"/>
          <p:cNvSpPr txBox="1"/>
          <p:nvPr/>
        </p:nvSpPr>
        <p:spPr>
          <a:xfrm>
            <a:off x="5109050" y="3631150"/>
            <a:ext cx="2020500" cy="51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980000"/>
                </a:solidFill>
              </a:rPr>
              <a:t>This is a sentence.</a:t>
            </a:r>
            <a:endParaRPr>
              <a:solidFill>
                <a:srgbClr val="980000"/>
              </a:solidFill>
            </a:endParaRPr>
          </a:p>
        </p:txBody>
      </p:sp>
      <p:cxnSp>
        <p:nvCxnSpPr>
          <p:cNvPr id="620" name="Google Shape;620;p58"/>
          <p:cNvCxnSpPr>
            <a:stCxn id="612" idx="2"/>
            <a:endCxn id="619" idx="0"/>
          </p:cNvCxnSpPr>
          <p:nvPr/>
        </p:nvCxnSpPr>
        <p:spPr>
          <a:xfrm>
            <a:off x="6114177" y="3332253"/>
            <a:ext cx="5100" cy="298800"/>
          </a:xfrm>
          <a:prstGeom prst="straightConnector1">
            <a:avLst/>
          </a:prstGeom>
          <a:noFill/>
          <a:ln w="9525" cap="flat" cmpd="sng">
            <a:solidFill>
              <a:srgbClr val="674EA7"/>
            </a:solidFill>
            <a:prstDash val="solid"/>
            <a:round/>
            <a:headEnd type="none" w="med" len="med"/>
            <a:tailEnd type="stealth" w="med" len="med"/>
          </a:ln>
        </p:spPr>
      </p:cxnSp>
      <p:cxnSp>
        <p:nvCxnSpPr>
          <p:cNvPr id="621" name="Google Shape;621;p58"/>
          <p:cNvCxnSpPr>
            <a:stCxn id="610" idx="2"/>
            <a:endCxn id="616" idx="0"/>
          </p:cNvCxnSpPr>
          <p:nvPr/>
        </p:nvCxnSpPr>
        <p:spPr>
          <a:xfrm>
            <a:off x="2702143" y="3332253"/>
            <a:ext cx="5400" cy="298800"/>
          </a:xfrm>
          <a:prstGeom prst="straightConnector1">
            <a:avLst/>
          </a:prstGeom>
          <a:noFill/>
          <a:ln w="9525" cap="flat" cmpd="sng">
            <a:solidFill>
              <a:srgbClr val="674EA7"/>
            </a:solidFill>
            <a:prstDash val="solid"/>
            <a:round/>
            <a:headEnd type="none" w="med" len="med"/>
            <a:tailEnd type="stealth" w="med" len="med"/>
          </a:ln>
        </p:spPr>
      </p:cxnSp>
      <p:sp>
        <p:nvSpPr>
          <p:cNvPr id="622" name="Google Shape;622;p58"/>
          <p:cNvSpPr txBox="1"/>
          <p:nvPr/>
        </p:nvSpPr>
        <p:spPr>
          <a:xfrm>
            <a:off x="3684950" y="4723520"/>
            <a:ext cx="1173300" cy="36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1500">
                <a:solidFill>
                  <a:srgbClr val="674EA7"/>
                </a:solidFill>
              </a:rPr>
              <a:t>2 models</a:t>
            </a:r>
            <a:endParaRPr sz="1500">
              <a:solidFill>
                <a:srgbClr val="674EA7"/>
              </a:solidFill>
            </a:endParaRPr>
          </a:p>
        </p:txBody>
      </p:sp>
      <p:sp>
        <p:nvSpPr>
          <p:cNvPr id="623" name="Google Shape;623;p5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cxnSp>
        <p:nvCxnSpPr>
          <p:cNvPr id="628" name="Google Shape;628;p59"/>
          <p:cNvCxnSpPr>
            <a:stCxn id="629" idx="2"/>
            <a:endCxn id="630" idx="0"/>
          </p:cNvCxnSpPr>
          <p:nvPr/>
        </p:nvCxnSpPr>
        <p:spPr>
          <a:xfrm>
            <a:off x="2702150" y="2123850"/>
            <a:ext cx="5400" cy="1507200"/>
          </a:xfrm>
          <a:prstGeom prst="straightConnector1">
            <a:avLst/>
          </a:prstGeom>
          <a:noFill/>
          <a:ln w="9525" cap="flat" cmpd="sng">
            <a:solidFill>
              <a:srgbClr val="674EA7"/>
            </a:solidFill>
            <a:prstDash val="solid"/>
            <a:round/>
            <a:headEnd type="none" w="med" len="med"/>
            <a:tailEnd type="stealth" w="med" len="med"/>
          </a:ln>
        </p:spPr>
      </p:cxnSp>
      <p:sp>
        <p:nvSpPr>
          <p:cNvPr id="629" name="Google Shape;629;p59"/>
          <p:cNvSpPr/>
          <p:nvPr/>
        </p:nvSpPr>
        <p:spPr>
          <a:xfrm>
            <a:off x="1943900" y="1500450"/>
            <a:ext cx="1516500" cy="623400"/>
          </a:xfrm>
          <a:prstGeom prst="rect">
            <a:avLst/>
          </a:prstGeom>
          <a:solidFill>
            <a:schemeClr val="accent3"/>
          </a:solidFill>
          <a:ln w="762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ASR</a:t>
            </a:r>
            <a:endParaRPr sz="2000"/>
          </a:p>
        </p:txBody>
      </p:sp>
      <p:sp>
        <p:nvSpPr>
          <p:cNvPr id="631" name="Google Shape;631;p59"/>
          <p:cNvSpPr txBox="1">
            <a:spLocks noGrp="1"/>
          </p:cNvSpPr>
          <p:nvPr>
            <p:ph type="title"/>
          </p:nvPr>
        </p:nvSpPr>
        <p:spPr>
          <a:xfrm>
            <a:off x="311700" y="2164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Modular Models</a:t>
            </a:r>
            <a:endParaRPr/>
          </a:p>
        </p:txBody>
      </p:sp>
      <p:sp>
        <p:nvSpPr>
          <p:cNvPr id="632" name="Google Shape;632;p59"/>
          <p:cNvSpPr/>
          <p:nvPr/>
        </p:nvSpPr>
        <p:spPr>
          <a:xfrm>
            <a:off x="5355927" y="1500453"/>
            <a:ext cx="1516500" cy="1831800"/>
          </a:xfrm>
          <a:prstGeom prst="rect">
            <a:avLst/>
          </a:prstGeom>
          <a:solidFill>
            <a:schemeClr val="accent3"/>
          </a:solidFill>
          <a:ln w="762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MT</a:t>
            </a:r>
            <a:endParaRPr sz="2000"/>
          </a:p>
        </p:txBody>
      </p:sp>
      <p:pic>
        <p:nvPicPr>
          <p:cNvPr id="633" name="Google Shape;633;p59"/>
          <p:cNvPicPr preferRelativeResize="0"/>
          <p:nvPr/>
        </p:nvPicPr>
        <p:blipFill>
          <a:blip r:embed="rId3">
            <a:alphaModFix/>
          </a:blip>
          <a:stretch>
            <a:fillRect/>
          </a:stretch>
        </p:blipFill>
        <p:spPr>
          <a:xfrm>
            <a:off x="1934700" y="858628"/>
            <a:ext cx="1588956" cy="503227"/>
          </a:xfrm>
          <a:prstGeom prst="rect">
            <a:avLst/>
          </a:prstGeom>
          <a:noFill/>
          <a:ln>
            <a:noFill/>
          </a:ln>
        </p:spPr>
      </p:pic>
      <p:sp>
        <p:nvSpPr>
          <p:cNvPr id="634" name="Google Shape;634;p59"/>
          <p:cNvSpPr txBox="1"/>
          <p:nvPr/>
        </p:nvSpPr>
        <p:spPr>
          <a:xfrm>
            <a:off x="5297050" y="839825"/>
            <a:ext cx="1589100" cy="51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73763"/>
                </a:solidFill>
              </a:rPr>
              <a:t>Das ist ein Satz.</a:t>
            </a:r>
            <a:endParaRPr>
              <a:solidFill>
                <a:srgbClr val="073763"/>
              </a:solidFill>
            </a:endParaRPr>
          </a:p>
        </p:txBody>
      </p:sp>
      <p:cxnSp>
        <p:nvCxnSpPr>
          <p:cNvPr id="635" name="Google Shape;635;p59"/>
          <p:cNvCxnSpPr>
            <a:stCxn id="630" idx="3"/>
            <a:endCxn id="634" idx="1"/>
          </p:cNvCxnSpPr>
          <p:nvPr/>
        </p:nvCxnSpPr>
        <p:spPr>
          <a:xfrm rot="10800000" flipH="1">
            <a:off x="3555225" y="1099900"/>
            <a:ext cx="1741800" cy="2791200"/>
          </a:xfrm>
          <a:prstGeom prst="curvedConnector3">
            <a:avLst>
              <a:gd name="adj1" fmla="val 50001"/>
            </a:avLst>
          </a:prstGeom>
          <a:noFill/>
          <a:ln w="28575" cap="flat" cmpd="sng">
            <a:solidFill>
              <a:srgbClr val="674EA7"/>
            </a:solidFill>
            <a:prstDash val="solid"/>
            <a:round/>
            <a:headEnd type="none" w="med" len="med"/>
            <a:tailEnd type="stealth" w="med" len="med"/>
          </a:ln>
        </p:spPr>
      </p:cxnSp>
      <p:cxnSp>
        <p:nvCxnSpPr>
          <p:cNvPr id="636" name="Google Shape;636;p59"/>
          <p:cNvCxnSpPr/>
          <p:nvPr/>
        </p:nvCxnSpPr>
        <p:spPr>
          <a:xfrm>
            <a:off x="2710624" y="1206380"/>
            <a:ext cx="300" cy="232200"/>
          </a:xfrm>
          <a:prstGeom prst="straightConnector1">
            <a:avLst/>
          </a:prstGeom>
          <a:noFill/>
          <a:ln w="9525" cap="flat" cmpd="sng">
            <a:solidFill>
              <a:srgbClr val="674EA7"/>
            </a:solidFill>
            <a:prstDash val="solid"/>
            <a:round/>
            <a:headEnd type="none" w="med" len="med"/>
            <a:tailEnd type="stealth" w="med" len="med"/>
          </a:ln>
        </p:spPr>
      </p:cxnSp>
      <p:cxnSp>
        <p:nvCxnSpPr>
          <p:cNvPr id="637" name="Google Shape;637;p59"/>
          <p:cNvCxnSpPr/>
          <p:nvPr/>
        </p:nvCxnSpPr>
        <p:spPr>
          <a:xfrm>
            <a:off x="6127697" y="1206380"/>
            <a:ext cx="300" cy="232200"/>
          </a:xfrm>
          <a:prstGeom prst="straightConnector1">
            <a:avLst/>
          </a:prstGeom>
          <a:noFill/>
          <a:ln w="9525" cap="flat" cmpd="sng">
            <a:solidFill>
              <a:srgbClr val="674EA7"/>
            </a:solidFill>
            <a:prstDash val="solid"/>
            <a:round/>
            <a:headEnd type="none" w="med" len="med"/>
            <a:tailEnd type="stealth" w="med" len="med"/>
          </a:ln>
        </p:spPr>
      </p:cxnSp>
      <p:sp>
        <p:nvSpPr>
          <p:cNvPr id="630" name="Google Shape;630;p59"/>
          <p:cNvSpPr txBox="1"/>
          <p:nvPr/>
        </p:nvSpPr>
        <p:spPr>
          <a:xfrm>
            <a:off x="1859925" y="3631150"/>
            <a:ext cx="1695300" cy="51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73763"/>
                </a:solidFill>
              </a:rPr>
              <a:t>das uh ist ein satz</a:t>
            </a:r>
            <a:endParaRPr>
              <a:solidFill>
                <a:srgbClr val="073763"/>
              </a:solidFill>
            </a:endParaRPr>
          </a:p>
        </p:txBody>
      </p:sp>
      <p:sp>
        <p:nvSpPr>
          <p:cNvPr id="638" name="Google Shape;638;p59"/>
          <p:cNvSpPr txBox="1"/>
          <p:nvPr/>
        </p:nvSpPr>
        <p:spPr>
          <a:xfrm>
            <a:off x="5109050" y="3631150"/>
            <a:ext cx="2020500" cy="51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980000"/>
                </a:solidFill>
              </a:rPr>
              <a:t>This is a sentence.</a:t>
            </a:r>
            <a:endParaRPr>
              <a:solidFill>
                <a:srgbClr val="980000"/>
              </a:solidFill>
            </a:endParaRPr>
          </a:p>
        </p:txBody>
      </p:sp>
      <p:cxnSp>
        <p:nvCxnSpPr>
          <p:cNvPr id="639" name="Google Shape;639;p59"/>
          <p:cNvCxnSpPr>
            <a:stCxn id="632" idx="2"/>
            <a:endCxn id="638" idx="0"/>
          </p:cNvCxnSpPr>
          <p:nvPr/>
        </p:nvCxnSpPr>
        <p:spPr>
          <a:xfrm>
            <a:off x="6114177" y="3332253"/>
            <a:ext cx="5100" cy="298800"/>
          </a:xfrm>
          <a:prstGeom prst="straightConnector1">
            <a:avLst/>
          </a:prstGeom>
          <a:noFill/>
          <a:ln w="9525" cap="flat" cmpd="sng">
            <a:solidFill>
              <a:srgbClr val="674EA7"/>
            </a:solidFill>
            <a:prstDash val="solid"/>
            <a:round/>
            <a:headEnd type="none" w="med" len="med"/>
            <a:tailEnd type="stealth" w="med" len="med"/>
          </a:ln>
        </p:spPr>
      </p:cxnSp>
      <p:sp>
        <p:nvSpPr>
          <p:cNvPr id="640" name="Google Shape;640;p59"/>
          <p:cNvSpPr/>
          <p:nvPr/>
        </p:nvSpPr>
        <p:spPr>
          <a:xfrm>
            <a:off x="3555225" y="858625"/>
            <a:ext cx="3964800" cy="3664800"/>
          </a:xfrm>
          <a:prstGeom prst="rect">
            <a:avLst/>
          </a:prstGeom>
          <a:solidFill>
            <a:srgbClr val="FFFF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5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cxnSp>
        <p:nvCxnSpPr>
          <p:cNvPr id="646" name="Google Shape;646;p60"/>
          <p:cNvCxnSpPr>
            <a:stCxn id="647" idx="2"/>
            <a:endCxn id="648" idx="0"/>
          </p:cNvCxnSpPr>
          <p:nvPr/>
        </p:nvCxnSpPr>
        <p:spPr>
          <a:xfrm>
            <a:off x="2702150" y="2123850"/>
            <a:ext cx="5400" cy="1507200"/>
          </a:xfrm>
          <a:prstGeom prst="straightConnector1">
            <a:avLst/>
          </a:prstGeom>
          <a:noFill/>
          <a:ln w="9525" cap="flat" cmpd="sng">
            <a:solidFill>
              <a:srgbClr val="674EA7"/>
            </a:solidFill>
            <a:prstDash val="solid"/>
            <a:round/>
            <a:headEnd type="none" w="med" len="med"/>
            <a:tailEnd type="stealth" w="med" len="med"/>
          </a:ln>
        </p:spPr>
      </p:cxnSp>
      <p:sp>
        <p:nvSpPr>
          <p:cNvPr id="647" name="Google Shape;647;p60"/>
          <p:cNvSpPr/>
          <p:nvPr/>
        </p:nvSpPr>
        <p:spPr>
          <a:xfrm>
            <a:off x="1943900" y="1500450"/>
            <a:ext cx="1516500" cy="623400"/>
          </a:xfrm>
          <a:prstGeom prst="rect">
            <a:avLst/>
          </a:prstGeom>
          <a:solidFill>
            <a:schemeClr val="accent3"/>
          </a:solidFill>
          <a:ln w="762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ASR</a:t>
            </a:r>
            <a:endParaRPr sz="2000"/>
          </a:p>
        </p:txBody>
      </p:sp>
      <p:sp>
        <p:nvSpPr>
          <p:cNvPr id="649" name="Google Shape;649;p60"/>
          <p:cNvSpPr txBox="1">
            <a:spLocks noGrp="1"/>
          </p:cNvSpPr>
          <p:nvPr>
            <p:ph type="title"/>
          </p:nvPr>
        </p:nvSpPr>
        <p:spPr>
          <a:xfrm>
            <a:off x="311700" y="2164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Modular Models</a:t>
            </a:r>
            <a:endParaRPr/>
          </a:p>
        </p:txBody>
      </p:sp>
      <p:sp>
        <p:nvSpPr>
          <p:cNvPr id="650" name="Google Shape;650;p60"/>
          <p:cNvSpPr/>
          <p:nvPr/>
        </p:nvSpPr>
        <p:spPr>
          <a:xfrm>
            <a:off x="5355927" y="1500453"/>
            <a:ext cx="1516500" cy="1831800"/>
          </a:xfrm>
          <a:prstGeom prst="rect">
            <a:avLst/>
          </a:prstGeom>
          <a:solidFill>
            <a:schemeClr val="accent3"/>
          </a:solidFill>
          <a:ln w="762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MT</a:t>
            </a:r>
            <a:endParaRPr sz="2000"/>
          </a:p>
        </p:txBody>
      </p:sp>
      <p:pic>
        <p:nvPicPr>
          <p:cNvPr id="651" name="Google Shape;651;p60"/>
          <p:cNvPicPr preferRelativeResize="0"/>
          <p:nvPr/>
        </p:nvPicPr>
        <p:blipFill>
          <a:blip r:embed="rId3">
            <a:alphaModFix/>
          </a:blip>
          <a:stretch>
            <a:fillRect/>
          </a:stretch>
        </p:blipFill>
        <p:spPr>
          <a:xfrm>
            <a:off x="1934700" y="858628"/>
            <a:ext cx="1588956" cy="503227"/>
          </a:xfrm>
          <a:prstGeom prst="rect">
            <a:avLst/>
          </a:prstGeom>
          <a:noFill/>
          <a:ln>
            <a:noFill/>
          </a:ln>
        </p:spPr>
      </p:pic>
      <p:sp>
        <p:nvSpPr>
          <p:cNvPr id="652" name="Google Shape;652;p60"/>
          <p:cNvSpPr/>
          <p:nvPr/>
        </p:nvSpPr>
        <p:spPr>
          <a:xfrm>
            <a:off x="1944050" y="2285450"/>
            <a:ext cx="1516500" cy="519900"/>
          </a:xfrm>
          <a:prstGeom prst="rect">
            <a:avLst/>
          </a:prstGeom>
          <a:solidFill>
            <a:srgbClr val="76A5A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t>disfluency removal</a:t>
            </a:r>
            <a:endParaRPr sz="1600"/>
          </a:p>
        </p:txBody>
      </p:sp>
      <p:sp>
        <p:nvSpPr>
          <p:cNvPr id="653" name="Google Shape;653;p60"/>
          <p:cNvSpPr txBox="1"/>
          <p:nvPr/>
        </p:nvSpPr>
        <p:spPr>
          <a:xfrm>
            <a:off x="5297050" y="839825"/>
            <a:ext cx="1589100" cy="51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73763"/>
                </a:solidFill>
              </a:rPr>
              <a:t>Das ist ein Satz.</a:t>
            </a:r>
            <a:endParaRPr>
              <a:solidFill>
                <a:srgbClr val="073763"/>
              </a:solidFill>
            </a:endParaRPr>
          </a:p>
        </p:txBody>
      </p:sp>
      <p:cxnSp>
        <p:nvCxnSpPr>
          <p:cNvPr id="654" name="Google Shape;654;p60"/>
          <p:cNvCxnSpPr>
            <a:stCxn id="648" idx="3"/>
            <a:endCxn id="653" idx="1"/>
          </p:cNvCxnSpPr>
          <p:nvPr/>
        </p:nvCxnSpPr>
        <p:spPr>
          <a:xfrm rot="10800000" flipH="1">
            <a:off x="3555225" y="1099900"/>
            <a:ext cx="1741800" cy="2791200"/>
          </a:xfrm>
          <a:prstGeom prst="curvedConnector3">
            <a:avLst>
              <a:gd name="adj1" fmla="val 50001"/>
            </a:avLst>
          </a:prstGeom>
          <a:noFill/>
          <a:ln w="28575" cap="flat" cmpd="sng">
            <a:solidFill>
              <a:srgbClr val="674EA7"/>
            </a:solidFill>
            <a:prstDash val="solid"/>
            <a:round/>
            <a:headEnd type="none" w="med" len="med"/>
            <a:tailEnd type="stealth" w="med" len="med"/>
          </a:ln>
        </p:spPr>
      </p:cxnSp>
      <p:cxnSp>
        <p:nvCxnSpPr>
          <p:cNvPr id="655" name="Google Shape;655;p60"/>
          <p:cNvCxnSpPr/>
          <p:nvPr/>
        </p:nvCxnSpPr>
        <p:spPr>
          <a:xfrm>
            <a:off x="2710624" y="1206380"/>
            <a:ext cx="300" cy="232200"/>
          </a:xfrm>
          <a:prstGeom prst="straightConnector1">
            <a:avLst/>
          </a:prstGeom>
          <a:noFill/>
          <a:ln w="9525" cap="flat" cmpd="sng">
            <a:solidFill>
              <a:srgbClr val="674EA7"/>
            </a:solidFill>
            <a:prstDash val="solid"/>
            <a:round/>
            <a:headEnd type="none" w="med" len="med"/>
            <a:tailEnd type="stealth" w="med" len="med"/>
          </a:ln>
        </p:spPr>
      </p:cxnSp>
      <p:cxnSp>
        <p:nvCxnSpPr>
          <p:cNvPr id="656" name="Google Shape;656;p60"/>
          <p:cNvCxnSpPr/>
          <p:nvPr/>
        </p:nvCxnSpPr>
        <p:spPr>
          <a:xfrm>
            <a:off x="6127697" y="1206380"/>
            <a:ext cx="300" cy="232200"/>
          </a:xfrm>
          <a:prstGeom prst="straightConnector1">
            <a:avLst/>
          </a:prstGeom>
          <a:noFill/>
          <a:ln w="9525" cap="flat" cmpd="sng">
            <a:solidFill>
              <a:srgbClr val="674EA7"/>
            </a:solidFill>
            <a:prstDash val="solid"/>
            <a:round/>
            <a:headEnd type="none" w="med" len="med"/>
            <a:tailEnd type="stealth" w="med" len="med"/>
          </a:ln>
        </p:spPr>
      </p:cxnSp>
      <p:sp>
        <p:nvSpPr>
          <p:cNvPr id="648" name="Google Shape;648;p60"/>
          <p:cNvSpPr txBox="1"/>
          <p:nvPr/>
        </p:nvSpPr>
        <p:spPr>
          <a:xfrm>
            <a:off x="1859925" y="3631150"/>
            <a:ext cx="1695300" cy="51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73763"/>
                </a:solidFill>
              </a:rPr>
              <a:t>das ist ein satz</a:t>
            </a:r>
            <a:endParaRPr>
              <a:solidFill>
                <a:srgbClr val="073763"/>
              </a:solidFill>
            </a:endParaRPr>
          </a:p>
        </p:txBody>
      </p:sp>
      <p:sp>
        <p:nvSpPr>
          <p:cNvPr id="657" name="Google Shape;657;p60"/>
          <p:cNvSpPr txBox="1"/>
          <p:nvPr/>
        </p:nvSpPr>
        <p:spPr>
          <a:xfrm>
            <a:off x="5109050" y="3631150"/>
            <a:ext cx="2020500" cy="51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980000"/>
                </a:solidFill>
              </a:rPr>
              <a:t>This is a sentence.</a:t>
            </a:r>
            <a:endParaRPr>
              <a:solidFill>
                <a:srgbClr val="980000"/>
              </a:solidFill>
            </a:endParaRPr>
          </a:p>
        </p:txBody>
      </p:sp>
      <p:cxnSp>
        <p:nvCxnSpPr>
          <p:cNvPr id="658" name="Google Shape;658;p60"/>
          <p:cNvCxnSpPr>
            <a:stCxn id="650" idx="2"/>
            <a:endCxn id="657" idx="0"/>
          </p:cNvCxnSpPr>
          <p:nvPr/>
        </p:nvCxnSpPr>
        <p:spPr>
          <a:xfrm>
            <a:off x="6114177" y="3332253"/>
            <a:ext cx="5100" cy="298800"/>
          </a:xfrm>
          <a:prstGeom prst="straightConnector1">
            <a:avLst/>
          </a:prstGeom>
          <a:noFill/>
          <a:ln w="9525" cap="flat" cmpd="sng">
            <a:solidFill>
              <a:srgbClr val="674EA7"/>
            </a:solidFill>
            <a:prstDash val="solid"/>
            <a:round/>
            <a:headEnd type="none" w="med" len="med"/>
            <a:tailEnd type="stealth" w="med" len="med"/>
          </a:ln>
        </p:spPr>
      </p:cxnSp>
      <p:sp>
        <p:nvSpPr>
          <p:cNvPr id="659" name="Google Shape;659;p60"/>
          <p:cNvSpPr/>
          <p:nvPr/>
        </p:nvSpPr>
        <p:spPr>
          <a:xfrm>
            <a:off x="3555225" y="858625"/>
            <a:ext cx="3964800" cy="3664800"/>
          </a:xfrm>
          <a:prstGeom prst="rect">
            <a:avLst/>
          </a:prstGeom>
          <a:solidFill>
            <a:srgbClr val="FFFF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
        <p:nvSpPr>
          <p:cNvPr id="661" name="Google Shape;661;p60"/>
          <p:cNvSpPr txBox="1"/>
          <p:nvPr/>
        </p:nvSpPr>
        <p:spPr>
          <a:xfrm>
            <a:off x="6555825" y="4435825"/>
            <a:ext cx="2415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2"/>
                </a:solidFill>
                <a:latin typeface="Source Sans Pro"/>
                <a:ea typeface="Source Sans Pro"/>
                <a:cs typeface="Source Sans Pro"/>
                <a:sym typeface="Source Sans Pro"/>
              </a:rPr>
              <a:t>(Wang et al. 2010; Cho et al. 2013/2014)</a:t>
            </a:r>
            <a:endParaRPr sz="1000">
              <a:solidFill>
                <a:schemeClr val="lt2"/>
              </a:solidFill>
              <a:latin typeface="Source Sans Pro"/>
              <a:ea typeface="Source Sans Pro"/>
              <a:cs typeface="Source Sans Pro"/>
              <a:sym typeface="Source Sans Pr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cxnSp>
        <p:nvCxnSpPr>
          <p:cNvPr id="666" name="Google Shape;666;p61"/>
          <p:cNvCxnSpPr>
            <a:stCxn id="667" idx="2"/>
            <a:endCxn id="668" idx="0"/>
          </p:cNvCxnSpPr>
          <p:nvPr/>
        </p:nvCxnSpPr>
        <p:spPr>
          <a:xfrm>
            <a:off x="2702150" y="2123850"/>
            <a:ext cx="5400" cy="1507200"/>
          </a:xfrm>
          <a:prstGeom prst="straightConnector1">
            <a:avLst/>
          </a:prstGeom>
          <a:noFill/>
          <a:ln w="9525" cap="flat" cmpd="sng">
            <a:solidFill>
              <a:srgbClr val="674EA7"/>
            </a:solidFill>
            <a:prstDash val="solid"/>
            <a:round/>
            <a:headEnd type="none" w="med" len="med"/>
            <a:tailEnd type="stealth" w="med" len="med"/>
          </a:ln>
        </p:spPr>
      </p:cxnSp>
      <p:sp>
        <p:nvSpPr>
          <p:cNvPr id="667" name="Google Shape;667;p61"/>
          <p:cNvSpPr/>
          <p:nvPr/>
        </p:nvSpPr>
        <p:spPr>
          <a:xfrm>
            <a:off x="1943900" y="1500450"/>
            <a:ext cx="1516500" cy="623400"/>
          </a:xfrm>
          <a:prstGeom prst="rect">
            <a:avLst/>
          </a:prstGeom>
          <a:solidFill>
            <a:schemeClr val="accent3"/>
          </a:solidFill>
          <a:ln w="762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ASR</a:t>
            </a:r>
            <a:endParaRPr sz="2000"/>
          </a:p>
        </p:txBody>
      </p:sp>
      <p:sp>
        <p:nvSpPr>
          <p:cNvPr id="669" name="Google Shape;669;p61"/>
          <p:cNvSpPr txBox="1">
            <a:spLocks noGrp="1"/>
          </p:cNvSpPr>
          <p:nvPr>
            <p:ph type="title"/>
          </p:nvPr>
        </p:nvSpPr>
        <p:spPr>
          <a:xfrm>
            <a:off x="311700" y="2164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Modular Models</a:t>
            </a:r>
            <a:endParaRPr/>
          </a:p>
        </p:txBody>
      </p:sp>
      <p:sp>
        <p:nvSpPr>
          <p:cNvPr id="670" name="Google Shape;670;p61"/>
          <p:cNvSpPr/>
          <p:nvPr/>
        </p:nvSpPr>
        <p:spPr>
          <a:xfrm>
            <a:off x="5355927" y="1500453"/>
            <a:ext cx="1516500" cy="1831800"/>
          </a:xfrm>
          <a:prstGeom prst="rect">
            <a:avLst/>
          </a:prstGeom>
          <a:solidFill>
            <a:schemeClr val="accent3"/>
          </a:solidFill>
          <a:ln w="762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MT</a:t>
            </a:r>
            <a:endParaRPr sz="2000"/>
          </a:p>
        </p:txBody>
      </p:sp>
      <p:pic>
        <p:nvPicPr>
          <p:cNvPr id="671" name="Google Shape;671;p61"/>
          <p:cNvPicPr preferRelativeResize="0"/>
          <p:nvPr/>
        </p:nvPicPr>
        <p:blipFill>
          <a:blip r:embed="rId3">
            <a:alphaModFix/>
          </a:blip>
          <a:stretch>
            <a:fillRect/>
          </a:stretch>
        </p:blipFill>
        <p:spPr>
          <a:xfrm>
            <a:off x="1934700" y="858628"/>
            <a:ext cx="1588956" cy="503227"/>
          </a:xfrm>
          <a:prstGeom prst="rect">
            <a:avLst/>
          </a:prstGeom>
          <a:noFill/>
          <a:ln>
            <a:noFill/>
          </a:ln>
        </p:spPr>
      </p:pic>
      <p:sp>
        <p:nvSpPr>
          <p:cNvPr id="672" name="Google Shape;672;p61"/>
          <p:cNvSpPr/>
          <p:nvPr/>
        </p:nvSpPr>
        <p:spPr>
          <a:xfrm>
            <a:off x="1944050" y="2285450"/>
            <a:ext cx="1516500" cy="519900"/>
          </a:xfrm>
          <a:prstGeom prst="rect">
            <a:avLst/>
          </a:prstGeom>
          <a:solidFill>
            <a:srgbClr val="76A5A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t>disfluency removal</a:t>
            </a:r>
            <a:endParaRPr sz="1600"/>
          </a:p>
        </p:txBody>
      </p:sp>
      <p:sp>
        <p:nvSpPr>
          <p:cNvPr id="673" name="Google Shape;673;p61"/>
          <p:cNvSpPr/>
          <p:nvPr/>
        </p:nvSpPr>
        <p:spPr>
          <a:xfrm>
            <a:off x="1944050" y="2920200"/>
            <a:ext cx="1516500" cy="519900"/>
          </a:xfrm>
          <a:prstGeom prst="rect">
            <a:avLst/>
          </a:prstGeom>
          <a:solidFill>
            <a:srgbClr val="F9CB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t>recase &amp; repunctuate</a:t>
            </a:r>
            <a:endParaRPr sz="1600"/>
          </a:p>
        </p:txBody>
      </p:sp>
      <p:sp>
        <p:nvSpPr>
          <p:cNvPr id="674" name="Google Shape;674;p61"/>
          <p:cNvSpPr txBox="1"/>
          <p:nvPr/>
        </p:nvSpPr>
        <p:spPr>
          <a:xfrm>
            <a:off x="5297050" y="839825"/>
            <a:ext cx="1589100" cy="51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73763"/>
                </a:solidFill>
              </a:rPr>
              <a:t>Das ist ein Satz.</a:t>
            </a:r>
            <a:endParaRPr>
              <a:solidFill>
                <a:srgbClr val="073763"/>
              </a:solidFill>
            </a:endParaRPr>
          </a:p>
        </p:txBody>
      </p:sp>
      <p:cxnSp>
        <p:nvCxnSpPr>
          <p:cNvPr id="675" name="Google Shape;675;p61"/>
          <p:cNvCxnSpPr>
            <a:stCxn id="668" idx="3"/>
            <a:endCxn id="674" idx="1"/>
          </p:cNvCxnSpPr>
          <p:nvPr/>
        </p:nvCxnSpPr>
        <p:spPr>
          <a:xfrm rot="10800000" flipH="1">
            <a:off x="3555225" y="1099900"/>
            <a:ext cx="1741800" cy="2791200"/>
          </a:xfrm>
          <a:prstGeom prst="curvedConnector3">
            <a:avLst>
              <a:gd name="adj1" fmla="val 50001"/>
            </a:avLst>
          </a:prstGeom>
          <a:noFill/>
          <a:ln w="28575" cap="flat" cmpd="sng">
            <a:solidFill>
              <a:srgbClr val="674EA7"/>
            </a:solidFill>
            <a:prstDash val="solid"/>
            <a:round/>
            <a:headEnd type="none" w="med" len="med"/>
            <a:tailEnd type="stealth" w="med" len="med"/>
          </a:ln>
        </p:spPr>
      </p:cxnSp>
      <p:cxnSp>
        <p:nvCxnSpPr>
          <p:cNvPr id="676" name="Google Shape;676;p61"/>
          <p:cNvCxnSpPr/>
          <p:nvPr/>
        </p:nvCxnSpPr>
        <p:spPr>
          <a:xfrm>
            <a:off x="2710624" y="1206380"/>
            <a:ext cx="300" cy="232200"/>
          </a:xfrm>
          <a:prstGeom prst="straightConnector1">
            <a:avLst/>
          </a:prstGeom>
          <a:noFill/>
          <a:ln w="9525" cap="flat" cmpd="sng">
            <a:solidFill>
              <a:srgbClr val="674EA7"/>
            </a:solidFill>
            <a:prstDash val="solid"/>
            <a:round/>
            <a:headEnd type="none" w="med" len="med"/>
            <a:tailEnd type="stealth" w="med" len="med"/>
          </a:ln>
        </p:spPr>
      </p:cxnSp>
      <p:cxnSp>
        <p:nvCxnSpPr>
          <p:cNvPr id="677" name="Google Shape;677;p61"/>
          <p:cNvCxnSpPr/>
          <p:nvPr/>
        </p:nvCxnSpPr>
        <p:spPr>
          <a:xfrm>
            <a:off x="6127697" y="1206380"/>
            <a:ext cx="300" cy="232200"/>
          </a:xfrm>
          <a:prstGeom prst="straightConnector1">
            <a:avLst/>
          </a:prstGeom>
          <a:noFill/>
          <a:ln w="9525" cap="flat" cmpd="sng">
            <a:solidFill>
              <a:srgbClr val="674EA7"/>
            </a:solidFill>
            <a:prstDash val="solid"/>
            <a:round/>
            <a:headEnd type="none" w="med" len="med"/>
            <a:tailEnd type="stealth" w="med" len="med"/>
          </a:ln>
        </p:spPr>
      </p:cxnSp>
      <p:sp>
        <p:nvSpPr>
          <p:cNvPr id="668" name="Google Shape;668;p61"/>
          <p:cNvSpPr txBox="1"/>
          <p:nvPr/>
        </p:nvSpPr>
        <p:spPr>
          <a:xfrm>
            <a:off x="1859925" y="3631150"/>
            <a:ext cx="1695300" cy="51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73763"/>
                </a:solidFill>
              </a:rPr>
              <a:t>Das ist ein Satz.</a:t>
            </a:r>
            <a:endParaRPr>
              <a:solidFill>
                <a:srgbClr val="073763"/>
              </a:solidFill>
            </a:endParaRPr>
          </a:p>
        </p:txBody>
      </p:sp>
      <p:sp>
        <p:nvSpPr>
          <p:cNvPr id="678" name="Google Shape;678;p61"/>
          <p:cNvSpPr txBox="1"/>
          <p:nvPr/>
        </p:nvSpPr>
        <p:spPr>
          <a:xfrm>
            <a:off x="5109050" y="3631150"/>
            <a:ext cx="2020500" cy="51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980000"/>
                </a:solidFill>
              </a:rPr>
              <a:t>This is a sentence.</a:t>
            </a:r>
            <a:endParaRPr>
              <a:solidFill>
                <a:srgbClr val="980000"/>
              </a:solidFill>
            </a:endParaRPr>
          </a:p>
        </p:txBody>
      </p:sp>
      <p:cxnSp>
        <p:nvCxnSpPr>
          <p:cNvPr id="679" name="Google Shape;679;p61"/>
          <p:cNvCxnSpPr>
            <a:stCxn id="670" idx="2"/>
            <a:endCxn id="678" idx="0"/>
          </p:cNvCxnSpPr>
          <p:nvPr/>
        </p:nvCxnSpPr>
        <p:spPr>
          <a:xfrm>
            <a:off x="6114177" y="3332253"/>
            <a:ext cx="5100" cy="298800"/>
          </a:xfrm>
          <a:prstGeom prst="straightConnector1">
            <a:avLst/>
          </a:prstGeom>
          <a:noFill/>
          <a:ln w="9525" cap="flat" cmpd="sng">
            <a:solidFill>
              <a:srgbClr val="674EA7"/>
            </a:solidFill>
            <a:prstDash val="solid"/>
            <a:round/>
            <a:headEnd type="none" w="med" len="med"/>
            <a:tailEnd type="stealth" w="med" len="med"/>
          </a:ln>
        </p:spPr>
      </p:cxnSp>
      <p:sp>
        <p:nvSpPr>
          <p:cNvPr id="680" name="Google Shape;680;p61"/>
          <p:cNvSpPr/>
          <p:nvPr/>
        </p:nvSpPr>
        <p:spPr>
          <a:xfrm>
            <a:off x="3555225" y="858625"/>
            <a:ext cx="3964800" cy="3664800"/>
          </a:xfrm>
          <a:prstGeom prst="rect">
            <a:avLst/>
          </a:prstGeom>
          <a:solidFill>
            <a:srgbClr val="FFFF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
        <p:nvSpPr>
          <p:cNvPr id="682" name="Google Shape;682;p61"/>
          <p:cNvSpPr txBox="1"/>
          <p:nvPr/>
        </p:nvSpPr>
        <p:spPr>
          <a:xfrm>
            <a:off x="6555825" y="4435825"/>
            <a:ext cx="2415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2"/>
                </a:solidFill>
                <a:latin typeface="Source Sans Pro"/>
                <a:ea typeface="Source Sans Pro"/>
                <a:cs typeface="Source Sans Pro"/>
                <a:sym typeface="Source Sans Pro"/>
              </a:rPr>
              <a:t>(Cho et al. 2012;  Cho et al. 2017)</a:t>
            </a:r>
            <a:endParaRPr sz="1000">
              <a:solidFill>
                <a:schemeClr val="lt2"/>
              </a:solidFill>
              <a:latin typeface="Source Sans Pro"/>
              <a:ea typeface="Source Sans Pro"/>
              <a:cs typeface="Source Sans Pro"/>
              <a:sym typeface="Source Sans Pr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cxnSp>
        <p:nvCxnSpPr>
          <p:cNvPr id="687" name="Google Shape;687;p62"/>
          <p:cNvCxnSpPr>
            <a:stCxn id="688" idx="2"/>
            <a:endCxn id="689" idx="0"/>
          </p:cNvCxnSpPr>
          <p:nvPr/>
        </p:nvCxnSpPr>
        <p:spPr>
          <a:xfrm>
            <a:off x="2702150" y="2123850"/>
            <a:ext cx="5400" cy="1507200"/>
          </a:xfrm>
          <a:prstGeom prst="straightConnector1">
            <a:avLst/>
          </a:prstGeom>
          <a:noFill/>
          <a:ln w="9525" cap="flat" cmpd="sng">
            <a:solidFill>
              <a:srgbClr val="674EA7"/>
            </a:solidFill>
            <a:prstDash val="solid"/>
            <a:round/>
            <a:headEnd type="none" w="med" len="med"/>
            <a:tailEnd type="stealth" w="med" len="med"/>
          </a:ln>
        </p:spPr>
      </p:cxnSp>
      <p:sp>
        <p:nvSpPr>
          <p:cNvPr id="688" name="Google Shape;688;p62"/>
          <p:cNvSpPr/>
          <p:nvPr/>
        </p:nvSpPr>
        <p:spPr>
          <a:xfrm>
            <a:off x="1943900" y="1500450"/>
            <a:ext cx="1516500" cy="623400"/>
          </a:xfrm>
          <a:prstGeom prst="rect">
            <a:avLst/>
          </a:prstGeom>
          <a:solidFill>
            <a:schemeClr val="accent3"/>
          </a:solidFill>
          <a:ln w="762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ASR</a:t>
            </a:r>
            <a:endParaRPr sz="2000"/>
          </a:p>
        </p:txBody>
      </p:sp>
      <p:sp>
        <p:nvSpPr>
          <p:cNvPr id="690" name="Google Shape;690;p62"/>
          <p:cNvSpPr txBox="1">
            <a:spLocks noGrp="1"/>
          </p:cNvSpPr>
          <p:nvPr>
            <p:ph type="title"/>
          </p:nvPr>
        </p:nvSpPr>
        <p:spPr>
          <a:xfrm>
            <a:off x="311700" y="2164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Modular Models</a:t>
            </a:r>
            <a:endParaRPr/>
          </a:p>
        </p:txBody>
      </p:sp>
      <p:sp>
        <p:nvSpPr>
          <p:cNvPr id="691" name="Google Shape;691;p62"/>
          <p:cNvSpPr/>
          <p:nvPr/>
        </p:nvSpPr>
        <p:spPr>
          <a:xfrm>
            <a:off x="5355927" y="1500453"/>
            <a:ext cx="1516500" cy="1831800"/>
          </a:xfrm>
          <a:prstGeom prst="rect">
            <a:avLst/>
          </a:prstGeom>
          <a:solidFill>
            <a:schemeClr val="accent3"/>
          </a:solidFill>
          <a:ln w="762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MT</a:t>
            </a:r>
            <a:endParaRPr sz="2000"/>
          </a:p>
        </p:txBody>
      </p:sp>
      <p:pic>
        <p:nvPicPr>
          <p:cNvPr id="692" name="Google Shape;692;p62"/>
          <p:cNvPicPr preferRelativeResize="0"/>
          <p:nvPr/>
        </p:nvPicPr>
        <p:blipFill>
          <a:blip r:embed="rId3">
            <a:alphaModFix/>
          </a:blip>
          <a:stretch>
            <a:fillRect/>
          </a:stretch>
        </p:blipFill>
        <p:spPr>
          <a:xfrm>
            <a:off x="1934700" y="858628"/>
            <a:ext cx="1588956" cy="503227"/>
          </a:xfrm>
          <a:prstGeom prst="rect">
            <a:avLst/>
          </a:prstGeom>
          <a:noFill/>
          <a:ln>
            <a:noFill/>
          </a:ln>
        </p:spPr>
      </p:pic>
      <p:sp>
        <p:nvSpPr>
          <p:cNvPr id="693" name="Google Shape;693;p62"/>
          <p:cNvSpPr/>
          <p:nvPr/>
        </p:nvSpPr>
        <p:spPr>
          <a:xfrm>
            <a:off x="1944050" y="2285450"/>
            <a:ext cx="1516500" cy="519900"/>
          </a:xfrm>
          <a:prstGeom prst="rect">
            <a:avLst/>
          </a:prstGeom>
          <a:solidFill>
            <a:srgbClr val="76A5A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t>disfluency removal</a:t>
            </a:r>
            <a:endParaRPr sz="1600"/>
          </a:p>
        </p:txBody>
      </p:sp>
      <p:sp>
        <p:nvSpPr>
          <p:cNvPr id="694" name="Google Shape;694;p62"/>
          <p:cNvSpPr/>
          <p:nvPr/>
        </p:nvSpPr>
        <p:spPr>
          <a:xfrm>
            <a:off x="1944050" y="2920200"/>
            <a:ext cx="1516500" cy="519900"/>
          </a:xfrm>
          <a:prstGeom prst="rect">
            <a:avLst/>
          </a:prstGeom>
          <a:solidFill>
            <a:srgbClr val="F9CB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t>recase &amp; repunctuate</a:t>
            </a:r>
            <a:endParaRPr sz="1600"/>
          </a:p>
        </p:txBody>
      </p:sp>
      <p:sp>
        <p:nvSpPr>
          <p:cNvPr id="695" name="Google Shape;695;p62"/>
          <p:cNvSpPr txBox="1"/>
          <p:nvPr/>
        </p:nvSpPr>
        <p:spPr>
          <a:xfrm>
            <a:off x="5297050" y="839825"/>
            <a:ext cx="1589100" cy="51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73763"/>
                </a:solidFill>
              </a:rPr>
              <a:t>Das ist ein Satz.</a:t>
            </a:r>
            <a:endParaRPr>
              <a:solidFill>
                <a:srgbClr val="073763"/>
              </a:solidFill>
            </a:endParaRPr>
          </a:p>
        </p:txBody>
      </p:sp>
      <p:cxnSp>
        <p:nvCxnSpPr>
          <p:cNvPr id="696" name="Google Shape;696;p62"/>
          <p:cNvCxnSpPr>
            <a:stCxn id="689" idx="3"/>
            <a:endCxn id="695" idx="1"/>
          </p:cNvCxnSpPr>
          <p:nvPr/>
        </p:nvCxnSpPr>
        <p:spPr>
          <a:xfrm rot="10800000" flipH="1">
            <a:off x="3555225" y="1099900"/>
            <a:ext cx="1741800" cy="2791200"/>
          </a:xfrm>
          <a:prstGeom prst="curvedConnector3">
            <a:avLst>
              <a:gd name="adj1" fmla="val 50001"/>
            </a:avLst>
          </a:prstGeom>
          <a:noFill/>
          <a:ln w="28575" cap="flat" cmpd="sng">
            <a:solidFill>
              <a:srgbClr val="674EA7"/>
            </a:solidFill>
            <a:prstDash val="solid"/>
            <a:round/>
            <a:headEnd type="none" w="med" len="med"/>
            <a:tailEnd type="stealth" w="med" len="med"/>
          </a:ln>
        </p:spPr>
      </p:cxnSp>
      <p:cxnSp>
        <p:nvCxnSpPr>
          <p:cNvPr id="697" name="Google Shape;697;p62"/>
          <p:cNvCxnSpPr/>
          <p:nvPr/>
        </p:nvCxnSpPr>
        <p:spPr>
          <a:xfrm>
            <a:off x="2710624" y="1206380"/>
            <a:ext cx="300" cy="232200"/>
          </a:xfrm>
          <a:prstGeom prst="straightConnector1">
            <a:avLst/>
          </a:prstGeom>
          <a:noFill/>
          <a:ln w="9525" cap="flat" cmpd="sng">
            <a:solidFill>
              <a:srgbClr val="674EA7"/>
            </a:solidFill>
            <a:prstDash val="solid"/>
            <a:round/>
            <a:headEnd type="none" w="med" len="med"/>
            <a:tailEnd type="stealth" w="med" len="med"/>
          </a:ln>
        </p:spPr>
      </p:cxnSp>
      <p:cxnSp>
        <p:nvCxnSpPr>
          <p:cNvPr id="698" name="Google Shape;698;p62"/>
          <p:cNvCxnSpPr/>
          <p:nvPr/>
        </p:nvCxnSpPr>
        <p:spPr>
          <a:xfrm>
            <a:off x="6127697" y="1206380"/>
            <a:ext cx="300" cy="232200"/>
          </a:xfrm>
          <a:prstGeom prst="straightConnector1">
            <a:avLst/>
          </a:prstGeom>
          <a:noFill/>
          <a:ln w="9525" cap="flat" cmpd="sng">
            <a:solidFill>
              <a:srgbClr val="674EA7"/>
            </a:solidFill>
            <a:prstDash val="solid"/>
            <a:round/>
            <a:headEnd type="none" w="med" len="med"/>
            <a:tailEnd type="stealth" w="med" len="med"/>
          </a:ln>
        </p:spPr>
      </p:cxnSp>
      <p:sp>
        <p:nvSpPr>
          <p:cNvPr id="689" name="Google Shape;689;p62"/>
          <p:cNvSpPr txBox="1"/>
          <p:nvPr/>
        </p:nvSpPr>
        <p:spPr>
          <a:xfrm>
            <a:off x="1859925" y="3631150"/>
            <a:ext cx="1695300" cy="51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73763"/>
                </a:solidFill>
              </a:rPr>
              <a:t>Das ist ein Satz.</a:t>
            </a:r>
            <a:endParaRPr>
              <a:solidFill>
                <a:srgbClr val="073763"/>
              </a:solidFill>
            </a:endParaRPr>
          </a:p>
        </p:txBody>
      </p:sp>
      <p:sp>
        <p:nvSpPr>
          <p:cNvPr id="699" name="Google Shape;699;p62"/>
          <p:cNvSpPr txBox="1"/>
          <p:nvPr/>
        </p:nvSpPr>
        <p:spPr>
          <a:xfrm>
            <a:off x="5109050" y="3631150"/>
            <a:ext cx="2020500" cy="51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980000"/>
                </a:solidFill>
              </a:rPr>
              <a:t>This is a sentence.</a:t>
            </a:r>
            <a:endParaRPr>
              <a:solidFill>
                <a:srgbClr val="980000"/>
              </a:solidFill>
            </a:endParaRPr>
          </a:p>
        </p:txBody>
      </p:sp>
      <p:cxnSp>
        <p:nvCxnSpPr>
          <p:cNvPr id="700" name="Google Shape;700;p62"/>
          <p:cNvCxnSpPr>
            <a:stCxn id="691" idx="2"/>
            <a:endCxn id="699" idx="0"/>
          </p:cNvCxnSpPr>
          <p:nvPr/>
        </p:nvCxnSpPr>
        <p:spPr>
          <a:xfrm>
            <a:off x="6114177" y="3332253"/>
            <a:ext cx="5100" cy="298800"/>
          </a:xfrm>
          <a:prstGeom prst="straightConnector1">
            <a:avLst/>
          </a:prstGeom>
          <a:noFill/>
          <a:ln w="9525" cap="flat" cmpd="sng">
            <a:solidFill>
              <a:srgbClr val="674EA7"/>
            </a:solidFill>
            <a:prstDash val="solid"/>
            <a:round/>
            <a:headEnd type="none" w="med" len="med"/>
            <a:tailEnd type="stealth" w="med" len="med"/>
          </a:ln>
        </p:spPr>
      </p:cxnSp>
      <p:sp>
        <p:nvSpPr>
          <p:cNvPr id="701" name="Google Shape;701;p6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cxnSp>
        <p:nvCxnSpPr>
          <p:cNvPr id="706" name="Google Shape;706;p63"/>
          <p:cNvCxnSpPr>
            <a:stCxn id="707" idx="2"/>
            <a:endCxn id="708" idx="0"/>
          </p:cNvCxnSpPr>
          <p:nvPr/>
        </p:nvCxnSpPr>
        <p:spPr>
          <a:xfrm>
            <a:off x="2702150" y="2123850"/>
            <a:ext cx="5400" cy="1507200"/>
          </a:xfrm>
          <a:prstGeom prst="straightConnector1">
            <a:avLst/>
          </a:prstGeom>
          <a:noFill/>
          <a:ln w="9525" cap="flat" cmpd="sng">
            <a:solidFill>
              <a:srgbClr val="674EA7"/>
            </a:solidFill>
            <a:prstDash val="solid"/>
            <a:round/>
            <a:headEnd type="none" w="med" len="med"/>
            <a:tailEnd type="stealth" w="med" len="med"/>
          </a:ln>
        </p:spPr>
      </p:cxnSp>
      <p:sp>
        <p:nvSpPr>
          <p:cNvPr id="707" name="Google Shape;707;p63"/>
          <p:cNvSpPr/>
          <p:nvPr/>
        </p:nvSpPr>
        <p:spPr>
          <a:xfrm>
            <a:off x="1943900" y="1500450"/>
            <a:ext cx="1516500" cy="623400"/>
          </a:xfrm>
          <a:prstGeom prst="rect">
            <a:avLst/>
          </a:prstGeom>
          <a:solidFill>
            <a:schemeClr val="accent3"/>
          </a:solidFill>
          <a:ln w="762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ASR</a:t>
            </a:r>
            <a:endParaRPr sz="2000"/>
          </a:p>
        </p:txBody>
      </p:sp>
      <p:sp>
        <p:nvSpPr>
          <p:cNvPr id="709" name="Google Shape;709;p63"/>
          <p:cNvSpPr txBox="1">
            <a:spLocks noGrp="1"/>
          </p:cNvSpPr>
          <p:nvPr>
            <p:ph type="title"/>
          </p:nvPr>
        </p:nvSpPr>
        <p:spPr>
          <a:xfrm>
            <a:off x="311700" y="2164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Modular Models</a:t>
            </a:r>
            <a:endParaRPr/>
          </a:p>
        </p:txBody>
      </p:sp>
      <p:sp>
        <p:nvSpPr>
          <p:cNvPr id="710" name="Google Shape;710;p63"/>
          <p:cNvSpPr/>
          <p:nvPr/>
        </p:nvSpPr>
        <p:spPr>
          <a:xfrm>
            <a:off x="5355927" y="1500453"/>
            <a:ext cx="1516500" cy="1831800"/>
          </a:xfrm>
          <a:prstGeom prst="rect">
            <a:avLst/>
          </a:prstGeom>
          <a:solidFill>
            <a:schemeClr val="accent3"/>
          </a:solidFill>
          <a:ln w="762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MT</a:t>
            </a:r>
            <a:endParaRPr sz="2000"/>
          </a:p>
        </p:txBody>
      </p:sp>
      <p:pic>
        <p:nvPicPr>
          <p:cNvPr id="711" name="Google Shape;711;p63"/>
          <p:cNvPicPr preferRelativeResize="0"/>
          <p:nvPr/>
        </p:nvPicPr>
        <p:blipFill>
          <a:blip r:embed="rId3">
            <a:alphaModFix/>
          </a:blip>
          <a:stretch>
            <a:fillRect/>
          </a:stretch>
        </p:blipFill>
        <p:spPr>
          <a:xfrm>
            <a:off x="1934700" y="858628"/>
            <a:ext cx="1588956" cy="503227"/>
          </a:xfrm>
          <a:prstGeom prst="rect">
            <a:avLst/>
          </a:prstGeom>
          <a:noFill/>
          <a:ln>
            <a:noFill/>
          </a:ln>
        </p:spPr>
      </p:pic>
      <p:sp>
        <p:nvSpPr>
          <p:cNvPr id="712" name="Google Shape;712;p63"/>
          <p:cNvSpPr/>
          <p:nvPr/>
        </p:nvSpPr>
        <p:spPr>
          <a:xfrm>
            <a:off x="1944050" y="2285450"/>
            <a:ext cx="1516500" cy="519900"/>
          </a:xfrm>
          <a:prstGeom prst="rect">
            <a:avLst/>
          </a:prstGeom>
          <a:solidFill>
            <a:srgbClr val="76A5A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t>disfluency removal</a:t>
            </a:r>
            <a:endParaRPr sz="1600"/>
          </a:p>
        </p:txBody>
      </p:sp>
      <p:sp>
        <p:nvSpPr>
          <p:cNvPr id="713" name="Google Shape;713;p63"/>
          <p:cNvSpPr/>
          <p:nvPr/>
        </p:nvSpPr>
        <p:spPr>
          <a:xfrm>
            <a:off x="1944050" y="2920200"/>
            <a:ext cx="1516500" cy="519900"/>
          </a:xfrm>
          <a:prstGeom prst="rect">
            <a:avLst/>
          </a:prstGeom>
          <a:solidFill>
            <a:srgbClr val="F9CB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t>recase &amp; repunctuate</a:t>
            </a:r>
            <a:endParaRPr sz="1600"/>
          </a:p>
        </p:txBody>
      </p:sp>
      <p:sp>
        <p:nvSpPr>
          <p:cNvPr id="714" name="Google Shape;714;p63"/>
          <p:cNvSpPr txBox="1"/>
          <p:nvPr/>
        </p:nvSpPr>
        <p:spPr>
          <a:xfrm>
            <a:off x="5297050" y="839825"/>
            <a:ext cx="1589100" cy="51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73763"/>
                </a:solidFill>
              </a:rPr>
              <a:t>Das ist ein Satz.</a:t>
            </a:r>
            <a:endParaRPr>
              <a:solidFill>
                <a:srgbClr val="073763"/>
              </a:solidFill>
            </a:endParaRPr>
          </a:p>
        </p:txBody>
      </p:sp>
      <p:cxnSp>
        <p:nvCxnSpPr>
          <p:cNvPr id="715" name="Google Shape;715;p63"/>
          <p:cNvCxnSpPr>
            <a:stCxn id="708" idx="3"/>
            <a:endCxn id="714" idx="1"/>
          </p:cNvCxnSpPr>
          <p:nvPr/>
        </p:nvCxnSpPr>
        <p:spPr>
          <a:xfrm rot="10800000" flipH="1">
            <a:off x="3555225" y="1099900"/>
            <a:ext cx="1741800" cy="2791200"/>
          </a:xfrm>
          <a:prstGeom prst="curvedConnector3">
            <a:avLst>
              <a:gd name="adj1" fmla="val 50001"/>
            </a:avLst>
          </a:prstGeom>
          <a:noFill/>
          <a:ln w="28575" cap="flat" cmpd="sng">
            <a:solidFill>
              <a:srgbClr val="674EA7"/>
            </a:solidFill>
            <a:prstDash val="solid"/>
            <a:round/>
            <a:headEnd type="none" w="med" len="med"/>
            <a:tailEnd type="stealth" w="med" len="med"/>
          </a:ln>
        </p:spPr>
      </p:cxnSp>
      <p:cxnSp>
        <p:nvCxnSpPr>
          <p:cNvPr id="716" name="Google Shape;716;p63"/>
          <p:cNvCxnSpPr/>
          <p:nvPr/>
        </p:nvCxnSpPr>
        <p:spPr>
          <a:xfrm>
            <a:off x="2710624" y="1206380"/>
            <a:ext cx="300" cy="232200"/>
          </a:xfrm>
          <a:prstGeom prst="straightConnector1">
            <a:avLst/>
          </a:prstGeom>
          <a:noFill/>
          <a:ln w="9525" cap="flat" cmpd="sng">
            <a:solidFill>
              <a:srgbClr val="674EA7"/>
            </a:solidFill>
            <a:prstDash val="solid"/>
            <a:round/>
            <a:headEnd type="none" w="med" len="med"/>
            <a:tailEnd type="stealth" w="med" len="med"/>
          </a:ln>
        </p:spPr>
      </p:cxnSp>
      <p:cxnSp>
        <p:nvCxnSpPr>
          <p:cNvPr id="717" name="Google Shape;717;p63"/>
          <p:cNvCxnSpPr/>
          <p:nvPr/>
        </p:nvCxnSpPr>
        <p:spPr>
          <a:xfrm>
            <a:off x="6127697" y="1206380"/>
            <a:ext cx="300" cy="232200"/>
          </a:xfrm>
          <a:prstGeom prst="straightConnector1">
            <a:avLst/>
          </a:prstGeom>
          <a:noFill/>
          <a:ln w="9525" cap="flat" cmpd="sng">
            <a:solidFill>
              <a:srgbClr val="674EA7"/>
            </a:solidFill>
            <a:prstDash val="solid"/>
            <a:round/>
            <a:headEnd type="none" w="med" len="med"/>
            <a:tailEnd type="stealth" w="med" len="med"/>
          </a:ln>
        </p:spPr>
      </p:cxnSp>
      <p:sp>
        <p:nvSpPr>
          <p:cNvPr id="708" name="Google Shape;708;p63"/>
          <p:cNvSpPr txBox="1"/>
          <p:nvPr/>
        </p:nvSpPr>
        <p:spPr>
          <a:xfrm>
            <a:off x="1859925" y="3631150"/>
            <a:ext cx="1695300" cy="51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73763"/>
                </a:solidFill>
              </a:rPr>
              <a:t>Das ist ein Satz.</a:t>
            </a:r>
            <a:endParaRPr>
              <a:solidFill>
                <a:srgbClr val="073763"/>
              </a:solidFill>
            </a:endParaRPr>
          </a:p>
        </p:txBody>
      </p:sp>
      <p:sp>
        <p:nvSpPr>
          <p:cNvPr id="718" name="Google Shape;718;p63"/>
          <p:cNvSpPr txBox="1"/>
          <p:nvPr/>
        </p:nvSpPr>
        <p:spPr>
          <a:xfrm>
            <a:off x="5109050" y="3631150"/>
            <a:ext cx="2020500" cy="51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980000"/>
                </a:solidFill>
              </a:rPr>
              <a:t>This is a sentence.</a:t>
            </a:r>
            <a:endParaRPr>
              <a:solidFill>
                <a:srgbClr val="980000"/>
              </a:solidFill>
            </a:endParaRPr>
          </a:p>
        </p:txBody>
      </p:sp>
      <p:cxnSp>
        <p:nvCxnSpPr>
          <p:cNvPr id="719" name="Google Shape;719;p63"/>
          <p:cNvCxnSpPr>
            <a:stCxn id="710" idx="2"/>
            <a:endCxn id="718" idx="0"/>
          </p:cNvCxnSpPr>
          <p:nvPr/>
        </p:nvCxnSpPr>
        <p:spPr>
          <a:xfrm>
            <a:off x="6114177" y="3332253"/>
            <a:ext cx="5100" cy="298800"/>
          </a:xfrm>
          <a:prstGeom prst="straightConnector1">
            <a:avLst/>
          </a:prstGeom>
          <a:noFill/>
          <a:ln w="9525" cap="flat" cmpd="sng">
            <a:solidFill>
              <a:srgbClr val="674EA7"/>
            </a:solidFill>
            <a:prstDash val="solid"/>
            <a:round/>
            <a:headEnd type="none" w="med" len="med"/>
            <a:tailEnd type="stealth" w="med" len="med"/>
          </a:ln>
        </p:spPr>
      </p:cxnSp>
      <p:sp>
        <p:nvSpPr>
          <p:cNvPr id="720" name="Google Shape;720;p63"/>
          <p:cNvSpPr txBox="1"/>
          <p:nvPr/>
        </p:nvSpPr>
        <p:spPr>
          <a:xfrm>
            <a:off x="6847525" y="839825"/>
            <a:ext cx="1385400" cy="366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accent5"/>
                </a:solidFill>
              </a:rPr>
              <a:t>das is ein satz</a:t>
            </a:r>
            <a:endParaRPr>
              <a:solidFill>
                <a:schemeClr val="accent5"/>
              </a:solidFill>
            </a:endParaRPr>
          </a:p>
        </p:txBody>
      </p:sp>
      <p:cxnSp>
        <p:nvCxnSpPr>
          <p:cNvPr id="721" name="Google Shape;721;p63"/>
          <p:cNvCxnSpPr>
            <a:stCxn id="720" idx="2"/>
          </p:cNvCxnSpPr>
          <p:nvPr/>
        </p:nvCxnSpPr>
        <p:spPr>
          <a:xfrm flipH="1">
            <a:off x="6895525" y="1206425"/>
            <a:ext cx="644700" cy="240300"/>
          </a:xfrm>
          <a:prstGeom prst="straightConnector1">
            <a:avLst/>
          </a:prstGeom>
          <a:noFill/>
          <a:ln w="9525" cap="flat" cmpd="sng">
            <a:solidFill>
              <a:schemeClr val="accent5"/>
            </a:solidFill>
            <a:prstDash val="solid"/>
            <a:round/>
            <a:headEnd type="none" w="med" len="med"/>
            <a:tailEnd type="stealth" w="med" len="med"/>
          </a:ln>
        </p:spPr>
      </p:cxnSp>
      <p:sp>
        <p:nvSpPr>
          <p:cNvPr id="722" name="Google Shape;722;p63"/>
          <p:cNvSpPr txBox="1"/>
          <p:nvPr/>
        </p:nvSpPr>
        <p:spPr>
          <a:xfrm>
            <a:off x="6895525" y="575300"/>
            <a:ext cx="1385400" cy="36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adapted data</a:t>
            </a:r>
            <a:endParaRPr sz="1200"/>
          </a:p>
        </p:txBody>
      </p:sp>
      <p:sp>
        <p:nvSpPr>
          <p:cNvPr id="723" name="Google Shape;723;p6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sp>
        <p:nvSpPr>
          <p:cNvPr id="724" name="Google Shape;724;p63"/>
          <p:cNvSpPr txBox="1"/>
          <p:nvPr/>
        </p:nvSpPr>
        <p:spPr>
          <a:xfrm>
            <a:off x="6515450" y="4512025"/>
            <a:ext cx="2253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2"/>
                </a:solidFill>
                <a:latin typeface="Source Sans Pro"/>
                <a:ea typeface="Source Sans Pro"/>
                <a:cs typeface="Source Sans Pro"/>
                <a:sym typeface="Source Sans Pro"/>
              </a:rPr>
              <a:t>(Tsvetkov et al. 2014; Ruiz et al. 2015;   </a:t>
            </a:r>
            <a:br>
              <a:rPr lang="en" sz="1000">
                <a:solidFill>
                  <a:schemeClr val="lt2"/>
                </a:solidFill>
                <a:latin typeface="Source Sans Pro"/>
                <a:ea typeface="Source Sans Pro"/>
                <a:cs typeface="Source Sans Pro"/>
                <a:sym typeface="Source Sans Pro"/>
              </a:rPr>
            </a:br>
            <a:r>
              <a:rPr lang="en" sz="1000">
                <a:solidFill>
                  <a:schemeClr val="lt2"/>
                </a:solidFill>
                <a:latin typeface="Source Sans Pro"/>
                <a:ea typeface="Source Sans Pro"/>
                <a:cs typeface="Source Sans Pro"/>
                <a:sym typeface="Source Sans Pro"/>
              </a:rPr>
              <a:t> Sperber et al. 2017)</a:t>
            </a:r>
            <a:endParaRPr sz="1000">
              <a:solidFill>
                <a:schemeClr val="lt2"/>
              </a:solidFill>
              <a:latin typeface="Source Sans Pro"/>
              <a:ea typeface="Source Sans Pro"/>
              <a:cs typeface="Source Sans Pro"/>
              <a:sym typeface="Source Sans Pr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cxnSp>
        <p:nvCxnSpPr>
          <p:cNvPr id="729" name="Google Shape;729;p64"/>
          <p:cNvCxnSpPr>
            <a:stCxn id="730" idx="2"/>
            <a:endCxn id="731" idx="0"/>
          </p:cNvCxnSpPr>
          <p:nvPr/>
        </p:nvCxnSpPr>
        <p:spPr>
          <a:xfrm>
            <a:off x="2702150" y="2123850"/>
            <a:ext cx="5400" cy="1507200"/>
          </a:xfrm>
          <a:prstGeom prst="straightConnector1">
            <a:avLst/>
          </a:prstGeom>
          <a:noFill/>
          <a:ln w="9525" cap="flat" cmpd="sng">
            <a:solidFill>
              <a:srgbClr val="674EA7"/>
            </a:solidFill>
            <a:prstDash val="solid"/>
            <a:round/>
            <a:headEnd type="none" w="med" len="med"/>
            <a:tailEnd type="stealth" w="med" len="med"/>
          </a:ln>
        </p:spPr>
      </p:cxnSp>
      <p:sp>
        <p:nvSpPr>
          <p:cNvPr id="730" name="Google Shape;730;p64"/>
          <p:cNvSpPr/>
          <p:nvPr/>
        </p:nvSpPr>
        <p:spPr>
          <a:xfrm>
            <a:off x="1943900" y="1500450"/>
            <a:ext cx="1516500" cy="623400"/>
          </a:xfrm>
          <a:prstGeom prst="rect">
            <a:avLst/>
          </a:prstGeom>
          <a:solidFill>
            <a:schemeClr val="accent3"/>
          </a:solidFill>
          <a:ln w="762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ASR</a:t>
            </a:r>
            <a:endParaRPr sz="2000"/>
          </a:p>
        </p:txBody>
      </p:sp>
      <p:sp>
        <p:nvSpPr>
          <p:cNvPr id="732" name="Google Shape;732;p64"/>
          <p:cNvSpPr txBox="1">
            <a:spLocks noGrp="1"/>
          </p:cNvSpPr>
          <p:nvPr>
            <p:ph type="title"/>
          </p:nvPr>
        </p:nvSpPr>
        <p:spPr>
          <a:xfrm>
            <a:off x="311700" y="2164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Modular Models</a:t>
            </a:r>
            <a:endParaRPr/>
          </a:p>
        </p:txBody>
      </p:sp>
      <p:sp>
        <p:nvSpPr>
          <p:cNvPr id="733" name="Google Shape;733;p64"/>
          <p:cNvSpPr/>
          <p:nvPr/>
        </p:nvSpPr>
        <p:spPr>
          <a:xfrm>
            <a:off x="5355927" y="1500453"/>
            <a:ext cx="1516500" cy="1831800"/>
          </a:xfrm>
          <a:prstGeom prst="rect">
            <a:avLst/>
          </a:prstGeom>
          <a:solidFill>
            <a:schemeClr val="accent3"/>
          </a:solidFill>
          <a:ln w="762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MT</a:t>
            </a:r>
            <a:endParaRPr sz="2000"/>
          </a:p>
        </p:txBody>
      </p:sp>
      <p:pic>
        <p:nvPicPr>
          <p:cNvPr id="734" name="Google Shape;734;p64"/>
          <p:cNvPicPr preferRelativeResize="0"/>
          <p:nvPr/>
        </p:nvPicPr>
        <p:blipFill>
          <a:blip r:embed="rId3">
            <a:alphaModFix/>
          </a:blip>
          <a:stretch>
            <a:fillRect/>
          </a:stretch>
        </p:blipFill>
        <p:spPr>
          <a:xfrm>
            <a:off x="1934700" y="858628"/>
            <a:ext cx="1588956" cy="503227"/>
          </a:xfrm>
          <a:prstGeom prst="rect">
            <a:avLst/>
          </a:prstGeom>
          <a:noFill/>
          <a:ln>
            <a:noFill/>
          </a:ln>
        </p:spPr>
      </p:pic>
      <p:sp>
        <p:nvSpPr>
          <p:cNvPr id="735" name="Google Shape;735;p64"/>
          <p:cNvSpPr/>
          <p:nvPr/>
        </p:nvSpPr>
        <p:spPr>
          <a:xfrm>
            <a:off x="1944050" y="2285450"/>
            <a:ext cx="1516500" cy="519900"/>
          </a:xfrm>
          <a:prstGeom prst="rect">
            <a:avLst/>
          </a:prstGeom>
          <a:solidFill>
            <a:srgbClr val="76A5A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t>disfluency removal</a:t>
            </a:r>
            <a:endParaRPr sz="1600"/>
          </a:p>
        </p:txBody>
      </p:sp>
      <p:sp>
        <p:nvSpPr>
          <p:cNvPr id="736" name="Google Shape;736;p64"/>
          <p:cNvSpPr/>
          <p:nvPr/>
        </p:nvSpPr>
        <p:spPr>
          <a:xfrm>
            <a:off x="1944050" y="2920200"/>
            <a:ext cx="1516500" cy="519900"/>
          </a:xfrm>
          <a:prstGeom prst="rect">
            <a:avLst/>
          </a:prstGeom>
          <a:solidFill>
            <a:srgbClr val="F9CB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t>recase &amp; repunctuate</a:t>
            </a:r>
            <a:endParaRPr sz="1600"/>
          </a:p>
        </p:txBody>
      </p:sp>
      <p:sp>
        <p:nvSpPr>
          <p:cNvPr id="737" name="Google Shape;737;p64"/>
          <p:cNvSpPr txBox="1"/>
          <p:nvPr/>
        </p:nvSpPr>
        <p:spPr>
          <a:xfrm>
            <a:off x="5297050" y="839825"/>
            <a:ext cx="1589100" cy="51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73763"/>
                </a:solidFill>
              </a:rPr>
              <a:t>Das ist ein Satz.</a:t>
            </a:r>
            <a:endParaRPr>
              <a:solidFill>
                <a:srgbClr val="073763"/>
              </a:solidFill>
            </a:endParaRPr>
          </a:p>
        </p:txBody>
      </p:sp>
      <p:cxnSp>
        <p:nvCxnSpPr>
          <p:cNvPr id="738" name="Google Shape;738;p64"/>
          <p:cNvCxnSpPr>
            <a:stCxn id="739" idx="6"/>
            <a:endCxn id="737" idx="1"/>
          </p:cNvCxnSpPr>
          <p:nvPr/>
        </p:nvCxnSpPr>
        <p:spPr>
          <a:xfrm rot="10800000" flipH="1">
            <a:off x="3433800" y="1099875"/>
            <a:ext cx="1863300" cy="3179700"/>
          </a:xfrm>
          <a:prstGeom prst="curvedConnector3">
            <a:avLst>
              <a:gd name="adj1" fmla="val 49999"/>
            </a:avLst>
          </a:prstGeom>
          <a:noFill/>
          <a:ln w="28575" cap="flat" cmpd="sng">
            <a:solidFill>
              <a:srgbClr val="674EA7"/>
            </a:solidFill>
            <a:prstDash val="solid"/>
            <a:round/>
            <a:headEnd type="none" w="med" len="med"/>
            <a:tailEnd type="stealth" w="med" len="med"/>
          </a:ln>
        </p:spPr>
      </p:cxnSp>
      <p:cxnSp>
        <p:nvCxnSpPr>
          <p:cNvPr id="740" name="Google Shape;740;p64"/>
          <p:cNvCxnSpPr/>
          <p:nvPr/>
        </p:nvCxnSpPr>
        <p:spPr>
          <a:xfrm>
            <a:off x="2710624" y="1206380"/>
            <a:ext cx="300" cy="232200"/>
          </a:xfrm>
          <a:prstGeom prst="straightConnector1">
            <a:avLst/>
          </a:prstGeom>
          <a:noFill/>
          <a:ln w="9525" cap="flat" cmpd="sng">
            <a:solidFill>
              <a:srgbClr val="674EA7"/>
            </a:solidFill>
            <a:prstDash val="solid"/>
            <a:round/>
            <a:headEnd type="none" w="med" len="med"/>
            <a:tailEnd type="stealth" w="med" len="med"/>
          </a:ln>
        </p:spPr>
      </p:cxnSp>
      <p:cxnSp>
        <p:nvCxnSpPr>
          <p:cNvPr id="741" name="Google Shape;741;p64"/>
          <p:cNvCxnSpPr/>
          <p:nvPr/>
        </p:nvCxnSpPr>
        <p:spPr>
          <a:xfrm>
            <a:off x="6127697" y="1206380"/>
            <a:ext cx="300" cy="232200"/>
          </a:xfrm>
          <a:prstGeom prst="straightConnector1">
            <a:avLst/>
          </a:prstGeom>
          <a:noFill/>
          <a:ln w="9525" cap="flat" cmpd="sng">
            <a:solidFill>
              <a:srgbClr val="674EA7"/>
            </a:solidFill>
            <a:prstDash val="solid"/>
            <a:round/>
            <a:headEnd type="none" w="med" len="med"/>
            <a:tailEnd type="stealth" w="med" len="med"/>
          </a:ln>
        </p:spPr>
      </p:cxnSp>
      <p:sp>
        <p:nvSpPr>
          <p:cNvPr id="731" name="Google Shape;731;p64"/>
          <p:cNvSpPr txBox="1"/>
          <p:nvPr/>
        </p:nvSpPr>
        <p:spPr>
          <a:xfrm>
            <a:off x="1859925" y="3631150"/>
            <a:ext cx="1695300" cy="41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73763"/>
                </a:solidFill>
              </a:rPr>
              <a:t>Das ist ein Satz.</a:t>
            </a:r>
            <a:endParaRPr>
              <a:solidFill>
                <a:srgbClr val="073763"/>
              </a:solidFill>
            </a:endParaRPr>
          </a:p>
        </p:txBody>
      </p:sp>
      <p:sp>
        <p:nvSpPr>
          <p:cNvPr id="742" name="Google Shape;742;p64"/>
          <p:cNvSpPr txBox="1"/>
          <p:nvPr/>
        </p:nvSpPr>
        <p:spPr>
          <a:xfrm>
            <a:off x="5109050" y="3631150"/>
            <a:ext cx="2020500" cy="51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980000"/>
                </a:solidFill>
              </a:rPr>
              <a:t>This is a sentence.</a:t>
            </a:r>
            <a:endParaRPr>
              <a:solidFill>
                <a:srgbClr val="980000"/>
              </a:solidFill>
            </a:endParaRPr>
          </a:p>
        </p:txBody>
      </p:sp>
      <p:cxnSp>
        <p:nvCxnSpPr>
          <p:cNvPr id="743" name="Google Shape;743;p64"/>
          <p:cNvCxnSpPr>
            <a:stCxn id="733" idx="2"/>
            <a:endCxn id="742" idx="0"/>
          </p:cNvCxnSpPr>
          <p:nvPr/>
        </p:nvCxnSpPr>
        <p:spPr>
          <a:xfrm>
            <a:off x="6114177" y="3332253"/>
            <a:ext cx="5100" cy="298800"/>
          </a:xfrm>
          <a:prstGeom prst="straightConnector1">
            <a:avLst/>
          </a:prstGeom>
          <a:noFill/>
          <a:ln w="9525" cap="flat" cmpd="sng">
            <a:solidFill>
              <a:srgbClr val="674EA7"/>
            </a:solidFill>
            <a:prstDash val="solid"/>
            <a:round/>
            <a:headEnd type="none" w="med" len="med"/>
            <a:tailEnd type="stealth" w="med" len="med"/>
          </a:ln>
        </p:spPr>
      </p:cxnSp>
      <p:sp>
        <p:nvSpPr>
          <p:cNvPr id="744" name="Google Shape;744;p64"/>
          <p:cNvSpPr txBox="1"/>
          <p:nvPr/>
        </p:nvSpPr>
        <p:spPr>
          <a:xfrm>
            <a:off x="6847525" y="839825"/>
            <a:ext cx="1385400" cy="366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accent5"/>
                </a:solidFill>
              </a:rPr>
              <a:t>das is ein satz</a:t>
            </a:r>
            <a:endParaRPr>
              <a:solidFill>
                <a:schemeClr val="accent5"/>
              </a:solidFill>
            </a:endParaRPr>
          </a:p>
        </p:txBody>
      </p:sp>
      <p:cxnSp>
        <p:nvCxnSpPr>
          <p:cNvPr id="745" name="Google Shape;745;p64"/>
          <p:cNvCxnSpPr>
            <a:stCxn id="744" idx="2"/>
          </p:cNvCxnSpPr>
          <p:nvPr/>
        </p:nvCxnSpPr>
        <p:spPr>
          <a:xfrm flipH="1">
            <a:off x="6895525" y="1206425"/>
            <a:ext cx="644700" cy="240300"/>
          </a:xfrm>
          <a:prstGeom prst="straightConnector1">
            <a:avLst/>
          </a:prstGeom>
          <a:noFill/>
          <a:ln w="9525" cap="flat" cmpd="sng">
            <a:solidFill>
              <a:schemeClr val="accent5"/>
            </a:solidFill>
            <a:prstDash val="solid"/>
            <a:round/>
            <a:headEnd type="none" w="med" len="med"/>
            <a:tailEnd type="stealth" w="med" len="med"/>
          </a:ln>
        </p:spPr>
      </p:cxnSp>
      <p:sp>
        <p:nvSpPr>
          <p:cNvPr id="746" name="Google Shape;746;p64"/>
          <p:cNvSpPr/>
          <p:nvPr/>
        </p:nvSpPr>
        <p:spPr>
          <a:xfrm>
            <a:off x="2119325" y="4257675"/>
            <a:ext cx="81000" cy="76200"/>
          </a:xfrm>
          <a:prstGeom prst="ellipse">
            <a:avLst/>
          </a:prstGeom>
          <a:solidFill>
            <a:srgbClr val="6D9EEB"/>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64"/>
          <p:cNvSpPr/>
          <p:nvPr/>
        </p:nvSpPr>
        <p:spPr>
          <a:xfrm>
            <a:off x="2347925" y="4105275"/>
            <a:ext cx="81000" cy="76200"/>
          </a:xfrm>
          <a:prstGeom prst="ellipse">
            <a:avLst/>
          </a:prstGeom>
          <a:solidFill>
            <a:srgbClr val="6D9EEB"/>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64"/>
          <p:cNvSpPr/>
          <p:nvPr/>
        </p:nvSpPr>
        <p:spPr>
          <a:xfrm>
            <a:off x="2621150" y="4205300"/>
            <a:ext cx="81000" cy="76200"/>
          </a:xfrm>
          <a:prstGeom prst="ellipse">
            <a:avLst/>
          </a:prstGeom>
          <a:solidFill>
            <a:srgbClr val="6D9EEB"/>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64"/>
          <p:cNvSpPr/>
          <p:nvPr/>
        </p:nvSpPr>
        <p:spPr>
          <a:xfrm>
            <a:off x="2905125" y="4105275"/>
            <a:ext cx="81000" cy="76200"/>
          </a:xfrm>
          <a:prstGeom prst="ellipse">
            <a:avLst/>
          </a:prstGeom>
          <a:solidFill>
            <a:srgbClr val="6D9EEB"/>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64"/>
          <p:cNvSpPr/>
          <p:nvPr/>
        </p:nvSpPr>
        <p:spPr>
          <a:xfrm>
            <a:off x="3209950" y="4234400"/>
            <a:ext cx="81000" cy="76200"/>
          </a:xfrm>
          <a:prstGeom prst="ellipse">
            <a:avLst/>
          </a:prstGeom>
          <a:solidFill>
            <a:srgbClr val="6D9EEB"/>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64"/>
          <p:cNvSpPr/>
          <p:nvPr/>
        </p:nvSpPr>
        <p:spPr>
          <a:xfrm>
            <a:off x="2347925" y="4382050"/>
            <a:ext cx="81000" cy="76200"/>
          </a:xfrm>
          <a:prstGeom prst="ellipse">
            <a:avLst/>
          </a:prstGeom>
          <a:solidFill>
            <a:srgbClr val="6D9EEB"/>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64"/>
          <p:cNvSpPr/>
          <p:nvPr/>
        </p:nvSpPr>
        <p:spPr>
          <a:xfrm>
            <a:off x="2905125" y="4429675"/>
            <a:ext cx="81000" cy="76200"/>
          </a:xfrm>
          <a:prstGeom prst="ellipse">
            <a:avLst/>
          </a:prstGeom>
          <a:solidFill>
            <a:srgbClr val="6D9EEB"/>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53" name="Google Shape;753;p64"/>
          <p:cNvCxnSpPr>
            <a:stCxn id="746" idx="7"/>
            <a:endCxn id="747" idx="3"/>
          </p:cNvCxnSpPr>
          <p:nvPr/>
        </p:nvCxnSpPr>
        <p:spPr>
          <a:xfrm rot="10800000" flipH="1">
            <a:off x="2188463" y="4170434"/>
            <a:ext cx="171300" cy="98400"/>
          </a:xfrm>
          <a:prstGeom prst="straightConnector1">
            <a:avLst/>
          </a:prstGeom>
          <a:noFill/>
          <a:ln w="9525" cap="flat" cmpd="sng">
            <a:solidFill>
              <a:schemeClr val="accent1"/>
            </a:solidFill>
            <a:prstDash val="solid"/>
            <a:round/>
            <a:headEnd type="none" w="med" len="med"/>
            <a:tailEnd type="none" w="med" len="med"/>
          </a:ln>
        </p:spPr>
      </p:cxnSp>
      <p:cxnSp>
        <p:nvCxnSpPr>
          <p:cNvPr id="754" name="Google Shape;754;p64"/>
          <p:cNvCxnSpPr>
            <a:stCxn id="747" idx="6"/>
            <a:endCxn id="748" idx="1"/>
          </p:cNvCxnSpPr>
          <p:nvPr/>
        </p:nvCxnSpPr>
        <p:spPr>
          <a:xfrm>
            <a:off x="2428925" y="4143375"/>
            <a:ext cx="204000" cy="73200"/>
          </a:xfrm>
          <a:prstGeom prst="straightConnector1">
            <a:avLst/>
          </a:prstGeom>
          <a:noFill/>
          <a:ln w="9525" cap="flat" cmpd="sng">
            <a:solidFill>
              <a:schemeClr val="accent1"/>
            </a:solidFill>
            <a:prstDash val="solid"/>
            <a:round/>
            <a:headEnd type="none" w="med" len="med"/>
            <a:tailEnd type="none" w="med" len="med"/>
          </a:ln>
        </p:spPr>
      </p:cxnSp>
      <p:cxnSp>
        <p:nvCxnSpPr>
          <p:cNvPr id="755" name="Google Shape;755;p64"/>
          <p:cNvCxnSpPr>
            <a:stCxn id="748" idx="7"/>
            <a:endCxn id="749" idx="2"/>
          </p:cNvCxnSpPr>
          <p:nvPr/>
        </p:nvCxnSpPr>
        <p:spPr>
          <a:xfrm rot="10800000" flipH="1">
            <a:off x="2690288" y="4143259"/>
            <a:ext cx="214800" cy="73200"/>
          </a:xfrm>
          <a:prstGeom prst="straightConnector1">
            <a:avLst/>
          </a:prstGeom>
          <a:noFill/>
          <a:ln w="9525" cap="flat" cmpd="sng">
            <a:solidFill>
              <a:schemeClr val="accent1"/>
            </a:solidFill>
            <a:prstDash val="solid"/>
            <a:round/>
            <a:headEnd type="none" w="med" len="med"/>
            <a:tailEnd type="none" w="med" len="med"/>
          </a:ln>
        </p:spPr>
      </p:cxnSp>
      <p:cxnSp>
        <p:nvCxnSpPr>
          <p:cNvPr id="756" name="Google Shape;756;p64"/>
          <p:cNvCxnSpPr>
            <a:stCxn id="749" idx="6"/>
            <a:endCxn id="750" idx="1"/>
          </p:cNvCxnSpPr>
          <p:nvPr/>
        </p:nvCxnSpPr>
        <p:spPr>
          <a:xfrm>
            <a:off x="2986125" y="4143375"/>
            <a:ext cx="235800" cy="102300"/>
          </a:xfrm>
          <a:prstGeom prst="straightConnector1">
            <a:avLst/>
          </a:prstGeom>
          <a:noFill/>
          <a:ln w="9525" cap="flat" cmpd="sng">
            <a:solidFill>
              <a:schemeClr val="accent1"/>
            </a:solidFill>
            <a:prstDash val="solid"/>
            <a:round/>
            <a:headEnd type="none" w="med" len="med"/>
            <a:tailEnd type="none" w="med" len="med"/>
          </a:ln>
        </p:spPr>
      </p:cxnSp>
      <p:cxnSp>
        <p:nvCxnSpPr>
          <p:cNvPr id="757" name="Google Shape;757;p64"/>
          <p:cNvCxnSpPr>
            <a:stCxn id="746" idx="5"/>
            <a:endCxn id="751" idx="1"/>
          </p:cNvCxnSpPr>
          <p:nvPr/>
        </p:nvCxnSpPr>
        <p:spPr>
          <a:xfrm>
            <a:off x="2188463" y="4322716"/>
            <a:ext cx="171300" cy="70500"/>
          </a:xfrm>
          <a:prstGeom prst="straightConnector1">
            <a:avLst/>
          </a:prstGeom>
          <a:noFill/>
          <a:ln w="9525" cap="flat" cmpd="sng">
            <a:solidFill>
              <a:schemeClr val="accent1"/>
            </a:solidFill>
            <a:prstDash val="solid"/>
            <a:round/>
            <a:headEnd type="none" w="med" len="med"/>
            <a:tailEnd type="none" w="med" len="med"/>
          </a:ln>
        </p:spPr>
      </p:cxnSp>
      <p:cxnSp>
        <p:nvCxnSpPr>
          <p:cNvPr id="758" name="Google Shape;758;p64"/>
          <p:cNvCxnSpPr>
            <a:stCxn id="751" idx="6"/>
            <a:endCxn id="752" idx="2"/>
          </p:cNvCxnSpPr>
          <p:nvPr/>
        </p:nvCxnSpPr>
        <p:spPr>
          <a:xfrm>
            <a:off x="2428925" y="4420150"/>
            <a:ext cx="476100" cy="47700"/>
          </a:xfrm>
          <a:prstGeom prst="straightConnector1">
            <a:avLst/>
          </a:prstGeom>
          <a:noFill/>
          <a:ln w="9525" cap="flat" cmpd="sng">
            <a:solidFill>
              <a:schemeClr val="accent1"/>
            </a:solidFill>
            <a:prstDash val="solid"/>
            <a:round/>
            <a:headEnd type="none" w="med" len="med"/>
            <a:tailEnd type="none" w="med" len="med"/>
          </a:ln>
        </p:spPr>
      </p:cxnSp>
      <p:cxnSp>
        <p:nvCxnSpPr>
          <p:cNvPr id="759" name="Google Shape;759;p64"/>
          <p:cNvCxnSpPr>
            <a:stCxn id="751" idx="7"/>
            <a:endCxn id="748" idx="3"/>
          </p:cNvCxnSpPr>
          <p:nvPr/>
        </p:nvCxnSpPr>
        <p:spPr>
          <a:xfrm rot="10800000" flipH="1">
            <a:off x="2417063" y="4270209"/>
            <a:ext cx="216000" cy="123000"/>
          </a:xfrm>
          <a:prstGeom prst="straightConnector1">
            <a:avLst/>
          </a:prstGeom>
          <a:noFill/>
          <a:ln w="9525" cap="flat" cmpd="sng">
            <a:solidFill>
              <a:schemeClr val="accent1"/>
            </a:solidFill>
            <a:prstDash val="solid"/>
            <a:round/>
            <a:headEnd type="none" w="med" len="med"/>
            <a:tailEnd type="none" w="med" len="med"/>
          </a:ln>
        </p:spPr>
      </p:cxnSp>
      <p:cxnSp>
        <p:nvCxnSpPr>
          <p:cNvPr id="760" name="Google Shape;760;p64"/>
          <p:cNvCxnSpPr>
            <a:stCxn id="748" idx="6"/>
            <a:endCxn id="750" idx="2"/>
          </p:cNvCxnSpPr>
          <p:nvPr/>
        </p:nvCxnSpPr>
        <p:spPr>
          <a:xfrm>
            <a:off x="2702150" y="4243400"/>
            <a:ext cx="507900" cy="29100"/>
          </a:xfrm>
          <a:prstGeom prst="straightConnector1">
            <a:avLst/>
          </a:prstGeom>
          <a:noFill/>
          <a:ln w="9525" cap="flat" cmpd="sng">
            <a:solidFill>
              <a:schemeClr val="accent1"/>
            </a:solidFill>
            <a:prstDash val="solid"/>
            <a:round/>
            <a:headEnd type="none" w="med" len="med"/>
            <a:tailEnd type="none" w="med" len="med"/>
          </a:ln>
        </p:spPr>
      </p:cxnSp>
      <p:cxnSp>
        <p:nvCxnSpPr>
          <p:cNvPr id="761" name="Google Shape;761;p64"/>
          <p:cNvCxnSpPr>
            <a:stCxn id="752" idx="6"/>
            <a:endCxn id="750" idx="3"/>
          </p:cNvCxnSpPr>
          <p:nvPr/>
        </p:nvCxnSpPr>
        <p:spPr>
          <a:xfrm rot="10800000" flipH="1">
            <a:off x="2986125" y="4299475"/>
            <a:ext cx="235800" cy="168300"/>
          </a:xfrm>
          <a:prstGeom prst="straightConnector1">
            <a:avLst/>
          </a:prstGeom>
          <a:noFill/>
          <a:ln w="9525" cap="flat" cmpd="sng">
            <a:solidFill>
              <a:schemeClr val="accent1"/>
            </a:solidFill>
            <a:prstDash val="solid"/>
            <a:round/>
            <a:headEnd type="none" w="med" len="med"/>
            <a:tailEnd type="none" w="med" len="med"/>
          </a:ln>
        </p:spPr>
      </p:cxnSp>
      <p:sp>
        <p:nvSpPr>
          <p:cNvPr id="739" name="Google Shape;739;p64"/>
          <p:cNvSpPr/>
          <p:nvPr/>
        </p:nvSpPr>
        <p:spPr>
          <a:xfrm>
            <a:off x="3352800" y="4244325"/>
            <a:ext cx="81000" cy="70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64"/>
          <p:cNvSpPr txBox="1"/>
          <p:nvPr/>
        </p:nvSpPr>
        <p:spPr>
          <a:xfrm>
            <a:off x="1974275" y="4509575"/>
            <a:ext cx="1385400" cy="36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lattice output</a:t>
            </a:r>
            <a:endParaRPr sz="1200"/>
          </a:p>
        </p:txBody>
      </p:sp>
      <p:sp>
        <p:nvSpPr>
          <p:cNvPr id="763" name="Google Shape;763;p64"/>
          <p:cNvSpPr txBox="1"/>
          <p:nvPr/>
        </p:nvSpPr>
        <p:spPr>
          <a:xfrm>
            <a:off x="6895525" y="575300"/>
            <a:ext cx="1385400" cy="36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adapted data</a:t>
            </a:r>
            <a:endParaRPr sz="1200"/>
          </a:p>
        </p:txBody>
      </p:sp>
      <p:sp>
        <p:nvSpPr>
          <p:cNvPr id="764" name="Google Shape;764;p6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sp>
        <p:nvSpPr>
          <p:cNvPr id="765" name="Google Shape;765;p64"/>
          <p:cNvSpPr txBox="1"/>
          <p:nvPr/>
        </p:nvSpPr>
        <p:spPr>
          <a:xfrm>
            <a:off x="5659550" y="4588225"/>
            <a:ext cx="310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2"/>
                </a:solidFill>
                <a:latin typeface="Source Sans Pro"/>
                <a:ea typeface="Source Sans Pro"/>
                <a:cs typeface="Source Sans Pro"/>
                <a:sym typeface="Source Sans Pro"/>
              </a:rPr>
              <a:t>(Post et al. 2013; Kumar et al. 2014; Sperber et al. 2017)</a:t>
            </a:r>
            <a:endParaRPr sz="1000">
              <a:solidFill>
                <a:schemeClr val="lt2"/>
              </a:solidFill>
              <a:latin typeface="Source Sans Pro"/>
              <a:ea typeface="Source Sans Pro"/>
              <a:cs typeface="Source Sans Pro"/>
              <a:sym typeface="Source Sans Pr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cxnSp>
        <p:nvCxnSpPr>
          <p:cNvPr id="770" name="Google Shape;770;p65"/>
          <p:cNvCxnSpPr>
            <a:stCxn id="771" idx="2"/>
            <a:endCxn id="772" idx="0"/>
          </p:cNvCxnSpPr>
          <p:nvPr/>
        </p:nvCxnSpPr>
        <p:spPr>
          <a:xfrm>
            <a:off x="2702150" y="2123850"/>
            <a:ext cx="5400" cy="1507200"/>
          </a:xfrm>
          <a:prstGeom prst="straightConnector1">
            <a:avLst/>
          </a:prstGeom>
          <a:noFill/>
          <a:ln w="9525" cap="flat" cmpd="sng">
            <a:solidFill>
              <a:srgbClr val="674EA7"/>
            </a:solidFill>
            <a:prstDash val="solid"/>
            <a:round/>
            <a:headEnd type="none" w="med" len="med"/>
            <a:tailEnd type="stealth" w="med" len="med"/>
          </a:ln>
        </p:spPr>
      </p:cxnSp>
      <p:sp>
        <p:nvSpPr>
          <p:cNvPr id="771" name="Google Shape;771;p65"/>
          <p:cNvSpPr/>
          <p:nvPr/>
        </p:nvSpPr>
        <p:spPr>
          <a:xfrm>
            <a:off x="1943900" y="1500450"/>
            <a:ext cx="1516500" cy="623400"/>
          </a:xfrm>
          <a:prstGeom prst="rect">
            <a:avLst/>
          </a:prstGeom>
          <a:solidFill>
            <a:schemeClr val="accent3"/>
          </a:solidFill>
          <a:ln w="762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ASR</a:t>
            </a:r>
            <a:endParaRPr sz="2000"/>
          </a:p>
        </p:txBody>
      </p:sp>
      <p:sp>
        <p:nvSpPr>
          <p:cNvPr id="773" name="Google Shape;773;p65"/>
          <p:cNvSpPr txBox="1">
            <a:spLocks noGrp="1"/>
          </p:cNvSpPr>
          <p:nvPr>
            <p:ph type="title"/>
          </p:nvPr>
        </p:nvSpPr>
        <p:spPr>
          <a:xfrm>
            <a:off x="311700" y="2164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Modular Models</a:t>
            </a:r>
            <a:endParaRPr/>
          </a:p>
        </p:txBody>
      </p:sp>
      <p:sp>
        <p:nvSpPr>
          <p:cNvPr id="774" name="Google Shape;774;p65"/>
          <p:cNvSpPr/>
          <p:nvPr/>
        </p:nvSpPr>
        <p:spPr>
          <a:xfrm>
            <a:off x="5355927" y="1500453"/>
            <a:ext cx="1516500" cy="1831800"/>
          </a:xfrm>
          <a:prstGeom prst="rect">
            <a:avLst/>
          </a:prstGeom>
          <a:solidFill>
            <a:schemeClr val="accent3"/>
          </a:solidFill>
          <a:ln w="762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t>MT</a:t>
            </a:r>
            <a:endParaRPr sz="2000"/>
          </a:p>
        </p:txBody>
      </p:sp>
      <p:pic>
        <p:nvPicPr>
          <p:cNvPr id="775" name="Google Shape;775;p65"/>
          <p:cNvPicPr preferRelativeResize="0"/>
          <p:nvPr/>
        </p:nvPicPr>
        <p:blipFill>
          <a:blip r:embed="rId3">
            <a:alphaModFix/>
          </a:blip>
          <a:stretch>
            <a:fillRect/>
          </a:stretch>
        </p:blipFill>
        <p:spPr>
          <a:xfrm>
            <a:off x="1934700" y="858628"/>
            <a:ext cx="1588956" cy="503227"/>
          </a:xfrm>
          <a:prstGeom prst="rect">
            <a:avLst/>
          </a:prstGeom>
          <a:noFill/>
          <a:ln>
            <a:noFill/>
          </a:ln>
        </p:spPr>
      </p:pic>
      <p:sp>
        <p:nvSpPr>
          <p:cNvPr id="776" name="Google Shape;776;p65"/>
          <p:cNvSpPr/>
          <p:nvPr/>
        </p:nvSpPr>
        <p:spPr>
          <a:xfrm>
            <a:off x="1944050" y="2285450"/>
            <a:ext cx="1516500" cy="519900"/>
          </a:xfrm>
          <a:prstGeom prst="rect">
            <a:avLst/>
          </a:prstGeom>
          <a:solidFill>
            <a:srgbClr val="76A5A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t>disfluency removal</a:t>
            </a:r>
            <a:endParaRPr sz="1600"/>
          </a:p>
        </p:txBody>
      </p:sp>
      <p:sp>
        <p:nvSpPr>
          <p:cNvPr id="777" name="Google Shape;777;p65"/>
          <p:cNvSpPr/>
          <p:nvPr/>
        </p:nvSpPr>
        <p:spPr>
          <a:xfrm>
            <a:off x="1944050" y="2920200"/>
            <a:ext cx="1516500" cy="519900"/>
          </a:xfrm>
          <a:prstGeom prst="rect">
            <a:avLst/>
          </a:prstGeom>
          <a:solidFill>
            <a:srgbClr val="F9CB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t>recase &amp; repunctuate</a:t>
            </a:r>
            <a:endParaRPr sz="1600"/>
          </a:p>
        </p:txBody>
      </p:sp>
      <p:sp>
        <p:nvSpPr>
          <p:cNvPr id="778" name="Google Shape;778;p65"/>
          <p:cNvSpPr txBox="1"/>
          <p:nvPr/>
        </p:nvSpPr>
        <p:spPr>
          <a:xfrm>
            <a:off x="5297050" y="839825"/>
            <a:ext cx="1589100" cy="51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73763"/>
                </a:solidFill>
              </a:rPr>
              <a:t>Das ist ein Satz.</a:t>
            </a:r>
            <a:endParaRPr>
              <a:solidFill>
                <a:srgbClr val="073763"/>
              </a:solidFill>
            </a:endParaRPr>
          </a:p>
        </p:txBody>
      </p:sp>
      <p:cxnSp>
        <p:nvCxnSpPr>
          <p:cNvPr id="779" name="Google Shape;779;p65"/>
          <p:cNvCxnSpPr>
            <a:stCxn id="780" idx="6"/>
            <a:endCxn id="778" idx="1"/>
          </p:cNvCxnSpPr>
          <p:nvPr/>
        </p:nvCxnSpPr>
        <p:spPr>
          <a:xfrm rot="10800000" flipH="1">
            <a:off x="3433800" y="1099875"/>
            <a:ext cx="1863300" cy="3179700"/>
          </a:xfrm>
          <a:prstGeom prst="curvedConnector3">
            <a:avLst>
              <a:gd name="adj1" fmla="val 49999"/>
            </a:avLst>
          </a:prstGeom>
          <a:noFill/>
          <a:ln w="28575" cap="flat" cmpd="sng">
            <a:solidFill>
              <a:srgbClr val="674EA7"/>
            </a:solidFill>
            <a:prstDash val="solid"/>
            <a:round/>
            <a:headEnd type="none" w="med" len="med"/>
            <a:tailEnd type="stealth" w="med" len="med"/>
          </a:ln>
        </p:spPr>
      </p:cxnSp>
      <p:cxnSp>
        <p:nvCxnSpPr>
          <p:cNvPr id="781" name="Google Shape;781;p65"/>
          <p:cNvCxnSpPr/>
          <p:nvPr/>
        </p:nvCxnSpPr>
        <p:spPr>
          <a:xfrm>
            <a:off x="2710624" y="1206380"/>
            <a:ext cx="300" cy="232200"/>
          </a:xfrm>
          <a:prstGeom prst="straightConnector1">
            <a:avLst/>
          </a:prstGeom>
          <a:noFill/>
          <a:ln w="9525" cap="flat" cmpd="sng">
            <a:solidFill>
              <a:srgbClr val="674EA7"/>
            </a:solidFill>
            <a:prstDash val="solid"/>
            <a:round/>
            <a:headEnd type="none" w="med" len="med"/>
            <a:tailEnd type="stealth" w="med" len="med"/>
          </a:ln>
        </p:spPr>
      </p:cxnSp>
      <p:cxnSp>
        <p:nvCxnSpPr>
          <p:cNvPr id="782" name="Google Shape;782;p65"/>
          <p:cNvCxnSpPr/>
          <p:nvPr/>
        </p:nvCxnSpPr>
        <p:spPr>
          <a:xfrm>
            <a:off x="6127697" y="1206380"/>
            <a:ext cx="300" cy="232200"/>
          </a:xfrm>
          <a:prstGeom prst="straightConnector1">
            <a:avLst/>
          </a:prstGeom>
          <a:noFill/>
          <a:ln w="9525" cap="flat" cmpd="sng">
            <a:solidFill>
              <a:srgbClr val="674EA7"/>
            </a:solidFill>
            <a:prstDash val="solid"/>
            <a:round/>
            <a:headEnd type="none" w="med" len="med"/>
            <a:tailEnd type="stealth" w="med" len="med"/>
          </a:ln>
        </p:spPr>
      </p:cxnSp>
      <p:sp>
        <p:nvSpPr>
          <p:cNvPr id="772" name="Google Shape;772;p65"/>
          <p:cNvSpPr txBox="1"/>
          <p:nvPr/>
        </p:nvSpPr>
        <p:spPr>
          <a:xfrm>
            <a:off x="1859925" y="3631150"/>
            <a:ext cx="1695300" cy="41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73763"/>
                </a:solidFill>
              </a:rPr>
              <a:t>Das ist ein Satz.</a:t>
            </a:r>
            <a:endParaRPr>
              <a:solidFill>
                <a:srgbClr val="073763"/>
              </a:solidFill>
            </a:endParaRPr>
          </a:p>
        </p:txBody>
      </p:sp>
      <p:sp>
        <p:nvSpPr>
          <p:cNvPr id="783" name="Google Shape;783;p65"/>
          <p:cNvSpPr txBox="1"/>
          <p:nvPr/>
        </p:nvSpPr>
        <p:spPr>
          <a:xfrm>
            <a:off x="5109050" y="3631150"/>
            <a:ext cx="2020500" cy="51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980000"/>
                </a:solidFill>
              </a:rPr>
              <a:t>This is a sentence.</a:t>
            </a:r>
            <a:endParaRPr>
              <a:solidFill>
                <a:srgbClr val="980000"/>
              </a:solidFill>
            </a:endParaRPr>
          </a:p>
        </p:txBody>
      </p:sp>
      <p:cxnSp>
        <p:nvCxnSpPr>
          <p:cNvPr id="784" name="Google Shape;784;p65"/>
          <p:cNvCxnSpPr>
            <a:stCxn id="774" idx="2"/>
            <a:endCxn id="783" idx="0"/>
          </p:cNvCxnSpPr>
          <p:nvPr/>
        </p:nvCxnSpPr>
        <p:spPr>
          <a:xfrm>
            <a:off x="6114177" y="3332253"/>
            <a:ext cx="5100" cy="298800"/>
          </a:xfrm>
          <a:prstGeom prst="straightConnector1">
            <a:avLst/>
          </a:prstGeom>
          <a:noFill/>
          <a:ln w="9525" cap="flat" cmpd="sng">
            <a:solidFill>
              <a:srgbClr val="674EA7"/>
            </a:solidFill>
            <a:prstDash val="solid"/>
            <a:round/>
            <a:headEnd type="none" w="med" len="med"/>
            <a:tailEnd type="stealth" w="med" len="med"/>
          </a:ln>
        </p:spPr>
      </p:cxnSp>
      <p:sp>
        <p:nvSpPr>
          <p:cNvPr id="785" name="Google Shape;785;p65"/>
          <p:cNvSpPr txBox="1"/>
          <p:nvPr/>
        </p:nvSpPr>
        <p:spPr>
          <a:xfrm>
            <a:off x="6847525" y="839825"/>
            <a:ext cx="1385400" cy="366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accent5"/>
                </a:solidFill>
              </a:rPr>
              <a:t>das is ein satz</a:t>
            </a:r>
            <a:endParaRPr>
              <a:solidFill>
                <a:schemeClr val="accent5"/>
              </a:solidFill>
            </a:endParaRPr>
          </a:p>
        </p:txBody>
      </p:sp>
      <p:cxnSp>
        <p:nvCxnSpPr>
          <p:cNvPr id="786" name="Google Shape;786;p65"/>
          <p:cNvCxnSpPr>
            <a:stCxn id="785" idx="2"/>
          </p:cNvCxnSpPr>
          <p:nvPr/>
        </p:nvCxnSpPr>
        <p:spPr>
          <a:xfrm flipH="1">
            <a:off x="6895525" y="1206425"/>
            <a:ext cx="644700" cy="240300"/>
          </a:xfrm>
          <a:prstGeom prst="straightConnector1">
            <a:avLst/>
          </a:prstGeom>
          <a:noFill/>
          <a:ln w="9525" cap="flat" cmpd="sng">
            <a:solidFill>
              <a:schemeClr val="accent5"/>
            </a:solidFill>
            <a:prstDash val="solid"/>
            <a:round/>
            <a:headEnd type="none" w="med" len="med"/>
            <a:tailEnd type="stealth" w="med" len="med"/>
          </a:ln>
        </p:spPr>
      </p:cxnSp>
      <p:sp>
        <p:nvSpPr>
          <p:cNvPr id="787" name="Google Shape;787;p65"/>
          <p:cNvSpPr/>
          <p:nvPr/>
        </p:nvSpPr>
        <p:spPr>
          <a:xfrm>
            <a:off x="2119325" y="4257675"/>
            <a:ext cx="81000" cy="76200"/>
          </a:xfrm>
          <a:prstGeom prst="ellipse">
            <a:avLst/>
          </a:prstGeom>
          <a:solidFill>
            <a:srgbClr val="6D9EEB"/>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65"/>
          <p:cNvSpPr/>
          <p:nvPr/>
        </p:nvSpPr>
        <p:spPr>
          <a:xfrm>
            <a:off x="2347925" y="4105275"/>
            <a:ext cx="81000" cy="76200"/>
          </a:xfrm>
          <a:prstGeom prst="ellipse">
            <a:avLst/>
          </a:prstGeom>
          <a:solidFill>
            <a:srgbClr val="6D9EEB"/>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65"/>
          <p:cNvSpPr/>
          <p:nvPr/>
        </p:nvSpPr>
        <p:spPr>
          <a:xfrm>
            <a:off x="2621150" y="4205300"/>
            <a:ext cx="81000" cy="76200"/>
          </a:xfrm>
          <a:prstGeom prst="ellipse">
            <a:avLst/>
          </a:prstGeom>
          <a:solidFill>
            <a:srgbClr val="6D9EEB"/>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65"/>
          <p:cNvSpPr/>
          <p:nvPr/>
        </p:nvSpPr>
        <p:spPr>
          <a:xfrm>
            <a:off x="2905125" y="4105275"/>
            <a:ext cx="81000" cy="76200"/>
          </a:xfrm>
          <a:prstGeom prst="ellipse">
            <a:avLst/>
          </a:prstGeom>
          <a:solidFill>
            <a:srgbClr val="6D9EEB"/>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65"/>
          <p:cNvSpPr/>
          <p:nvPr/>
        </p:nvSpPr>
        <p:spPr>
          <a:xfrm>
            <a:off x="3209950" y="4234400"/>
            <a:ext cx="81000" cy="76200"/>
          </a:xfrm>
          <a:prstGeom prst="ellipse">
            <a:avLst/>
          </a:prstGeom>
          <a:solidFill>
            <a:srgbClr val="6D9EEB"/>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65"/>
          <p:cNvSpPr/>
          <p:nvPr/>
        </p:nvSpPr>
        <p:spPr>
          <a:xfrm>
            <a:off x="2347925" y="4382050"/>
            <a:ext cx="81000" cy="76200"/>
          </a:xfrm>
          <a:prstGeom prst="ellipse">
            <a:avLst/>
          </a:prstGeom>
          <a:solidFill>
            <a:srgbClr val="6D9EEB"/>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65"/>
          <p:cNvSpPr/>
          <p:nvPr/>
        </p:nvSpPr>
        <p:spPr>
          <a:xfrm>
            <a:off x="2905125" y="4429675"/>
            <a:ext cx="81000" cy="76200"/>
          </a:xfrm>
          <a:prstGeom prst="ellipse">
            <a:avLst/>
          </a:prstGeom>
          <a:solidFill>
            <a:srgbClr val="6D9EEB"/>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4" name="Google Shape;794;p65"/>
          <p:cNvCxnSpPr>
            <a:stCxn id="787" idx="7"/>
            <a:endCxn id="788" idx="3"/>
          </p:cNvCxnSpPr>
          <p:nvPr/>
        </p:nvCxnSpPr>
        <p:spPr>
          <a:xfrm rot="10800000" flipH="1">
            <a:off x="2188463" y="4170434"/>
            <a:ext cx="171300" cy="98400"/>
          </a:xfrm>
          <a:prstGeom prst="straightConnector1">
            <a:avLst/>
          </a:prstGeom>
          <a:noFill/>
          <a:ln w="9525" cap="flat" cmpd="sng">
            <a:solidFill>
              <a:schemeClr val="accent1"/>
            </a:solidFill>
            <a:prstDash val="solid"/>
            <a:round/>
            <a:headEnd type="none" w="med" len="med"/>
            <a:tailEnd type="none" w="med" len="med"/>
          </a:ln>
        </p:spPr>
      </p:cxnSp>
      <p:cxnSp>
        <p:nvCxnSpPr>
          <p:cNvPr id="795" name="Google Shape;795;p65"/>
          <p:cNvCxnSpPr>
            <a:stCxn id="788" idx="6"/>
            <a:endCxn id="789" idx="1"/>
          </p:cNvCxnSpPr>
          <p:nvPr/>
        </p:nvCxnSpPr>
        <p:spPr>
          <a:xfrm>
            <a:off x="2428925" y="4143375"/>
            <a:ext cx="204000" cy="73200"/>
          </a:xfrm>
          <a:prstGeom prst="straightConnector1">
            <a:avLst/>
          </a:prstGeom>
          <a:noFill/>
          <a:ln w="9525" cap="flat" cmpd="sng">
            <a:solidFill>
              <a:schemeClr val="accent1"/>
            </a:solidFill>
            <a:prstDash val="solid"/>
            <a:round/>
            <a:headEnd type="none" w="med" len="med"/>
            <a:tailEnd type="none" w="med" len="med"/>
          </a:ln>
        </p:spPr>
      </p:cxnSp>
      <p:cxnSp>
        <p:nvCxnSpPr>
          <p:cNvPr id="796" name="Google Shape;796;p65"/>
          <p:cNvCxnSpPr>
            <a:stCxn id="789" idx="7"/>
            <a:endCxn id="790" idx="2"/>
          </p:cNvCxnSpPr>
          <p:nvPr/>
        </p:nvCxnSpPr>
        <p:spPr>
          <a:xfrm rot="10800000" flipH="1">
            <a:off x="2690288" y="4143259"/>
            <a:ext cx="214800" cy="73200"/>
          </a:xfrm>
          <a:prstGeom prst="straightConnector1">
            <a:avLst/>
          </a:prstGeom>
          <a:noFill/>
          <a:ln w="9525" cap="flat" cmpd="sng">
            <a:solidFill>
              <a:schemeClr val="accent1"/>
            </a:solidFill>
            <a:prstDash val="solid"/>
            <a:round/>
            <a:headEnd type="none" w="med" len="med"/>
            <a:tailEnd type="none" w="med" len="med"/>
          </a:ln>
        </p:spPr>
      </p:cxnSp>
      <p:cxnSp>
        <p:nvCxnSpPr>
          <p:cNvPr id="797" name="Google Shape;797;p65"/>
          <p:cNvCxnSpPr>
            <a:stCxn id="790" idx="6"/>
            <a:endCxn id="791" idx="1"/>
          </p:cNvCxnSpPr>
          <p:nvPr/>
        </p:nvCxnSpPr>
        <p:spPr>
          <a:xfrm>
            <a:off x="2986125" y="4143375"/>
            <a:ext cx="235800" cy="102300"/>
          </a:xfrm>
          <a:prstGeom prst="straightConnector1">
            <a:avLst/>
          </a:prstGeom>
          <a:noFill/>
          <a:ln w="9525" cap="flat" cmpd="sng">
            <a:solidFill>
              <a:schemeClr val="accent1"/>
            </a:solidFill>
            <a:prstDash val="solid"/>
            <a:round/>
            <a:headEnd type="none" w="med" len="med"/>
            <a:tailEnd type="none" w="med" len="med"/>
          </a:ln>
        </p:spPr>
      </p:cxnSp>
      <p:cxnSp>
        <p:nvCxnSpPr>
          <p:cNvPr id="798" name="Google Shape;798;p65"/>
          <p:cNvCxnSpPr>
            <a:stCxn id="787" idx="5"/>
            <a:endCxn id="792" idx="1"/>
          </p:cNvCxnSpPr>
          <p:nvPr/>
        </p:nvCxnSpPr>
        <p:spPr>
          <a:xfrm>
            <a:off x="2188463" y="4322716"/>
            <a:ext cx="171300" cy="70500"/>
          </a:xfrm>
          <a:prstGeom prst="straightConnector1">
            <a:avLst/>
          </a:prstGeom>
          <a:noFill/>
          <a:ln w="9525" cap="flat" cmpd="sng">
            <a:solidFill>
              <a:schemeClr val="accent1"/>
            </a:solidFill>
            <a:prstDash val="solid"/>
            <a:round/>
            <a:headEnd type="none" w="med" len="med"/>
            <a:tailEnd type="none" w="med" len="med"/>
          </a:ln>
        </p:spPr>
      </p:cxnSp>
      <p:cxnSp>
        <p:nvCxnSpPr>
          <p:cNvPr id="799" name="Google Shape;799;p65"/>
          <p:cNvCxnSpPr>
            <a:stCxn id="792" idx="6"/>
            <a:endCxn id="793" idx="2"/>
          </p:cNvCxnSpPr>
          <p:nvPr/>
        </p:nvCxnSpPr>
        <p:spPr>
          <a:xfrm>
            <a:off x="2428925" y="4420150"/>
            <a:ext cx="476100" cy="47700"/>
          </a:xfrm>
          <a:prstGeom prst="straightConnector1">
            <a:avLst/>
          </a:prstGeom>
          <a:noFill/>
          <a:ln w="9525" cap="flat" cmpd="sng">
            <a:solidFill>
              <a:schemeClr val="accent1"/>
            </a:solidFill>
            <a:prstDash val="solid"/>
            <a:round/>
            <a:headEnd type="none" w="med" len="med"/>
            <a:tailEnd type="none" w="med" len="med"/>
          </a:ln>
        </p:spPr>
      </p:cxnSp>
      <p:cxnSp>
        <p:nvCxnSpPr>
          <p:cNvPr id="800" name="Google Shape;800;p65"/>
          <p:cNvCxnSpPr>
            <a:stCxn id="792" idx="7"/>
            <a:endCxn id="789" idx="3"/>
          </p:cNvCxnSpPr>
          <p:nvPr/>
        </p:nvCxnSpPr>
        <p:spPr>
          <a:xfrm rot="10800000" flipH="1">
            <a:off x="2417063" y="4270209"/>
            <a:ext cx="216000" cy="123000"/>
          </a:xfrm>
          <a:prstGeom prst="straightConnector1">
            <a:avLst/>
          </a:prstGeom>
          <a:noFill/>
          <a:ln w="9525" cap="flat" cmpd="sng">
            <a:solidFill>
              <a:schemeClr val="accent1"/>
            </a:solidFill>
            <a:prstDash val="solid"/>
            <a:round/>
            <a:headEnd type="none" w="med" len="med"/>
            <a:tailEnd type="none" w="med" len="med"/>
          </a:ln>
        </p:spPr>
      </p:cxnSp>
      <p:cxnSp>
        <p:nvCxnSpPr>
          <p:cNvPr id="801" name="Google Shape;801;p65"/>
          <p:cNvCxnSpPr>
            <a:stCxn id="789" idx="6"/>
            <a:endCxn id="791" idx="2"/>
          </p:cNvCxnSpPr>
          <p:nvPr/>
        </p:nvCxnSpPr>
        <p:spPr>
          <a:xfrm>
            <a:off x="2702150" y="4243400"/>
            <a:ext cx="507900" cy="29100"/>
          </a:xfrm>
          <a:prstGeom prst="straightConnector1">
            <a:avLst/>
          </a:prstGeom>
          <a:noFill/>
          <a:ln w="9525" cap="flat" cmpd="sng">
            <a:solidFill>
              <a:schemeClr val="accent1"/>
            </a:solidFill>
            <a:prstDash val="solid"/>
            <a:round/>
            <a:headEnd type="none" w="med" len="med"/>
            <a:tailEnd type="none" w="med" len="med"/>
          </a:ln>
        </p:spPr>
      </p:cxnSp>
      <p:cxnSp>
        <p:nvCxnSpPr>
          <p:cNvPr id="802" name="Google Shape;802;p65"/>
          <p:cNvCxnSpPr>
            <a:stCxn id="793" idx="6"/>
            <a:endCxn id="791" idx="3"/>
          </p:cNvCxnSpPr>
          <p:nvPr/>
        </p:nvCxnSpPr>
        <p:spPr>
          <a:xfrm rot="10800000" flipH="1">
            <a:off x="2986125" y="4299475"/>
            <a:ext cx="235800" cy="168300"/>
          </a:xfrm>
          <a:prstGeom prst="straightConnector1">
            <a:avLst/>
          </a:prstGeom>
          <a:noFill/>
          <a:ln w="9525" cap="flat" cmpd="sng">
            <a:solidFill>
              <a:schemeClr val="accent1"/>
            </a:solidFill>
            <a:prstDash val="solid"/>
            <a:round/>
            <a:headEnd type="none" w="med" len="med"/>
            <a:tailEnd type="none" w="med" len="med"/>
          </a:ln>
        </p:spPr>
      </p:cxnSp>
      <p:sp>
        <p:nvSpPr>
          <p:cNvPr id="780" name="Google Shape;780;p65"/>
          <p:cNvSpPr/>
          <p:nvPr/>
        </p:nvSpPr>
        <p:spPr>
          <a:xfrm>
            <a:off x="3352800" y="4244325"/>
            <a:ext cx="81000" cy="70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65"/>
          <p:cNvSpPr txBox="1"/>
          <p:nvPr/>
        </p:nvSpPr>
        <p:spPr>
          <a:xfrm>
            <a:off x="1974275" y="4509575"/>
            <a:ext cx="1385400" cy="36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lattice output</a:t>
            </a:r>
            <a:endParaRPr sz="1200"/>
          </a:p>
        </p:txBody>
      </p:sp>
      <p:sp>
        <p:nvSpPr>
          <p:cNvPr id="804" name="Google Shape;804;p65"/>
          <p:cNvSpPr txBox="1"/>
          <p:nvPr/>
        </p:nvSpPr>
        <p:spPr>
          <a:xfrm>
            <a:off x="6895525" y="575300"/>
            <a:ext cx="1385400" cy="36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t>adapted data</a:t>
            </a:r>
            <a:endParaRPr sz="1200"/>
          </a:p>
        </p:txBody>
      </p:sp>
      <p:sp>
        <p:nvSpPr>
          <p:cNvPr id="805" name="Google Shape;805;p65"/>
          <p:cNvSpPr txBox="1">
            <a:spLocks noGrp="1"/>
          </p:cNvSpPr>
          <p:nvPr>
            <p:ph type="body" idx="1"/>
          </p:nvPr>
        </p:nvSpPr>
        <p:spPr>
          <a:xfrm>
            <a:off x="4870975" y="4105275"/>
            <a:ext cx="4202400" cy="9132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dk1"/>
                </a:solidFill>
                <a:latin typeface="Caveat"/>
                <a:ea typeface="Caveat"/>
                <a:cs typeface="Caveat"/>
                <a:sym typeface="Caveat"/>
              </a:rPr>
              <a:t>Several modules, each with an isolated task</a:t>
            </a:r>
            <a:endParaRPr sz="2000" b="1">
              <a:solidFill>
                <a:schemeClr val="dk1"/>
              </a:solidFill>
              <a:latin typeface="Caveat"/>
              <a:ea typeface="Caveat"/>
              <a:cs typeface="Caveat"/>
              <a:sym typeface="Caveat"/>
            </a:endParaRPr>
          </a:p>
          <a:p>
            <a:pPr marL="0" lvl="0" indent="0" algn="l" rtl="0">
              <a:spcBef>
                <a:spcPts val="0"/>
              </a:spcBef>
              <a:spcAft>
                <a:spcPts val="0"/>
              </a:spcAft>
              <a:buNone/>
            </a:pPr>
            <a:r>
              <a:rPr lang="en" sz="2000" b="1">
                <a:solidFill>
                  <a:schemeClr val="dk1"/>
                </a:solidFill>
                <a:latin typeface="Caveat"/>
                <a:ea typeface="Caveat"/>
                <a:cs typeface="Caveat"/>
                <a:sym typeface="Caveat"/>
              </a:rPr>
              <a:t>Designed to remove errors, can still propagate</a:t>
            </a:r>
            <a:endParaRPr sz="2000" b="1">
              <a:solidFill>
                <a:schemeClr val="dk1"/>
              </a:solidFill>
              <a:latin typeface="Caveat"/>
              <a:ea typeface="Caveat"/>
              <a:cs typeface="Caveat"/>
              <a:sym typeface="Caveat"/>
            </a:endParaRPr>
          </a:p>
        </p:txBody>
      </p:sp>
      <p:sp>
        <p:nvSpPr>
          <p:cNvPr id="806" name="Google Shape;806;p6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5">
                                            <p:txEl>
                                              <p:pRg st="0" end="0"/>
                                            </p:txEl>
                                          </p:spTgt>
                                        </p:tgtEl>
                                        <p:attrNameLst>
                                          <p:attrName>style.visibility</p:attrName>
                                        </p:attrNameLst>
                                      </p:cBhvr>
                                      <p:to>
                                        <p:strVal val="visible"/>
                                      </p:to>
                                    </p:set>
                                    <p:animEffect transition="in" filter="fade">
                                      <p:cBhvr>
                                        <p:cTn id="7" dur="1000"/>
                                        <p:tgtEl>
                                          <p:spTgt spid="8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05">
                                            <p:txEl>
                                              <p:pRg st="1" end="1"/>
                                            </p:txEl>
                                          </p:spTgt>
                                        </p:tgtEl>
                                        <p:attrNameLst>
                                          <p:attrName>style.visibility</p:attrName>
                                        </p:attrNameLst>
                                      </p:cBhvr>
                                      <p:to>
                                        <p:strVal val="visible"/>
                                      </p:to>
                                    </p:set>
                                    <p:animEffect transition="in" filter="fade">
                                      <p:cBhvr>
                                        <p:cTn id="12" dur="1000"/>
                                        <p:tgtEl>
                                          <p:spTgt spid="80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66"/>
          <p:cNvSpPr txBox="1">
            <a:spLocks noGrp="1"/>
          </p:cNvSpPr>
          <p:nvPr>
            <p:ph type="title"/>
          </p:nvPr>
        </p:nvSpPr>
        <p:spPr>
          <a:xfrm>
            <a:off x="265500" y="1678650"/>
            <a:ext cx="4045200" cy="1786200"/>
          </a:xfrm>
          <a:prstGeom prst="rect">
            <a:avLst/>
          </a:prstGeom>
        </p:spPr>
        <p:txBody>
          <a:bodyPr spcFirstLastPara="1" wrap="square" lIns="91425" tIns="91425" rIns="91425" bIns="91425" anchor="ctr" anchorCtr="0">
            <a:noAutofit/>
          </a:bodyPr>
          <a:lstStyle/>
          <a:p>
            <a:pPr marL="0" lvl="0" indent="457200" algn="l" rtl="0">
              <a:lnSpc>
                <a:spcPct val="115000"/>
              </a:lnSpc>
              <a:spcBef>
                <a:spcPts val="0"/>
              </a:spcBef>
              <a:spcAft>
                <a:spcPts val="0"/>
              </a:spcAft>
              <a:buClr>
                <a:schemeClr val="dk2"/>
              </a:buClr>
              <a:buSzPts val="1100"/>
              <a:buFont typeface="Arial"/>
              <a:buNone/>
            </a:pPr>
            <a:r>
              <a:rPr lang="en" sz="3600" b="0">
                <a:solidFill>
                  <a:srgbClr val="434343"/>
                </a:solidFill>
                <a:latin typeface="Caveat"/>
                <a:ea typeface="Caveat"/>
                <a:cs typeface="Caveat"/>
                <a:sym typeface="Caveat"/>
              </a:rPr>
              <a:t>Sec 2:</a:t>
            </a:r>
            <a:endParaRPr sz="3600" b="0">
              <a:solidFill>
                <a:srgbClr val="434343"/>
              </a:solidFill>
              <a:latin typeface="Source Sans Pro"/>
              <a:ea typeface="Source Sans Pro"/>
              <a:cs typeface="Source Sans Pro"/>
              <a:sym typeface="Source Sans Pro"/>
            </a:endParaRPr>
          </a:p>
          <a:p>
            <a:pPr marL="0" lvl="0" indent="457200" algn="l" rtl="0">
              <a:spcBef>
                <a:spcPts val="0"/>
              </a:spcBef>
              <a:spcAft>
                <a:spcPts val="0"/>
              </a:spcAft>
              <a:buNone/>
            </a:pPr>
            <a:r>
              <a:rPr lang="en"/>
              <a:t>End-to-End</a:t>
            </a:r>
            <a:endParaRPr/>
          </a:p>
        </p:txBody>
      </p:sp>
      <p:sp>
        <p:nvSpPr>
          <p:cNvPr id="812" name="Google Shape;812;p66"/>
          <p:cNvSpPr txBox="1">
            <a:spLocks noGrp="1"/>
          </p:cNvSpPr>
          <p:nvPr>
            <p:ph type="body" idx="2"/>
          </p:nvPr>
        </p:nvSpPr>
        <p:spPr>
          <a:xfrm>
            <a:off x="4939500" y="1134375"/>
            <a:ext cx="3837000" cy="328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t>Current state</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Input representations</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Architecture modifications</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Output representations</a:t>
            </a:r>
            <a:endParaRPr b="1"/>
          </a:p>
          <a:p>
            <a:pPr marL="0" lvl="0" indent="0" algn="l" rtl="0">
              <a:spcBef>
                <a:spcPts val="0"/>
              </a:spcBef>
              <a:spcAft>
                <a:spcPts val="1600"/>
              </a:spcAft>
              <a:buNone/>
            </a:pPr>
            <a:endParaRPr sz="1500"/>
          </a:p>
        </p:txBody>
      </p:sp>
      <p:sp>
        <p:nvSpPr>
          <p:cNvPr id="813" name="Google Shape;813;p6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1"/>
          <p:cNvSpPr txBox="1">
            <a:spLocks noGrp="1"/>
          </p:cNvSpPr>
          <p:nvPr>
            <p:ph type="title"/>
          </p:nvPr>
        </p:nvSpPr>
        <p:spPr>
          <a:xfrm>
            <a:off x="265500" y="1678650"/>
            <a:ext cx="4045200" cy="1786200"/>
          </a:xfrm>
          <a:prstGeom prst="rect">
            <a:avLst/>
          </a:prstGeom>
        </p:spPr>
        <p:txBody>
          <a:bodyPr spcFirstLastPara="1" wrap="square" lIns="91425" tIns="91425" rIns="91425" bIns="91425" anchor="ctr" anchorCtr="0">
            <a:noAutofit/>
          </a:bodyPr>
          <a:lstStyle/>
          <a:p>
            <a:pPr marL="0" lvl="0" indent="457200" algn="l" rtl="0">
              <a:lnSpc>
                <a:spcPct val="115000"/>
              </a:lnSpc>
              <a:spcBef>
                <a:spcPts val="0"/>
              </a:spcBef>
              <a:spcAft>
                <a:spcPts val="0"/>
              </a:spcAft>
              <a:buClr>
                <a:schemeClr val="dk2"/>
              </a:buClr>
              <a:buSzPts val="1100"/>
              <a:buFont typeface="Arial"/>
              <a:buNone/>
            </a:pPr>
            <a:r>
              <a:rPr lang="en" sz="3600" b="0">
                <a:solidFill>
                  <a:srgbClr val="434343"/>
                </a:solidFill>
                <a:latin typeface="Caveat"/>
                <a:ea typeface="Caveat"/>
                <a:cs typeface="Caveat"/>
                <a:sym typeface="Caveat"/>
              </a:rPr>
              <a:t>Sec 1:</a:t>
            </a:r>
            <a:endParaRPr sz="3600" b="0">
              <a:solidFill>
                <a:srgbClr val="434343"/>
              </a:solidFill>
              <a:latin typeface="Source Sans Pro"/>
              <a:ea typeface="Source Sans Pro"/>
              <a:cs typeface="Source Sans Pro"/>
              <a:sym typeface="Source Sans Pro"/>
            </a:endParaRPr>
          </a:p>
          <a:p>
            <a:pPr marL="0" lvl="0" indent="0" algn="ctr" rtl="0">
              <a:spcBef>
                <a:spcPts val="0"/>
              </a:spcBef>
              <a:spcAft>
                <a:spcPts val="0"/>
              </a:spcAft>
              <a:buNone/>
            </a:pPr>
            <a:r>
              <a:rPr lang="en"/>
              <a:t>Introduction</a:t>
            </a:r>
            <a:endParaRPr/>
          </a:p>
        </p:txBody>
      </p:sp>
      <p:sp>
        <p:nvSpPr>
          <p:cNvPr id="157" name="Google Shape;157;p31"/>
          <p:cNvSpPr txBox="1">
            <a:spLocks noGrp="1"/>
          </p:cNvSpPr>
          <p:nvPr>
            <p:ph type="body" idx="2"/>
          </p:nvPr>
        </p:nvSpPr>
        <p:spPr>
          <a:xfrm>
            <a:off x="4939500" y="1279450"/>
            <a:ext cx="3837000" cy="313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t>Task definition</a:t>
            </a:r>
            <a:endParaRPr b="1"/>
          </a:p>
          <a:p>
            <a:pPr marL="0" lvl="0" indent="0" algn="l" rtl="0">
              <a:spcBef>
                <a:spcPts val="0"/>
              </a:spcBef>
              <a:spcAft>
                <a:spcPts val="0"/>
              </a:spcAft>
              <a:buNone/>
            </a:pPr>
            <a:endParaRPr sz="1500"/>
          </a:p>
          <a:p>
            <a:pPr marL="0" lvl="0" indent="0" algn="l" rtl="0">
              <a:spcBef>
                <a:spcPts val="0"/>
              </a:spcBef>
              <a:spcAft>
                <a:spcPts val="0"/>
              </a:spcAft>
              <a:buNone/>
            </a:pPr>
            <a:r>
              <a:rPr lang="en" b="1"/>
              <a:t>Challenges in translation of speech</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Traditional cascade approaches</a:t>
            </a:r>
            <a:endParaRPr b="1"/>
          </a:p>
          <a:p>
            <a:pPr marL="0" lvl="0" indent="0" algn="l" rtl="0">
              <a:spcBef>
                <a:spcPts val="0"/>
              </a:spcBef>
              <a:spcAft>
                <a:spcPts val="1600"/>
              </a:spcAft>
              <a:buNone/>
            </a:pPr>
            <a:endParaRPr sz="1500"/>
          </a:p>
        </p:txBody>
      </p:sp>
      <p:sp>
        <p:nvSpPr>
          <p:cNvPr id="158" name="Google Shape;158;p3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67"/>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600" b="0">
                <a:solidFill>
                  <a:srgbClr val="CFE2F3"/>
                </a:solidFill>
                <a:latin typeface="Caveat"/>
                <a:ea typeface="Caveat"/>
                <a:cs typeface="Caveat"/>
                <a:sym typeface="Caveat"/>
              </a:rPr>
              <a:t>Sec 2.1</a:t>
            </a:r>
            <a:endParaRPr sz="3600" b="0">
              <a:solidFill>
                <a:srgbClr val="CFE2F3"/>
              </a:solidFill>
              <a:latin typeface="Source Sans Pro"/>
              <a:ea typeface="Source Sans Pro"/>
              <a:cs typeface="Source Sans Pro"/>
              <a:sym typeface="Source Sans Pro"/>
            </a:endParaRPr>
          </a:p>
          <a:p>
            <a:pPr marL="0" lvl="0" indent="0" algn="l" rtl="0">
              <a:spcBef>
                <a:spcPts val="0"/>
              </a:spcBef>
              <a:spcAft>
                <a:spcPts val="0"/>
              </a:spcAft>
              <a:buNone/>
            </a:pPr>
            <a:r>
              <a:rPr lang="en"/>
              <a:t>Current state</a:t>
            </a:r>
            <a:endParaRPr/>
          </a:p>
        </p:txBody>
      </p:sp>
      <p:sp>
        <p:nvSpPr>
          <p:cNvPr id="819" name="Google Shape;819;p6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6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End-to-end SLT </a:t>
            </a:r>
            <a:r>
              <a:rPr lang="en" sz="1700"/>
              <a:t>(Bérard et al., 2016; Weiss et al., 2017)</a:t>
            </a:r>
            <a:endParaRPr sz="1700"/>
          </a:p>
          <a:p>
            <a:pPr marL="0" lvl="0" indent="0" algn="l" rtl="0">
              <a:spcBef>
                <a:spcPts val="0"/>
              </a:spcBef>
              <a:spcAft>
                <a:spcPts val="0"/>
              </a:spcAft>
              <a:buNone/>
            </a:pPr>
            <a:endParaRPr/>
          </a:p>
        </p:txBody>
      </p:sp>
      <p:pic>
        <p:nvPicPr>
          <p:cNvPr id="854" name="Google Shape;854;p69"/>
          <p:cNvPicPr preferRelativeResize="0"/>
          <p:nvPr/>
        </p:nvPicPr>
        <p:blipFill>
          <a:blip r:embed="rId3">
            <a:alphaModFix/>
          </a:blip>
          <a:stretch>
            <a:fillRect/>
          </a:stretch>
        </p:blipFill>
        <p:spPr>
          <a:xfrm>
            <a:off x="2926013" y="1099800"/>
            <a:ext cx="2801825" cy="964793"/>
          </a:xfrm>
          <a:prstGeom prst="rect">
            <a:avLst/>
          </a:prstGeom>
          <a:noFill/>
          <a:ln>
            <a:noFill/>
          </a:ln>
        </p:spPr>
      </p:pic>
      <p:cxnSp>
        <p:nvCxnSpPr>
          <p:cNvPr id="855" name="Google Shape;855;p69"/>
          <p:cNvCxnSpPr>
            <a:stCxn id="854" idx="2"/>
          </p:cNvCxnSpPr>
          <p:nvPr/>
        </p:nvCxnSpPr>
        <p:spPr>
          <a:xfrm>
            <a:off x="4326925" y="2064593"/>
            <a:ext cx="7500" cy="410700"/>
          </a:xfrm>
          <a:prstGeom prst="straightConnector1">
            <a:avLst/>
          </a:prstGeom>
          <a:noFill/>
          <a:ln w="28575" cap="flat" cmpd="sng">
            <a:solidFill>
              <a:srgbClr val="595959"/>
            </a:solidFill>
            <a:prstDash val="solid"/>
            <a:round/>
            <a:headEnd type="none" w="med" len="med"/>
            <a:tailEnd type="triangle" w="med" len="med"/>
          </a:ln>
        </p:spPr>
      </p:cxnSp>
      <p:sp>
        <p:nvSpPr>
          <p:cNvPr id="856" name="Google Shape;856;p69"/>
          <p:cNvSpPr txBox="1"/>
          <p:nvPr/>
        </p:nvSpPr>
        <p:spPr>
          <a:xfrm>
            <a:off x="2679075" y="4538650"/>
            <a:ext cx="3256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What a wonderful tutorial!</a:t>
            </a:r>
            <a:endParaRPr sz="2000"/>
          </a:p>
        </p:txBody>
      </p:sp>
      <p:cxnSp>
        <p:nvCxnSpPr>
          <p:cNvPr id="857" name="Google Shape;857;p69"/>
          <p:cNvCxnSpPr>
            <a:endCxn id="856" idx="0"/>
          </p:cNvCxnSpPr>
          <p:nvPr/>
        </p:nvCxnSpPr>
        <p:spPr>
          <a:xfrm flipH="1">
            <a:off x="4307475" y="3929950"/>
            <a:ext cx="13200" cy="608700"/>
          </a:xfrm>
          <a:prstGeom prst="straightConnector1">
            <a:avLst/>
          </a:prstGeom>
          <a:noFill/>
          <a:ln w="28575" cap="flat" cmpd="sng">
            <a:solidFill>
              <a:srgbClr val="595959"/>
            </a:solidFill>
            <a:prstDash val="solid"/>
            <a:round/>
            <a:headEnd type="none" w="med" len="med"/>
            <a:tailEnd type="triangle" w="med" len="med"/>
          </a:ln>
        </p:spPr>
      </p:cxnSp>
      <p:pic>
        <p:nvPicPr>
          <p:cNvPr id="858" name="Google Shape;858;p69"/>
          <p:cNvPicPr preferRelativeResize="0"/>
          <p:nvPr/>
        </p:nvPicPr>
        <p:blipFill>
          <a:blip r:embed="rId4">
            <a:alphaModFix/>
          </a:blip>
          <a:stretch>
            <a:fillRect/>
          </a:stretch>
        </p:blipFill>
        <p:spPr>
          <a:xfrm>
            <a:off x="3351048" y="2343925"/>
            <a:ext cx="2007274" cy="1984025"/>
          </a:xfrm>
          <a:prstGeom prst="rect">
            <a:avLst/>
          </a:prstGeom>
          <a:noFill/>
          <a:ln>
            <a:noFill/>
          </a:ln>
        </p:spPr>
      </p:pic>
      <p:sp>
        <p:nvSpPr>
          <p:cNvPr id="859" name="Google Shape;859;p6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7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Definition of end-to-end approach</a:t>
            </a:r>
            <a:endParaRPr/>
          </a:p>
        </p:txBody>
      </p:sp>
      <p:sp>
        <p:nvSpPr>
          <p:cNvPr id="865" name="Google Shape;865;p7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Clr>
                <a:schemeClr val="dk2"/>
              </a:buClr>
              <a:buSzPts val="1100"/>
              <a:buFont typeface="Arial"/>
              <a:buNone/>
            </a:pPr>
            <a:r>
              <a:rPr lang="en"/>
              <a:t>End-to-end model:</a:t>
            </a:r>
            <a:endParaRPr/>
          </a:p>
          <a:p>
            <a:pPr marL="457200" lvl="0" indent="-342900" algn="l" rtl="0">
              <a:spcBef>
                <a:spcPts val="1600"/>
              </a:spcBef>
              <a:spcAft>
                <a:spcPts val="0"/>
              </a:spcAft>
              <a:buSzPts val="1800"/>
              <a:buChar char="●"/>
            </a:pPr>
            <a:r>
              <a:rPr lang="en"/>
              <a:t>No intermediate discrete representations (transcripts like in cascade or multiple hypotheses like in rover technique)</a:t>
            </a:r>
            <a:endParaRPr/>
          </a:p>
          <a:p>
            <a:pPr marL="457200" lvl="0" indent="-342900" algn="l" rtl="0">
              <a:spcBef>
                <a:spcPts val="1600"/>
              </a:spcBef>
              <a:spcAft>
                <a:spcPts val="0"/>
              </a:spcAft>
              <a:buSzPts val="1800"/>
              <a:buChar char="●"/>
            </a:pPr>
            <a:r>
              <a:rPr lang="en"/>
              <a:t>All parameters/parts that are used during decoding need to be trained on the end2end task (may also be trained on other tasks → multitasking ok, LM rescoring is not ok)</a:t>
            </a:r>
            <a:endParaRPr/>
          </a:p>
          <a:p>
            <a:pPr marL="0" lvl="0" indent="0" algn="l" rtl="0">
              <a:spcBef>
                <a:spcPts val="1600"/>
              </a:spcBef>
              <a:spcAft>
                <a:spcPts val="0"/>
              </a:spcAft>
              <a:buNone/>
            </a:pPr>
            <a:r>
              <a:rPr lang="en"/>
              <a:t>Other definitions are possible depending on the application</a:t>
            </a:r>
            <a:endParaRPr/>
          </a:p>
          <a:p>
            <a:pPr marL="0" lvl="0" indent="0" algn="l" rtl="0">
              <a:spcBef>
                <a:spcPts val="1600"/>
              </a:spcBef>
              <a:spcAft>
                <a:spcPts val="1600"/>
              </a:spcAft>
              <a:buNone/>
            </a:pPr>
            <a:endParaRPr/>
          </a:p>
        </p:txBody>
      </p:sp>
      <p:sp>
        <p:nvSpPr>
          <p:cNvPr id="866" name="Google Shape;866;p70"/>
          <p:cNvSpPr txBox="1"/>
          <p:nvPr/>
        </p:nvSpPr>
        <p:spPr>
          <a:xfrm>
            <a:off x="404300" y="1255050"/>
            <a:ext cx="3359100" cy="3936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2100" b="1">
                <a:solidFill>
                  <a:schemeClr val="dk1"/>
                </a:solidFill>
                <a:latin typeface="Caveat"/>
                <a:ea typeface="Caveat"/>
                <a:cs typeface="Caveat"/>
                <a:sym typeface="Caveat"/>
              </a:rPr>
              <a:t>IWSLT 2020 (Ansari et al., 2020)</a:t>
            </a:r>
            <a:endParaRPr sz="2100" b="1">
              <a:solidFill>
                <a:schemeClr val="dk1"/>
              </a:solidFill>
              <a:latin typeface="Caveat"/>
              <a:ea typeface="Caveat"/>
              <a:cs typeface="Caveat"/>
              <a:sym typeface="Caveat"/>
            </a:endParaRPr>
          </a:p>
        </p:txBody>
      </p:sp>
      <p:sp>
        <p:nvSpPr>
          <p:cNvPr id="867" name="Google Shape;867;p7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71"/>
          <p:cNvSpPr txBox="1">
            <a:spLocks noGrp="1"/>
          </p:cNvSpPr>
          <p:nvPr>
            <p:ph type="title"/>
          </p:nvPr>
        </p:nvSpPr>
        <p:spPr>
          <a:xfrm>
            <a:off x="60275" y="11125"/>
            <a:ext cx="9684300" cy="83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end-to-end speech translation </a:t>
            </a:r>
            <a:r>
              <a:rPr lang="en" sz="3000" b="1"/>
              <a:t>(e2e)</a:t>
            </a:r>
            <a:endParaRPr sz="3000" b="1"/>
          </a:p>
        </p:txBody>
      </p:sp>
      <p:sp>
        <p:nvSpPr>
          <p:cNvPr id="873" name="Google Shape;873;p7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a:t>
            </a:fld>
            <a:endParaRPr/>
          </a:p>
        </p:txBody>
      </p:sp>
      <p:sp>
        <p:nvSpPr>
          <p:cNvPr id="874" name="Google Shape;874;p71"/>
          <p:cNvSpPr txBox="1"/>
          <p:nvPr/>
        </p:nvSpPr>
        <p:spPr>
          <a:xfrm>
            <a:off x="655547" y="2858013"/>
            <a:ext cx="8529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666666"/>
                </a:solidFill>
                <a:latin typeface="Ubuntu"/>
                <a:ea typeface="Ubuntu"/>
                <a:cs typeface="Ubuntu"/>
                <a:sym typeface="Ubuntu"/>
              </a:rPr>
              <a:t>Input text</a:t>
            </a:r>
            <a:endParaRPr sz="2000">
              <a:solidFill>
                <a:srgbClr val="666666"/>
              </a:solidFill>
              <a:latin typeface="Ubuntu"/>
              <a:ea typeface="Ubuntu"/>
              <a:cs typeface="Ubuntu"/>
              <a:sym typeface="Ubuntu"/>
            </a:endParaRPr>
          </a:p>
        </p:txBody>
      </p:sp>
      <p:sp>
        <p:nvSpPr>
          <p:cNvPr id="875" name="Google Shape;875;p71"/>
          <p:cNvSpPr/>
          <p:nvPr/>
        </p:nvSpPr>
        <p:spPr>
          <a:xfrm rot="5400000">
            <a:off x="1374700" y="2329175"/>
            <a:ext cx="2144700" cy="15216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71"/>
          <p:cNvSpPr/>
          <p:nvPr/>
        </p:nvSpPr>
        <p:spPr>
          <a:xfrm>
            <a:off x="3339300" y="2379425"/>
            <a:ext cx="634800" cy="14211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a:t>0.71</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0.12</a:t>
            </a:r>
            <a:endParaRPr/>
          </a:p>
          <a:p>
            <a:pPr marL="0" lvl="0" indent="0" algn="r" rtl="0">
              <a:spcBef>
                <a:spcPts val="0"/>
              </a:spcBef>
              <a:spcAft>
                <a:spcPts val="0"/>
              </a:spcAft>
              <a:buNone/>
            </a:pPr>
            <a:r>
              <a:rPr lang="en"/>
              <a:t>0.51</a:t>
            </a:r>
            <a:endParaRPr/>
          </a:p>
          <a:p>
            <a:pPr marL="0" lvl="0" indent="0" algn="r" rtl="0">
              <a:spcBef>
                <a:spcPts val="0"/>
              </a:spcBef>
              <a:spcAft>
                <a:spcPts val="0"/>
              </a:spcAft>
              <a:buNone/>
            </a:pPr>
            <a:r>
              <a:rPr lang="en"/>
              <a:t>0.05</a:t>
            </a:r>
            <a:endParaRPr/>
          </a:p>
          <a:p>
            <a:pPr marL="0" lvl="0" indent="0" algn="r" rtl="0">
              <a:spcBef>
                <a:spcPts val="0"/>
              </a:spcBef>
              <a:spcAft>
                <a:spcPts val="0"/>
              </a:spcAft>
              <a:buNone/>
            </a:pPr>
            <a:r>
              <a:rPr lang="en"/>
              <a:t>0.74</a:t>
            </a:r>
            <a:endParaRPr/>
          </a:p>
        </p:txBody>
      </p:sp>
      <p:sp>
        <p:nvSpPr>
          <p:cNvPr id="877" name="Google Shape;877;p71"/>
          <p:cNvSpPr txBox="1"/>
          <p:nvPr/>
        </p:nvSpPr>
        <p:spPr>
          <a:xfrm>
            <a:off x="3329250" y="2356625"/>
            <a:ext cx="361800" cy="146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a:t>-</a:t>
            </a:r>
            <a:endParaRPr/>
          </a:p>
          <a:p>
            <a:pPr marL="0" lvl="0" indent="0" algn="l" rtl="0">
              <a:spcBef>
                <a:spcPts val="0"/>
              </a:spcBef>
              <a:spcAft>
                <a:spcPts val="0"/>
              </a:spcAft>
              <a:buNone/>
            </a:pPr>
            <a:r>
              <a:rPr lang="en"/>
              <a: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78" name="Google Shape;878;p71"/>
          <p:cNvSpPr/>
          <p:nvPr/>
        </p:nvSpPr>
        <p:spPr>
          <a:xfrm rot="-5400000">
            <a:off x="3812600" y="2310575"/>
            <a:ext cx="2144700" cy="15588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71"/>
          <p:cNvSpPr txBox="1"/>
          <p:nvPr/>
        </p:nvSpPr>
        <p:spPr>
          <a:xfrm>
            <a:off x="1663851" y="2850425"/>
            <a:ext cx="15216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encoder</a:t>
            </a:r>
            <a:endParaRPr sz="2000">
              <a:solidFill>
                <a:srgbClr val="FFFFFF"/>
              </a:solidFill>
              <a:latin typeface="Ubuntu"/>
              <a:ea typeface="Ubuntu"/>
              <a:cs typeface="Ubuntu"/>
              <a:sym typeface="Ubuntu"/>
            </a:endParaRPr>
          </a:p>
        </p:txBody>
      </p:sp>
      <p:sp>
        <p:nvSpPr>
          <p:cNvPr id="880" name="Google Shape;880;p71"/>
          <p:cNvSpPr txBox="1"/>
          <p:nvPr/>
        </p:nvSpPr>
        <p:spPr>
          <a:xfrm>
            <a:off x="3868529" y="2850425"/>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881" name="Google Shape;881;p71"/>
          <p:cNvSpPr txBox="1"/>
          <p:nvPr/>
        </p:nvSpPr>
        <p:spPr>
          <a:xfrm>
            <a:off x="6231950" y="1554625"/>
            <a:ext cx="21993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rgbClr val="666666"/>
                </a:solidFill>
                <a:latin typeface="Ubuntu"/>
                <a:ea typeface="Ubuntu"/>
                <a:cs typeface="Ubuntu"/>
                <a:sym typeface="Ubuntu"/>
              </a:rPr>
              <a:t>English Translated text</a:t>
            </a:r>
            <a:endParaRPr sz="2000" b="1">
              <a:solidFill>
                <a:srgbClr val="666666"/>
              </a:solidFill>
              <a:latin typeface="Ubuntu"/>
              <a:ea typeface="Ubuntu"/>
              <a:cs typeface="Ubuntu"/>
              <a:sym typeface="Ubuntu"/>
            </a:endParaRPr>
          </a:p>
        </p:txBody>
      </p:sp>
      <p:pic>
        <p:nvPicPr>
          <p:cNvPr id="882" name="Google Shape;882;p71"/>
          <p:cNvPicPr preferRelativeResize="0"/>
          <p:nvPr/>
        </p:nvPicPr>
        <p:blipFill>
          <a:blip r:embed="rId3">
            <a:alphaModFix/>
          </a:blip>
          <a:stretch>
            <a:fillRect/>
          </a:stretch>
        </p:blipFill>
        <p:spPr>
          <a:xfrm>
            <a:off x="152400" y="2414725"/>
            <a:ext cx="1348799" cy="1331650"/>
          </a:xfrm>
          <a:prstGeom prst="rect">
            <a:avLst/>
          </a:prstGeom>
          <a:noFill/>
          <a:ln>
            <a:noFill/>
          </a:ln>
        </p:spPr>
      </p:pic>
      <p:sp>
        <p:nvSpPr>
          <p:cNvPr id="883" name="Google Shape;883;p71"/>
          <p:cNvSpPr txBox="1"/>
          <p:nvPr/>
        </p:nvSpPr>
        <p:spPr>
          <a:xfrm>
            <a:off x="5865025" y="2332200"/>
            <a:ext cx="3227700" cy="1587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 sz="2000">
                <a:solidFill>
                  <a:schemeClr val="dk2"/>
                </a:solidFill>
              </a:rPr>
              <a:t>What a wonderful tutorial!</a:t>
            </a:r>
            <a:endParaRPr sz="2000">
              <a:solidFill>
                <a:schemeClr val="dk2"/>
              </a:solidFill>
            </a:endParaRPr>
          </a:p>
          <a:p>
            <a:pPr marL="0" lvl="0" indent="0" algn="l" rtl="0">
              <a:spcBef>
                <a:spcPts val="0"/>
              </a:spcBef>
              <a:spcAft>
                <a:spcPts val="0"/>
              </a:spcAft>
              <a:buNone/>
            </a:pPr>
            <a:endParaRPr sz="2000">
              <a:solidFill>
                <a:srgbClr val="666666"/>
              </a:solidFill>
              <a:latin typeface="Ubuntu"/>
              <a:ea typeface="Ubuntu"/>
              <a:cs typeface="Ubuntu"/>
              <a:sym typeface="Ubuntu"/>
            </a:endParaRPr>
          </a:p>
        </p:txBody>
      </p:sp>
      <p:sp>
        <p:nvSpPr>
          <p:cNvPr id="884" name="Google Shape;884;p71"/>
          <p:cNvSpPr txBox="1"/>
          <p:nvPr/>
        </p:nvSpPr>
        <p:spPr>
          <a:xfrm>
            <a:off x="-92125" y="1538525"/>
            <a:ext cx="19422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a:solidFill>
                  <a:srgbClr val="666666"/>
                </a:solidFill>
                <a:latin typeface="Ubuntu"/>
                <a:ea typeface="Ubuntu"/>
                <a:cs typeface="Ubuntu"/>
                <a:sym typeface="Ubuntu"/>
              </a:rPr>
              <a:t>Spanish Audio</a:t>
            </a:r>
            <a:endParaRPr sz="2000" b="1">
              <a:solidFill>
                <a:srgbClr val="666666"/>
              </a:solidFill>
              <a:latin typeface="Ubuntu"/>
              <a:ea typeface="Ubuntu"/>
              <a:cs typeface="Ubuntu"/>
              <a:sym typeface="Ubuntu"/>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72"/>
          <p:cNvSpPr txBox="1">
            <a:spLocks noGrp="1"/>
          </p:cNvSpPr>
          <p:nvPr>
            <p:ph type="title"/>
          </p:nvPr>
        </p:nvSpPr>
        <p:spPr>
          <a:xfrm>
            <a:off x="60275" y="11125"/>
            <a:ext cx="9684300" cy="83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end-to-end speech translation </a:t>
            </a:r>
            <a:r>
              <a:rPr lang="en" sz="3000" b="1"/>
              <a:t>(e2e)</a:t>
            </a:r>
            <a:endParaRPr sz="3000" b="1"/>
          </a:p>
        </p:txBody>
      </p:sp>
      <p:sp>
        <p:nvSpPr>
          <p:cNvPr id="890" name="Google Shape;890;p7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pic>
        <p:nvPicPr>
          <p:cNvPr id="891" name="Google Shape;891;p72"/>
          <p:cNvPicPr preferRelativeResize="0"/>
          <p:nvPr/>
        </p:nvPicPr>
        <p:blipFill>
          <a:blip r:embed="rId3">
            <a:alphaModFix/>
          </a:blip>
          <a:stretch>
            <a:fillRect/>
          </a:stretch>
        </p:blipFill>
        <p:spPr>
          <a:xfrm>
            <a:off x="3897600" y="583850"/>
            <a:ext cx="1348799" cy="1331650"/>
          </a:xfrm>
          <a:prstGeom prst="rect">
            <a:avLst/>
          </a:prstGeom>
          <a:noFill/>
          <a:ln>
            <a:noFill/>
          </a:ln>
        </p:spPr>
      </p:pic>
      <p:sp>
        <p:nvSpPr>
          <p:cNvPr id="892" name="Google Shape;892;p72"/>
          <p:cNvSpPr/>
          <p:nvPr/>
        </p:nvSpPr>
        <p:spPr>
          <a:xfrm>
            <a:off x="4485300" y="1981200"/>
            <a:ext cx="173400" cy="645300"/>
          </a:xfrm>
          <a:prstGeom prst="downArrow">
            <a:avLst>
              <a:gd name="adj1" fmla="val 50000"/>
              <a:gd name="adj2" fmla="val 50000"/>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3" name="Google Shape;893;p72"/>
          <p:cNvGrpSpPr/>
          <p:nvPr/>
        </p:nvGrpSpPr>
        <p:grpSpPr>
          <a:xfrm>
            <a:off x="117300" y="2692200"/>
            <a:ext cx="972900" cy="211800"/>
            <a:chOff x="269700" y="2692200"/>
            <a:chExt cx="972900" cy="211800"/>
          </a:xfrm>
        </p:grpSpPr>
        <p:sp>
          <p:nvSpPr>
            <p:cNvPr id="894" name="Google Shape;894;p72"/>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5" name="Google Shape;895;p72"/>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896" name="Google Shape;896;p72"/>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897" name="Google Shape;897;p72"/>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898" name="Google Shape;898;p72"/>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899" name="Google Shape;899;p72"/>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00" name="Google Shape;900;p72"/>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901" name="Google Shape;901;p72"/>
          <p:cNvGrpSpPr/>
          <p:nvPr/>
        </p:nvGrpSpPr>
        <p:grpSpPr>
          <a:xfrm>
            <a:off x="1245011" y="2692200"/>
            <a:ext cx="972900" cy="211800"/>
            <a:chOff x="269700" y="2692200"/>
            <a:chExt cx="972900" cy="211800"/>
          </a:xfrm>
        </p:grpSpPr>
        <p:sp>
          <p:nvSpPr>
            <p:cNvPr id="902" name="Google Shape;902;p72"/>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03" name="Google Shape;903;p72"/>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04" name="Google Shape;904;p72"/>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05" name="Google Shape;905;p72"/>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06" name="Google Shape;906;p72"/>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07" name="Google Shape;907;p72"/>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08" name="Google Shape;908;p72"/>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909" name="Google Shape;909;p72"/>
          <p:cNvGrpSpPr/>
          <p:nvPr/>
        </p:nvGrpSpPr>
        <p:grpSpPr>
          <a:xfrm>
            <a:off x="2372721" y="2692200"/>
            <a:ext cx="972900" cy="211800"/>
            <a:chOff x="269700" y="2692200"/>
            <a:chExt cx="972900" cy="211800"/>
          </a:xfrm>
        </p:grpSpPr>
        <p:sp>
          <p:nvSpPr>
            <p:cNvPr id="910" name="Google Shape;910;p72"/>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1" name="Google Shape;911;p72"/>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12" name="Google Shape;912;p72"/>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13" name="Google Shape;913;p72"/>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14" name="Google Shape;914;p72"/>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15" name="Google Shape;915;p72"/>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16" name="Google Shape;916;p72"/>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917" name="Google Shape;917;p72"/>
          <p:cNvGrpSpPr/>
          <p:nvPr/>
        </p:nvGrpSpPr>
        <p:grpSpPr>
          <a:xfrm>
            <a:off x="3500432" y="2692200"/>
            <a:ext cx="972900" cy="211800"/>
            <a:chOff x="269700" y="2692200"/>
            <a:chExt cx="972900" cy="211800"/>
          </a:xfrm>
        </p:grpSpPr>
        <p:sp>
          <p:nvSpPr>
            <p:cNvPr id="918" name="Google Shape;918;p72"/>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9" name="Google Shape;919;p72"/>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20" name="Google Shape;920;p72"/>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21" name="Google Shape;921;p72"/>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22" name="Google Shape;922;p72"/>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23" name="Google Shape;923;p72"/>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24" name="Google Shape;924;p72"/>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925" name="Google Shape;925;p72"/>
          <p:cNvGrpSpPr/>
          <p:nvPr/>
        </p:nvGrpSpPr>
        <p:grpSpPr>
          <a:xfrm>
            <a:off x="4628143" y="2692200"/>
            <a:ext cx="972900" cy="211800"/>
            <a:chOff x="269700" y="2692200"/>
            <a:chExt cx="972900" cy="211800"/>
          </a:xfrm>
        </p:grpSpPr>
        <p:sp>
          <p:nvSpPr>
            <p:cNvPr id="926" name="Google Shape;926;p72"/>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27" name="Google Shape;927;p72"/>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28" name="Google Shape;928;p72"/>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29" name="Google Shape;929;p72"/>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30" name="Google Shape;930;p72"/>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31" name="Google Shape;931;p72"/>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32" name="Google Shape;932;p72"/>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933" name="Google Shape;933;p72"/>
          <p:cNvGrpSpPr/>
          <p:nvPr/>
        </p:nvGrpSpPr>
        <p:grpSpPr>
          <a:xfrm>
            <a:off x="5755854" y="2692200"/>
            <a:ext cx="972900" cy="211800"/>
            <a:chOff x="269700" y="2692200"/>
            <a:chExt cx="972900" cy="211800"/>
          </a:xfrm>
        </p:grpSpPr>
        <p:sp>
          <p:nvSpPr>
            <p:cNvPr id="934" name="Google Shape;934;p72"/>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35" name="Google Shape;935;p72"/>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36" name="Google Shape;936;p72"/>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37" name="Google Shape;937;p72"/>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38" name="Google Shape;938;p72"/>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39" name="Google Shape;939;p72"/>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40" name="Google Shape;940;p72"/>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941" name="Google Shape;941;p72"/>
          <p:cNvGrpSpPr/>
          <p:nvPr/>
        </p:nvGrpSpPr>
        <p:grpSpPr>
          <a:xfrm>
            <a:off x="6883564" y="2692200"/>
            <a:ext cx="972900" cy="211800"/>
            <a:chOff x="269700" y="2692200"/>
            <a:chExt cx="972900" cy="211800"/>
          </a:xfrm>
        </p:grpSpPr>
        <p:sp>
          <p:nvSpPr>
            <p:cNvPr id="942" name="Google Shape;942;p72"/>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3" name="Google Shape;943;p72"/>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44" name="Google Shape;944;p72"/>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45" name="Google Shape;945;p72"/>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46" name="Google Shape;946;p72"/>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47" name="Google Shape;947;p72"/>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48" name="Google Shape;948;p72"/>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949" name="Google Shape;949;p72"/>
          <p:cNvGrpSpPr/>
          <p:nvPr/>
        </p:nvGrpSpPr>
        <p:grpSpPr>
          <a:xfrm>
            <a:off x="8011275" y="2692200"/>
            <a:ext cx="972900" cy="211800"/>
            <a:chOff x="269700" y="2692200"/>
            <a:chExt cx="972900" cy="211800"/>
          </a:xfrm>
        </p:grpSpPr>
        <p:sp>
          <p:nvSpPr>
            <p:cNvPr id="950" name="Google Shape;950;p72"/>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51" name="Google Shape;951;p72"/>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52" name="Google Shape;952;p72"/>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53" name="Google Shape;953;p72"/>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54" name="Google Shape;954;p72"/>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55" name="Google Shape;955;p72"/>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56" name="Google Shape;956;p72"/>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73"/>
          <p:cNvSpPr/>
          <p:nvPr/>
        </p:nvSpPr>
        <p:spPr>
          <a:xfrm>
            <a:off x="60275" y="2389600"/>
            <a:ext cx="8986500" cy="924300"/>
          </a:xfrm>
          <a:prstGeom prst="wedgeRoundRectCallout">
            <a:avLst>
              <a:gd name="adj1" fmla="val -1435"/>
              <a:gd name="adj2" fmla="val 153327"/>
              <a:gd name="adj3" fmla="val 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73"/>
          <p:cNvSpPr txBox="1">
            <a:spLocks noGrp="1"/>
          </p:cNvSpPr>
          <p:nvPr>
            <p:ph type="title"/>
          </p:nvPr>
        </p:nvSpPr>
        <p:spPr>
          <a:xfrm>
            <a:off x="60275" y="11125"/>
            <a:ext cx="9684300" cy="83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end-to-end speech translation </a:t>
            </a:r>
            <a:r>
              <a:rPr lang="en" sz="3000" b="1"/>
              <a:t>(e2e)</a:t>
            </a:r>
            <a:endParaRPr sz="3000" b="1"/>
          </a:p>
        </p:txBody>
      </p:sp>
      <p:sp>
        <p:nvSpPr>
          <p:cNvPr id="963" name="Google Shape;963;p7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a:p>
        </p:txBody>
      </p:sp>
      <p:pic>
        <p:nvPicPr>
          <p:cNvPr id="964" name="Google Shape;964;p73"/>
          <p:cNvPicPr preferRelativeResize="0"/>
          <p:nvPr/>
        </p:nvPicPr>
        <p:blipFill>
          <a:blip r:embed="rId3">
            <a:alphaModFix/>
          </a:blip>
          <a:stretch>
            <a:fillRect/>
          </a:stretch>
        </p:blipFill>
        <p:spPr>
          <a:xfrm>
            <a:off x="3897600" y="583850"/>
            <a:ext cx="1348799" cy="1331650"/>
          </a:xfrm>
          <a:prstGeom prst="rect">
            <a:avLst/>
          </a:prstGeom>
          <a:noFill/>
          <a:ln>
            <a:noFill/>
          </a:ln>
        </p:spPr>
      </p:pic>
      <p:sp>
        <p:nvSpPr>
          <p:cNvPr id="965" name="Google Shape;965;p73"/>
          <p:cNvSpPr/>
          <p:nvPr/>
        </p:nvSpPr>
        <p:spPr>
          <a:xfrm>
            <a:off x="4485300" y="1981200"/>
            <a:ext cx="173400" cy="645300"/>
          </a:xfrm>
          <a:prstGeom prst="downArrow">
            <a:avLst>
              <a:gd name="adj1" fmla="val 50000"/>
              <a:gd name="adj2" fmla="val 50000"/>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6" name="Google Shape;966;p73"/>
          <p:cNvGrpSpPr/>
          <p:nvPr/>
        </p:nvGrpSpPr>
        <p:grpSpPr>
          <a:xfrm>
            <a:off x="117300" y="2692200"/>
            <a:ext cx="972900" cy="211800"/>
            <a:chOff x="269700" y="2692200"/>
            <a:chExt cx="972900" cy="211800"/>
          </a:xfrm>
        </p:grpSpPr>
        <p:sp>
          <p:nvSpPr>
            <p:cNvPr id="967" name="Google Shape;967;p73"/>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68" name="Google Shape;968;p73"/>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69" name="Google Shape;969;p73"/>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70" name="Google Shape;970;p73"/>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71" name="Google Shape;971;p73"/>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72" name="Google Shape;972;p73"/>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73" name="Google Shape;973;p73"/>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974" name="Google Shape;974;p73"/>
          <p:cNvGrpSpPr/>
          <p:nvPr/>
        </p:nvGrpSpPr>
        <p:grpSpPr>
          <a:xfrm>
            <a:off x="1245011" y="2692200"/>
            <a:ext cx="972900" cy="211800"/>
            <a:chOff x="269700" y="2692200"/>
            <a:chExt cx="972900" cy="211800"/>
          </a:xfrm>
        </p:grpSpPr>
        <p:sp>
          <p:nvSpPr>
            <p:cNvPr id="975" name="Google Shape;975;p73"/>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76" name="Google Shape;976;p73"/>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77" name="Google Shape;977;p73"/>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78" name="Google Shape;978;p73"/>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79" name="Google Shape;979;p73"/>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80" name="Google Shape;980;p73"/>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81" name="Google Shape;981;p73"/>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982" name="Google Shape;982;p73"/>
          <p:cNvGrpSpPr/>
          <p:nvPr/>
        </p:nvGrpSpPr>
        <p:grpSpPr>
          <a:xfrm>
            <a:off x="2372721" y="2692200"/>
            <a:ext cx="972900" cy="211800"/>
            <a:chOff x="269700" y="2692200"/>
            <a:chExt cx="972900" cy="211800"/>
          </a:xfrm>
        </p:grpSpPr>
        <p:sp>
          <p:nvSpPr>
            <p:cNvPr id="983" name="Google Shape;983;p73"/>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84" name="Google Shape;984;p73"/>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85" name="Google Shape;985;p73"/>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86" name="Google Shape;986;p73"/>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87" name="Google Shape;987;p73"/>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88" name="Google Shape;988;p73"/>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89" name="Google Shape;989;p73"/>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990" name="Google Shape;990;p73"/>
          <p:cNvGrpSpPr/>
          <p:nvPr/>
        </p:nvGrpSpPr>
        <p:grpSpPr>
          <a:xfrm>
            <a:off x="3500432" y="2692200"/>
            <a:ext cx="972900" cy="211800"/>
            <a:chOff x="269700" y="2692200"/>
            <a:chExt cx="972900" cy="211800"/>
          </a:xfrm>
        </p:grpSpPr>
        <p:sp>
          <p:nvSpPr>
            <p:cNvPr id="991" name="Google Shape;991;p73"/>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92" name="Google Shape;992;p73"/>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93" name="Google Shape;993;p73"/>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94" name="Google Shape;994;p73"/>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95" name="Google Shape;995;p73"/>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96" name="Google Shape;996;p73"/>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997" name="Google Shape;997;p73"/>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998" name="Google Shape;998;p73"/>
          <p:cNvGrpSpPr/>
          <p:nvPr/>
        </p:nvGrpSpPr>
        <p:grpSpPr>
          <a:xfrm>
            <a:off x="4628143" y="2692200"/>
            <a:ext cx="972900" cy="211800"/>
            <a:chOff x="269700" y="2692200"/>
            <a:chExt cx="972900" cy="211800"/>
          </a:xfrm>
        </p:grpSpPr>
        <p:sp>
          <p:nvSpPr>
            <p:cNvPr id="999" name="Google Shape;999;p73"/>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00" name="Google Shape;1000;p73"/>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01" name="Google Shape;1001;p73"/>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02" name="Google Shape;1002;p73"/>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03" name="Google Shape;1003;p73"/>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04" name="Google Shape;1004;p73"/>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05" name="Google Shape;1005;p73"/>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006" name="Google Shape;1006;p73"/>
          <p:cNvGrpSpPr/>
          <p:nvPr/>
        </p:nvGrpSpPr>
        <p:grpSpPr>
          <a:xfrm>
            <a:off x="5755854" y="2692200"/>
            <a:ext cx="972900" cy="211800"/>
            <a:chOff x="269700" y="2692200"/>
            <a:chExt cx="972900" cy="211800"/>
          </a:xfrm>
        </p:grpSpPr>
        <p:sp>
          <p:nvSpPr>
            <p:cNvPr id="1007" name="Google Shape;1007;p73"/>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08" name="Google Shape;1008;p73"/>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09" name="Google Shape;1009;p73"/>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10" name="Google Shape;1010;p73"/>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11" name="Google Shape;1011;p73"/>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12" name="Google Shape;1012;p73"/>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13" name="Google Shape;1013;p73"/>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014" name="Google Shape;1014;p73"/>
          <p:cNvGrpSpPr/>
          <p:nvPr/>
        </p:nvGrpSpPr>
        <p:grpSpPr>
          <a:xfrm>
            <a:off x="6883564" y="2692200"/>
            <a:ext cx="972900" cy="211800"/>
            <a:chOff x="269700" y="2692200"/>
            <a:chExt cx="972900" cy="211800"/>
          </a:xfrm>
        </p:grpSpPr>
        <p:sp>
          <p:nvSpPr>
            <p:cNvPr id="1015" name="Google Shape;1015;p73"/>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16" name="Google Shape;1016;p73"/>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17" name="Google Shape;1017;p73"/>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18" name="Google Shape;1018;p73"/>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19" name="Google Shape;1019;p73"/>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20" name="Google Shape;1020;p73"/>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21" name="Google Shape;1021;p73"/>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022" name="Google Shape;1022;p73"/>
          <p:cNvGrpSpPr/>
          <p:nvPr/>
        </p:nvGrpSpPr>
        <p:grpSpPr>
          <a:xfrm>
            <a:off x="8011275" y="2692200"/>
            <a:ext cx="972900" cy="211800"/>
            <a:chOff x="269700" y="2692200"/>
            <a:chExt cx="972900" cy="211800"/>
          </a:xfrm>
        </p:grpSpPr>
        <p:sp>
          <p:nvSpPr>
            <p:cNvPr id="1023" name="Google Shape;1023;p73"/>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24" name="Google Shape;1024;p73"/>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25" name="Google Shape;1025;p73"/>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26" name="Google Shape;1026;p73"/>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27" name="Google Shape;1027;p73"/>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28" name="Google Shape;1028;p73"/>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29" name="Google Shape;1029;p73"/>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sp>
        <p:nvSpPr>
          <p:cNvPr id="1030" name="Google Shape;1030;p73"/>
          <p:cNvSpPr txBox="1">
            <a:spLocks noGrp="1"/>
          </p:cNvSpPr>
          <p:nvPr>
            <p:ph type="body" idx="1"/>
          </p:nvPr>
        </p:nvSpPr>
        <p:spPr>
          <a:xfrm>
            <a:off x="1297200" y="4291100"/>
            <a:ext cx="6549600" cy="687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300" b="1">
                <a:solidFill>
                  <a:schemeClr val="dk1"/>
                </a:solidFill>
                <a:latin typeface="Caveat"/>
                <a:ea typeface="Caveat"/>
                <a:cs typeface="Caveat"/>
                <a:sym typeface="Caveat"/>
              </a:rPr>
              <a:t>Audio Representation</a:t>
            </a:r>
            <a:endParaRPr sz="3500" b="1">
              <a:solidFill>
                <a:schemeClr val="dk1"/>
              </a:solidFill>
              <a:latin typeface="Caveat"/>
              <a:ea typeface="Caveat"/>
              <a:cs typeface="Caveat"/>
              <a:sym typeface="Cavea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74"/>
          <p:cNvSpPr txBox="1">
            <a:spLocks noGrp="1"/>
          </p:cNvSpPr>
          <p:nvPr>
            <p:ph type="title"/>
          </p:nvPr>
        </p:nvSpPr>
        <p:spPr>
          <a:xfrm>
            <a:off x="60275" y="11125"/>
            <a:ext cx="9684300" cy="83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end-to-end speech translation </a:t>
            </a:r>
            <a:r>
              <a:rPr lang="en" sz="3000" b="1"/>
              <a:t>(e2e)</a:t>
            </a:r>
            <a:endParaRPr sz="3000" b="1"/>
          </a:p>
        </p:txBody>
      </p:sp>
      <p:sp>
        <p:nvSpPr>
          <p:cNvPr id="1036" name="Google Shape;1036;p7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a:p>
        </p:txBody>
      </p:sp>
      <p:grpSp>
        <p:nvGrpSpPr>
          <p:cNvPr id="1037" name="Google Shape;1037;p74"/>
          <p:cNvGrpSpPr/>
          <p:nvPr/>
        </p:nvGrpSpPr>
        <p:grpSpPr>
          <a:xfrm>
            <a:off x="-187500" y="711000"/>
            <a:ext cx="972900" cy="211800"/>
            <a:chOff x="269700" y="2692200"/>
            <a:chExt cx="972900" cy="211800"/>
          </a:xfrm>
        </p:grpSpPr>
        <p:sp>
          <p:nvSpPr>
            <p:cNvPr id="1038" name="Google Shape;1038;p74"/>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39" name="Google Shape;1039;p74"/>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40" name="Google Shape;1040;p74"/>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41" name="Google Shape;1041;p74"/>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42" name="Google Shape;1042;p74"/>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43" name="Google Shape;1043;p74"/>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44" name="Google Shape;1044;p74"/>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045" name="Google Shape;1045;p74"/>
          <p:cNvGrpSpPr/>
          <p:nvPr/>
        </p:nvGrpSpPr>
        <p:grpSpPr>
          <a:xfrm>
            <a:off x="1038182" y="711000"/>
            <a:ext cx="972900" cy="211800"/>
            <a:chOff x="269700" y="2692200"/>
            <a:chExt cx="972900" cy="211800"/>
          </a:xfrm>
        </p:grpSpPr>
        <p:sp>
          <p:nvSpPr>
            <p:cNvPr id="1046" name="Google Shape;1046;p74"/>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47" name="Google Shape;1047;p74"/>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48" name="Google Shape;1048;p74"/>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49" name="Google Shape;1049;p74"/>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50" name="Google Shape;1050;p74"/>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51" name="Google Shape;1051;p74"/>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52" name="Google Shape;1052;p74"/>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053" name="Google Shape;1053;p74"/>
          <p:cNvGrpSpPr/>
          <p:nvPr/>
        </p:nvGrpSpPr>
        <p:grpSpPr>
          <a:xfrm>
            <a:off x="2263864" y="711000"/>
            <a:ext cx="972900" cy="211800"/>
            <a:chOff x="269700" y="2692200"/>
            <a:chExt cx="972900" cy="211800"/>
          </a:xfrm>
        </p:grpSpPr>
        <p:sp>
          <p:nvSpPr>
            <p:cNvPr id="1054" name="Google Shape;1054;p74"/>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55" name="Google Shape;1055;p74"/>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56" name="Google Shape;1056;p74"/>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57" name="Google Shape;1057;p74"/>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58" name="Google Shape;1058;p74"/>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59" name="Google Shape;1059;p74"/>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60" name="Google Shape;1060;p74"/>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061" name="Google Shape;1061;p74"/>
          <p:cNvGrpSpPr/>
          <p:nvPr/>
        </p:nvGrpSpPr>
        <p:grpSpPr>
          <a:xfrm>
            <a:off x="3489546" y="711000"/>
            <a:ext cx="972900" cy="211800"/>
            <a:chOff x="269700" y="2692200"/>
            <a:chExt cx="972900" cy="211800"/>
          </a:xfrm>
        </p:grpSpPr>
        <p:sp>
          <p:nvSpPr>
            <p:cNvPr id="1062" name="Google Shape;1062;p74"/>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3" name="Google Shape;1063;p74"/>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64" name="Google Shape;1064;p74"/>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65" name="Google Shape;1065;p74"/>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66" name="Google Shape;1066;p74"/>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67" name="Google Shape;1067;p74"/>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68" name="Google Shape;1068;p74"/>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069" name="Google Shape;1069;p74"/>
          <p:cNvGrpSpPr/>
          <p:nvPr/>
        </p:nvGrpSpPr>
        <p:grpSpPr>
          <a:xfrm>
            <a:off x="4715229" y="711000"/>
            <a:ext cx="972900" cy="211800"/>
            <a:chOff x="269700" y="2692200"/>
            <a:chExt cx="972900" cy="211800"/>
          </a:xfrm>
        </p:grpSpPr>
        <p:sp>
          <p:nvSpPr>
            <p:cNvPr id="1070" name="Google Shape;1070;p74"/>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71" name="Google Shape;1071;p74"/>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72" name="Google Shape;1072;p74"/>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73" name="Google Shape;1073;p74"/>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74" name="Google Shape;1074;p74"/>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75" name="Google Shape;1075;p74"/>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76" name="Google Shape;1076;p74"/>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077" name="Google Shape;1077;p74"/>
          <p:cNvGrpSpPr/>
          <p:nvPr/>
        </p:nvGrpSpPr>
        <p:grpSpPr>
          <a:xfrm>
            <a:off x="5940911" y="711000"/>
            <a:ext cx="972900" cy="211800"/>
            <a:chOff x="269700" y="2692200"/>
            <a:chExt cx="972900" cy="211800"/>
          </a:xfrm>
        </p:grpSpPr>
        <p:sp>
          <p:nvSpPr>
            <p:cNvPr id="1078" name="Google Shape;1078;p74"/>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79" name="Google Shape;1079;p74"/>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80" name="Google Shape;1080;p74"/>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81" name="Google Shape;1081;p74"/>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82" name="Google Shape;1082;p74"/>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83" name="Google Shape;1083;p74"/>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84" name="Google Shape;1084;p74"/>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085" name="Google Shape;1085;p74"/>
          <p:cNvGrpSpPr/>
          <p:nvPr/>
        </p:nvGrpSpPr>
        <p:grpSpPr>
          <a:xfrm>
            <a:off x="7166593" y="711000"/>
            <a:ext cx="972900" cy="211800"/>
            <a:chOff x="269700" y="2692200"/>
            <a:chExt cx="972900" cy="211800"/>
          </a:xfrm>
        </p:grpSpPr>
        <p:sp>
          <p:nvSpPr>
            <p:cNvPr id="1086" name="Google Shape;1086;p74"/>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87" name="Google Shape;1087;p74"/>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88" name="Google Shape;1088;p74"/>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89" name="Google Shape;1089;p74"/>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90" name="Google Shape;1090;p74"/>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91" name="Google Shape;1091;p74"/>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92" name="Google Shape;1092;p74"/>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093" name="Google Shape;1093;p74"/>
          <p:cNvGrpSpPr/>
          <p:nvPr/>
        </p:nvGrpSpPr>
        <p:grpSpPr>
          <a:xfrm>
            <a:off x="8392275" y="711000"/>
            <a:ext cx="972900" cy="211800"/>
            <a:chOff x="269700" y="2692200"/>
            <a:chExt cx="972900" cy="211800"/>
          </a:xfrm>
        </p:grpSpPr>
        <p:sp>
          <p:nvSpPr>
            <p:cNvPr id="1094" name="Google Shape;1094;p74"/>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95" name="Google Shape;1095;p74"/>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96" name="Google Shape;1096;p74"/>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97" name="Google Shape;1097;p74"/>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98" name="Google Shape;1098;p74"/>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099" name="Google Shape;1099;p74"/>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00" name="Google Shape;1100;p74"/>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sp>
        <p:nvSpPr>
          <p:cNvPr id="1101" name="Google Shape;1101;p74"/>
          <p:cNvSpPr/>
          <p:nvPr/>
        </p:nvSpPr>
        <p:spPr>
          <a:xfrm rot="10800000">
            <a:off x="2745275" y="1316475"/>
            <a:ext cx="3263400" cy="10767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74"/>
          <p:cNvSpPr txBox="1"/>
          <p:nvPr/>
        </p:nvSpPr>
        <p:spPr>
          <a:xfrm>
            <a:off x="3118932" y="1669543"/>
            <a:ext cx="2398800" cy="339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encoder</a:t>
            </a:r>
            <a:endParaRPr sz="2000">
              <a:solidFill>
                <a:srgbClr val="FFFFFF"/>
              </a:solidFill>
              <a:latin typeface="Ubuntu"/>
              <a:ea typeface="Ubuntu"/>
              <a:cs typeface="Ubuntu"/>
              <a:sym typeface="Ubuntu"/>
            </a:endParaRPr>
          </a:p>
        </p:txBody>
      </p:sp>
      <p:sp>
        <p:nvSpPr>
          <p:cNvPr id="1103" name="Google Shape;1103;p74"/>
          <p:cNvSpPr txBox="1"/>
          <p:nvPr/>
        </p:nvSpPr>
        <p:spPr>
          <a:xfrm rot="5400000">
            <a:off x="2766190" y="4181364"/>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1104" name="Google Shape;1104;p74"/>
          <p:cNvSpPr/>
          <p:nvPr/>
        </p:nvSpPr>
        <p:spPr>
          <a:xfrm>
            <a:off x="4231625" y="981125"/>
            <a:ext cx="173400" cy="259200"/>
          </a:xfrm>
          <a:prstGeom prst="downArrow">
            <a:avLst>
              <a:gd name="adj1" fmla="val 50000"/>
              <a:gd name="adj2" fmla="val 50000"/>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74"/>
          <p:cNvSpPr txBox="1"/>
          <p:nvPr/>
        </p:nvSpPr>
        <p:spPr>
          <a:xfrm>
            <a:off x="3299115" y="3343640"/>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p75"/>
          <p:cNvSpPr txBox="1">
            <a:spLocks noGrp="1"/>
          </p:cNvSpPr>
          <p:nvPr>
            <p:ph type="title"/>
          </p:nvPr>
        </p:nvSpPr>
        <p:spPr>
          <a:xfrm>
            <a:off x="60275" y="11125"/>
            <a:ext cx="9684300" cy="83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end-to-end speech translation </a:t>
            </a:r>
            <a:r>
              <a:rPr lang="en" sz="3000" b="1"/>
              <a:t>(e2e)</a:t>
            </a:r>
            <a:endParaRPr sz="3000" b="1"/>
          </a:p>
        </p:txBody>
      </p:sp>
      <p:sp>
        <p:nvSpPr>
          <p:cNvPr id="1111" name="Google Shape;1111;p7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a:p>
        </p:txBody>
      </p:sp>
      <p:grpSp>
        <p:nvGrpSpPr>
          <p:cNvPr id="1112" name="Google Shape;1112;p75"/>
          <p:cNvGrpSpPr/>
          <p:nvPr/>
        </p:nvGrpSpPr>
        <p:grpSpPr>
          <a:xfrm>
            <a:off x="-187500" y="711000"/>
            <a:ext cx="972900" cy="211800"/>
            <a:chOff x="269700" y="2692200"/>
            <a:chExt cx="972900" cy="211800"/>
          </a:xfrm>
        </p:grpSpPr>
        <p:sp>
          <p:nvSpPr>
            <p:cNvPr id="1113" name="Google Shape;1113;p75"/>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14" name="Google Shape;1114;p75"/>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15" name="Google Shape;1115;p75"/>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16" name="Google Shape;1116;p75"/>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17" name="Google Shape;1117;p75"/>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18" name="Google Shape;1118;p75"/>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19" name="Google Shape;1119;p75"/>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120" name="Google Shape;1120;p75"/>
          <p:cNvGrpSpPr/>
          <p:nvPr/>
        </p:nvGrpSpPr>
        <p:grpSpPr>
          <a:xfrm>
            <a:off x="1038182" y="711000"/>
            <a:ext cx="972900" cy="211800"/>
            <a:chOff x="269700" y="2692200"/>
            <a:chExt cx="972900" cy="211800"/>
          </a:xfrm>
        </p:grpSpPr>
        <p:sp>
          <p:nvSpPr>
            <p:cNvPr id="1121" name="Google Shape;1121;p75"/>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22" name="Google Shape;1122;p75"/>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23" name="Google Shape;1123;p75"/>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24" name="Google Shape;1124;p75"/>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25" name="Google Shape;1125;p75"/>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26" name="Google Shape;1126;p75"/>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27" name="Google Shape;1127;p75"/>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128" name="Google Shape;1128;p75"/>
          <p:cNvGrpSpPr/>
          <p:nvPr/>
        </p:nvGrpSpPr>
        <p:grpSpPr>
          <a:xfrm>
            <a:off x="2263864" y="711000"/>
            <a:ext cx="972900" cy="211800"/>
            <a:chOff x="269700" y="2692200"/>
            <a:chExt cx="972900" cy="211800"/>
          </a:xfrm>
        </p:grpSpPr>
        <p:sp>
          <p:nvSpPr>
            <p:cNvPr id="1129" name="Google Shape;1129;p75"/>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30" name="Google Shape;1130;p75"/>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31" name="Google Shape;1131;p75"/>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32" name="Google Shape;1132;p75"/>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33" name="Google Shape;1133;p75"/>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34" name="Google Shape;1134;p75"/>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35" name="Google Shape;1135;p75"/>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136" name="Google Shape;1136;p75"/>
          <p:cNvGrpSpPr/>
          <p:nvPr/>
        </p:nvGrpSpPr>
        <p:grpSpPr>
          <a:xfrm>
            <a:off x="3489546" y="711000"/>
            <a:ext cx="972900" cy="211800"/>
            <a:chOff x="269700" y="2692200"/>
            <a:chExt cx="972900" cy="211800"/>
          </a:xfrm>
        </p:grpSpPr>
        <p:sp>
          <p:nvSpPr>
            <p:cNvPr id="1137" name="Google Shape;1137;p75"/>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38" name="Google Shape;1138;p75"/>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39" name="Google Shape;1139;p75"/>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40" name="Google Shape;1140;p75"/>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41" name="Google Shape;1141;p75"/>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42" name="Google Shape;1142;p75"/>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43" name="Google Shape;1143;p75"/>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144" name="Google Shape;1144;p75"/>
          <p:cNvGrpSpPr/>
          <p:nvPr/>
        </p:nvGrpSpPr>
        <p:grpSpPr>
          <a:xfrm>
            <a:off x="4715229" y="711000"/>
            <a:ext cx="972900" cy="211800"/>
            <a:chOff x="269700" y="2692200"/>
            <a:chExt cx="972900" cy="211800"/>
          </a:xfrm>
        </p:grpSpPr>
        <p:sp>
          <p:nvSpPr>
            <p:cNvPr id="1145" name="Google Shape;1145;p75"/>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46" name="Google Shape;1146;p75"/>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47" name="Google Shape;1147;p75"/>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48" name="Google Shape;1148;p75"/>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49" name="Google Shape;1149;p75"/>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50" name="Google Shape;1150;p75"/>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51" name="Google Shape;1151;p75"/>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152" name="Google Shape;1152;p75"/>
          <p:cNvGrpSpPr/>
          <p:nvPr/>
        </p:nvGrpSpPr>
        <p:grpSpPr>
          <a:xfrm>
            <a:off x="5940911" y="711000"/>
            <a:ext cx="972900" cy="211800"/>
            <a:chOff x="269700" y="2692200"/>
            <a:chExt cx="972900" cy="211800"/>
          </a:xfrm>
        </p:grpSpPr>
        <p:sp>
          <p:nvSpPr>
            <p:cNvPr id="1153" name="Google Shape;1153;p75"/>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54" name="Google Shape;1154;p75"/>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55" name="Google Shape;1155;p75"/>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56" name="Google Shape;1156;p75"/>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57" name="Google Shape;1157;p75"/>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58" name="Google Shape;1158;p75"/>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59" name="Google Shape;1159;p75"/>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160" name="Google Shape;1160;p75"/>
          <p:cNvGrpSpPr/>
          <p:nvPr/>
        </p:nvGrpSpPr>
        <p:grpSpPr>
          <a:xfrm>
            <a:off x="7166593" y="711000"/>
            <a:ext cx="972900" cy="211800"/>
            <a:chOff x="269700" y="2692200"/>
            <a:chExt cx="972900" cy="211800"/>
          </a:xfrm>
        </p:grpSpPr>
        <p:sp>
          <p:nvSpPr>
            <p:cNvPr id="1161" name="Google Shape;1161;p75"/>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62" name="Google Shape;1162;p75"/>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63" name="Google Shape;1163;p75"/>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64" name="Google Shape;1164;p75"/>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65" name="Google Shape;1165;p75"/>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66" name="Google Shape;1166;p75"/>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67" name="Google Shape;1167;p75"/>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168" name="Google Shape;1168;p75"/>
          <p:cNvGrpSpPr/>
          <p:nvPr/>
        </p:nvGrpSpPr>
        <p:grpSpPr>
          <a:xfrm>
            <a:off x="8392275" y="711000"/>
            <a:ext cx="972900" cy="211800"/>
            <a:chOff x="269700" y="2692200"/>
            <a:chExt cx="972900" cy="211800"/>
          </a:xfrm>
        </p:grpSpPr>
        <p:sp>
          <p:nvSpPr>
            <p:cNvPr id="1169" name="Google Shape;1169;p75"/>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70" name="Google Shape;1170;p75"/>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71" name="Google Shape;1171;p75"/>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72" name="Google Shape;1172;p75"/>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73" name="Google Shape;1173;p75"/>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74" name="Google Shape;1174;p75"/>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75" name="Google Shape;1175;p75"/>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sp>
        <p:nvSpPr>
          <p:cNvPr id="1176" name="Google Shape;1176;p75"/>
          <p:cNvSpPr/>
          <p:nvPr/>
        </p:nvSpPr>
        <p:spPr>
          <a:xfrm rot="10800000">
            <a:off x="2745275" y="1316475"/>
            <a:ext cx="3263400" cy="10767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75"/>
          <p:cNvSpPr txBox="1"/>
          <p:nvPr/>
        </p:nvSpPr>
        <p:spPr>
          <a:xfrm>
            <a:off x="3118932" y="1669543"/>
            <a:ext cx="2398800" cy="339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encoder</a:t>
            </a:r>
            <a:endParaRPr sz="2000">
              <a:solidFill>
                <a:srgbClr val="FFFFFF"/>
              </a:solidFill>
              <a:latin typeface="Ubuntu"/>
              <a:ea typeface="Ubuntu"/>
              <a:cs typeface="Ubuntu"/>
              <a:sym typeface="Ubuntu"/>
            </a:endParaRPr>
          </a:p>
        </p:txBody>
      </p:sp>
      <p:sp>
        <p:nvSpPr>
          <p:cNvPr id="1178" name="Google Shape;1178;p75"/>
          <p:cNvSpPr txBox="1"/>
          <p:nvPr/>
        </p:nvSpPr>
        <p:spPr>
          <a:xfrm rot="5400000">
            <a:off x="2766190" y="4181364"/>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1179" name="Google Shape;1179;p75"/>
          <p:cNvSpPr/>
          <p:nvPr/>
        </p:nvSpPr>
        <p:spPr>
          <a:xfrm>
            <a:off x="4231625" y="981125"/>
            <a:ext cx="173400" cy="259200"/>
          </a:xfrm>
          <a:prstGeom prst="downArrow">
            <a:avLst>
              <a:gd name="adj1" fmla="val 50000"/>
              <a:gd name="adj2" fmla="val 50000"/>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75"/>
          <p:cNvSpPr/>
          <p:nvPr/>
        </p:nvSpPr>
        <p:spPr>
          <a:xfrm rot="5400000">
            <a:off x="4093500" y="1290550"/>
            <a:ext cx="578100" cy="28704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a:t>0.71</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0.12</a:t>
            </a:r>
            <a:endParaRPr/>
          </a:p>
          <a:p>
            <a:pPr marL="0" lvl="0" indent="0" algn="r" rtl="0">
              <a:spcBef>
                <a:spcPts val="0"/>
              </a:spcBef>
              <a:spcAft>
                <a:spcPts val="0"/>
              </a:spcAft>
              <a:buNone/>
            </a:pPr>
            <a:r>
              <a:rPr lang="en"/>
              <a:t>0.51</a:t>
            </a:r>
            <a:endParaRPr/>
          </a:p>
          <a:p>
            <a:pPr marL="0" lvl="0" indent="0" algn="r" rtl="0">
              <a:spcBef>
                <a:spcPts val="0"/>
              </a:spcBef>
              <a:spcAft>
                <a:spcPts val="0"/>
              </a:spcAft>
              <a:buNone/>
            </a:pPr>
            <a:r>
              <a:rPr lang="en"/>
              <a:t>0.05</a:t>
            </a:r>
            <a:endParaRPr/>
          </a:p>
          <a:p>
            <a:pPr marL="0" lvl="0" indent="0" algn="r" rtl="0">
              <a:spcBef>
                <a:spcPts val="0"/>
              </a:spcBef>
              <a:spcAft>
                <a:spcPts val="0"/>
              </a:spcAft>
              <a:buNone/>
            </a:pPr>
            <a:r>
              <a:rPr lang="en"/>
              <a:t>0.74</a:t>
            </a:r>
            <a:endParaRPr/>
          </a:p>
          <a:p>
            <a:pPr marL="0" lvl="0" indent="0" algn="r" rtl="0">
              <a:spcBef>
                <a:spcPts val="0"/>
              </a:spcBef>
              <a:spcAft>
                <a:spcPts val="0"/>
              </a:spcAft>
              <a:buNone/>
            </a:pPr>
            <a:r>
              <a:rPr lang="en"/>
              <a:t>0.01</a:t>
            </a:r>
            <a:endParaRPr/>
          </a:p>
          <a:p>
            <a:pPr marL="0" lvl="0" indent="0" algn="r" rtl="0">
              <a:spcBef>
                <a:spcPts val="0"/>
              </a:spcBef>
              <a:spcAft>
                <a:spcPts val="0"/>
              </a:spcAft>
              <a:buNone/>
            </a:pPr>
            <a:r>
              <a:rPr lang="en"/>
              <a:t>0.56</a:t>
            </a:r>
            <a:endParaRPr/>
          </a:p>
          <a:p>
            <a:pPr marL="0" lvl="0" indent="0" algn="r" rtl="0">
              <a:spcBef>
                <a:spcPts val="0"/>
              </a:spcBef>
              <a:spcAft>
                <a:spcPts val="0"/>
              </a:spcAft>
              <a:buNone/>
            </a:pPr>
            <a:r>
              <a:rPr lang="en"/>
              <a:t>0.67</a:t>
            </a:r>
            <a:endParaRPr/>
          </a:p>
          <a:p>
            <a:pPr marL="0" lvl="0" indent="0" algn="r" rtl="0">
              <a:spcBef>
                <a:spcPts val="0"/>
              </a:spcBef>
              <a:spcAft>
                <a:spcPts val="0"/>
              </a:spcAft>
              <a:buNone/>
            </a:pPr>
            <a:r>
              <a:rPr lang="en"/>
              <a:t>0.98</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0.93</a:t>
            </a:r>
            <a:endParaRPr/>
          </a:p>
          <a:p>
            <a:pPr marL="0" lvl="0" indent="0" algn="r" rtl="0">
              <a:spcBef>
                <a:spcPts val="0"/>
              </a:spcBef>
              <a:spcAft>
                <a:spcPts val="0"/>
              </a:spcAft>
              <a:buNone/>
            </a:pPr>
            <a:r>
              <a:rPr lang="en"/>
              <a:t>0.13</a:t>
            </a:r>
            <a:endParaRPr/>
          </a:p>
          <a:p>
            <a:pPr marL="0" lvl="0" indent="0" algn="r" rtl="0">
              <a:spcBef>
                <a:spcPts val="0"/>
              </a:spcBef>
              <a:spcAft>
                <a:spcPts val="0"/>
              </a:spcAft>
              <a:buNone/>
            </a:pPr>
            <a:endParaRPr/>
          </a:p>
        </p:txBody>
      </p:sp>
      <p:sp>
        <p:nvSpPr>
          <p:cNvPr id="1181" name="Google Shape;1181;p75"/>
          <p:cNvSpPr txBox="1"/>
          <p:nvPr/>
        </p:nvSpPr>
        <p:spPr>
          <a:xfrm>
            <a:off x="3299115" y="3343640"/>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76"/>
          <p:cNvSpPr txBox="1">
            <a:spLocks noGrp="1"/>
          </p:cNvSpPr>
          <p:nvPr>
            <p:ph type="title"/>
          </p:nvPr>
        </p:nvSpPr>
        <p:spPr>
          <a:xfrm>
            <a:off x="60275" y="11125"/>
            <a:ext cx="9684300" cy="83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end-to-end speech translation </a:t>
            </a:r>
            <a:r>
              <a:rPr lang="en" sz="3000" b="1"/>
              <a:t>(e2e)</a:t>
            </a:r>
            <a:endParaRPr sz="3000" b="1"/>
          </a:p>
        </p:txBody>
      </p:sp>
      <p:sp>
        <p:nvSpPr>
          <p:cNvPr id="1187" name="Google Shape;1187;p7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a:t>
            </a:fld>
            <a:endParaRPr/>
          </a:p>
        </p:txBody>
      </p:sp>
      <p:grpSp>
        <p:nvGrpSpPr>
          <p:cNvPr id="1188" name="Google Shape;1188;p76"/>
          <p:cNvGrpSpPr/>
          <p:nvPr/>
        </p:nvGrpSpPr>
        <p:grpSpPr>
          <a:xfrm>
            <a:off x="-187500" y="711000"/>
            <a:ext cx="972900" cy="211800"/>
            <a:chOff x="269700" y="2692200"/>
            <a:chExt cx="972900" cy="211800"/>
          </a:xfrm>
        </p:grpSpPr>
        <p:sp>
          <p:nvSpPr>
            <p:cNvPr id="1189" name="Google Shape;1189;p76"/>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90" name="Google Shape;1190;p76"/>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91" name="Google Shape;1191;p76"/>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92" name="Google Shape;1192;p76"/>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93" name="Google Shape;1193;p76"/>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94" name="Google Shape;1194;p76"/>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95" name="Google Shape;1195;p76"/>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196" name="Google Shape;1196;p76"/>
          <p:cNvGrpSpPr/>
          <p:nvPr/>
        </p:nvGrpSpPr>
        <p:grpSpPr>
          <a:xfrm>
            <a:off x="1038182" y="711000"/>
            <a:ext cx="972900" cy="211800"/>
            <a:chOff x="269700" y="2692200"/>
            <a:chExt cx="972900" cy="211800"/>
          </a:xfrm>
        </p:grpSpPr>
        <p:sp>
          <p:nvSpPr>
            <p:cNvPr id="1197" name="Google Shape;1197;p76"/>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98" name="Google Shape;1198;p76"/>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199" name="Google Shape;1199;p76"/>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00" name="Google Shape;1200;p76"/>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01" name="Google Shape;1201;p76"/>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02" name="Google Shape;1202;p76"/>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03" name="Google Shape;1203;p76"/>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204" name="Google Shape;1204;p76"/>
          <p:cNvGrpSpPr/>
          <p:nvPr/>
        </p:nvGrpSpPr>
        <p:grpSpPr>
          <a:xfrm>
            <a:off x="2263864" y="711000"/>
            <a:ext cx="972900" cy="211800"/>
            <a:chOff x="269700" y="2692200"/>
            <a:chExt cx="972900" cy="211800"/>
          </a:xfrm>
        </p:grpSpPr>
        <p:sp>
          <p:nvSpPr>
            <p:cNvPr id="1205" name="Google Shape;1205;p76"/>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06" name="Google Shape;1206;p76"/>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07" name="Google Shape;1207;p76"/>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08" name="Google Shape;1208;p76"/>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09" name="Google Shape;1209;p76"/>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10" name="Google Shape;1210;p76"/>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11" name="Google Shape;1211;p76"/>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212" name="Google Shape;1212;p76"/>
          <p:cNvGrpSpPr/>
          <p:nvPr/>
        </p:nvGrpSpPr>
        <p:grpSpPr>
          <a:xfrm>
            <a:off x="3489546" y="711000"/>
            <a:ext cx="972900" cy="211800"/>
            <a:chOff x="269700" y="2692200"/>
            <a:chExt cx="972900" cy="211800"/>
          </a:xfrm>
        </p:grpSpPr>
        <p:sp>
          <p:nvSpPr>
            <p:cNvPr id="1213" name="Google Shape;1213;p76"/>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14" name="Google Shape;1214;p76"/>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15" name="Google Shape;1215;p76"/>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16" name="Google Shape;1216;p76"/>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17" name="Google Shape;1217;p76"/>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18" name="Google Shape;1218;p76"/>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19" name="Google Shape;1219;p76"/>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220" name="Google Shape;1220;p76"/>
          <p:cNvGrpSpPr/>
          <p:nvPr/>
        </p:nvGrpSpPr>
        <p:grpSpPr>
          <a:xfrm>
            <a:off x="4715229" y="711000"/>
            <a:ext cx="972900" cy="211800"/>
            <a:chOff x="269700" y="2692200"/>
            <a:chExt cx="972900" cy="211800"/>
          </a:xfrm>
        </p:grpSpPr>
        <p:sp>
          <p:nvSpPr>
            <p:cNvPr id="1221" name="Google Shape;1221;p76"/>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22" name="Google Shape;1222;p76"/>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23" name="Google Shape;1223;p76"/>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24" name="Google Shape;1224;p76"/>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25" name="Google Shape;1225;p76"/>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26" name="Google Shape;1226;p76"/>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27" name="Google Shape;1227;p76"/>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228" name="Google Shape;1228;p76"/>
          <p:cNvGrpSpPr/>
          <p:nvPr/>
        </p:nvGrpSpPr>
        <p:grpSpPr>
          <a:xfrm>
            <a:off x="5940911" y="711000"/>
            <a:ext cx="972900" cy="211800"/>
            <a:chOff x="269700" y="2692200"/>
            <a:chExt cx="972900" cy="211800"/>
          </a:xfrm>
        </p:grpSpPr>
        <p:sp>
          <p:nvSpPr>
            <p:cNvPr id="1229" name="Google Shape;1229;p76"/>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30" name="Google Shape;1230;p76"/>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31" name="Google Shape;1231;p76"/>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32" name="Google Shape;1232;p76"/>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33" name="Google Shape;1233;p76"/>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34" name="Google Shape;1234;p76"/>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35" name="Google Shape;1235;p76"/>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236" name="Google Shape;1236;p76"/>
          <p:cNvGrpSpPr/>
          <p:nvPr/>
        </p:nvGrpSpPr>
        <p:grpSpPr>
          <a:xfrm>
            <a:off x="7166593" y="711000"/>
            <a:ext cx="972900" cy="211800"/>
            <a:chOff x="269700" y="2692200"/>
            <a:chExt cx="972900" cy="211800"/>
          </a:xfrm>
        </p:grpSpPr>
        <p:sp>
          <p:nvSpPr>
            <p:cNvPr id="1237" name="Google Shape;1237;p76"/>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38" name="Google Shape;1238;p76"/>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39" name="Google Shape;1239;p76"/>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40" name="Google Shape;1240;p76"/>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41" name="Google Shape;1241;p76"/>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42" name="Google Shape;1242;p76"/>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43" name="Google Shape;1243;p76"/>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244" name="Google Shape;1244;p76"/>
          <p:cNvGrpSpPr/>
          <p:nvPr/>
        </p:nvGrpSpPr>
        <p:grpSpPr>
          <a:xfrm>
            <a:off x="8392275" y="711000"/>
            <a:ext cx="972900" cy="211800"/>
            <a:chOff x="269700" y="2692200"/>
            <a:chExt cx="972900" cy="211800"/>
          </a:xfrm>
        </p:grpSpPr>
        <p:sp>
          <p:nvSpPr>
            <p:cNvPr id="1245" name="Google Shape;1245;p76"/>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46" name="Google Shape;1246;p76"/>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47" name="Google Shape;1247;p76"/>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48" name="Google Shape;1248;p76"/>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49" name="Google Shape;1249;p76"/>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50" name="Google Shape;1250;p76"/>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51" name="Google Shape;1251;p76"/>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sp>
        <p:nvSpPr>
          <p:cNvPr id="1252" name="Google Shape;1252;p76"/>
          <p:cNvSpPr/>
          <p:nvPr/>
        </p:nvSpPr>
        <p:spPr>
          <a:xfrm rot="10800000">
            <a:off x="2745275" y="1316475"/>
            <a:ext cx="3263400" cy="10767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76"/>
          <p:cNvSpPr txBox="1"/>
          <p:nvPr/>
        </p:nvSpPr>
        <p:spPr>
          <a:xfrm>
            <a:off x="3118932" y="1669543"/>
            <a:ext cx="2398800" cy="339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encoder</a:t>
            </a:r>
            <a:endParaRPr sz="2000">
              <a:solidFill>
                <a:srgbClr val="FFFFFF"/>
              </a:solidFill>
              <a:latin typeface="Ubuntu"/>
              <a:ea typeface="Ubuntu"/>
              <a:cs typeface="Ubuntu"/>
              <a:sym typeface="Ubuntu"/>
            </a:endParaRPr>
          </a:p>
        </p:txBody>
      </p:sp>
      <p:sp>
        <p:nvSpPr>
          <p:cNvPr id="1254" name="Google Shape;1254;p76"/>
          <p:cNvSpPr txBox="1"/>
          <p:nvPr/>
        </p:nvSpPr>
        <p:spPr>
          <a:xfrm rot="5400000">
            <a:off x="2766190" y="4181364"/>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1255" name="Google Shape;1255;p76"/>
          <p:cNvSpPr/>
          <p:nvPr/>
        </p:nvSpPr>
        <p:spPr>
          <a:xfrm>
            <a:off x="4231625" y="981125"/>
            <a:ext cx="173400" cy="259200"/>
          </a:xfrm>
          <a:prstGeom prst="downArrow">
            <a:avLst>
              <a:gd name="adj1" fmla="val 50000"/>
              <a:gd name="adj2" fmla="val 50000"/>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76"/>
          <p:cNvSpPr/>
          <p:nvPr/>
        </p:nvSpPr>
        <p:spPr>
          <a:xfrm rot="5400000">
            <a:off x="4093500" y="1290550"/>
            <a:ext cx="578100" cy="28704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a:t>0.71</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0.12</a:t>
            </a:r>
            <a:endParaRPr/>
          </a:p>
          <a:p>
            <a:pPr marL="0" lvl="0" indent="0" algn="r" rtl="0">
              <a:spcBef>
                <a:spcPts val="0"/>
              </a:spcBef>
              <a:spcAft>
                <a:spcPts val="0"/>
              </a:spcAft>
              <a:buNone/>
            </a:pPr>
            <a:r>
              <a:rPr lang="en"/>
              <a:t>0.51</a:t>
            </a:r>
            <a:endParaRPr/>
          </a:p>
          <a:p>
            <a:pPr marL="0" lvl="0" indent="0" algn="r" rtl="0">
              <a:spcBef>
                <a:spcPts val="0"/>
              </a:spcBef>
              <a:spcAft>
                <a:spcPts val="0"/>
              </a:spcAft>
              <a:buNone/>
            </a:pPr>
            <a:r>
              <a:rPr lang="en"/>
              <a:t>0.05</a:t>
            </a:r>
            <a:endParaRPr/>
          </a:p>
          <a:p>
            <a:pPr marL="0" lvl="0" indent="0" algn="r" rtl="0">
              <a:spcBef>
                <a:spcPts val="0"/>
              </a:spcBef>
              <a:spcAft>
                <a:spcPts val="0"/>
              </a:spcAft>
              <a:buNone/>
            </a:pPr>
            <a:r>
              <a:rPr lang="en"/>
              <a:t>0.74</a:t>
            </a:r>
            <a:endParaRPr/>
          </a:p>
          <a:p>
            <a:pPr marL="0" lvl="0" indent="0" algn="r" rtl="0">
              <a:spcBef>
                <a:spcPts val="0"/>
              </a:spcBef>
              <a:spcAft>
                <a:spcPts val="0"/>
              </a:spcAft>
              <a:buNone/>
            </a:pPr>
            <a:r>
              <a:rPr lang="en"/>
              <a:t>0.01</a:t>
            </a:r>
            <a:endParaRPr/>
          </a:p>
          <a:p>
            <a:pPr marL="0" lvl="0" indent="0" algn="r" rtl="0">
              <a:spcBef>
                <a:spcPts val="0"/>
              </a:spcBef>
              <a:spcAft>
                <a:spcPts val="0"/>
              </a:spcAft>
              <a:buNone/>
            </a:pPr>
            <a:r>
              <a:rPr lang="en"/>
              <a:t>0.56</a:t>
            </a:r>
            <a:endParaRPr/>
          </a:p>
          <a:p>
            <a:pPr marL="0" lvl="0" indent="0" algn="r" rtl="0">
              <a:spcBef>
                <a:spcPts val="0"/>
              </a:spcBef>
              <a:spcAft>
                <a:spcPts val="0"/>
              </a:spcAft>
              <a:buNone/>
            </a:pPr>
            <a:r>
              <a:rPr lang="en"/>
              <a:t>0.67</a:t>
            </a:r>
            <a:endParaRPr/>
          </a:p>
          <a:p>
            <a:pPr marL="0" lvl="0" indent="0" algn="r" rtl="0">
              <a:spcBef>
                <a:spcPts val="0"/>
              </a:spcBef>
              <a:spcAft>
                <a:spcPts val="0"/>
              </a:spcAft>
              <a:buNone/>
            </a:pPr>
            <a:r>
              <a:rPr lang="en"/>
              <a:t>0.98</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0.93</a:t>
            </a:r>
            <a:endParaRPr/>
          </a:p>
          <a:p>
            <a:pPr marL="0" lvl="0" indent="0" algn="r" rtl="0">
              <a:spcBef>
                <a:spcPts val="0"/>
              </a:spcBef>
              <a:spcAft>
                <a:spcPts val="0"/>
              </a:spcAft>
              <a:buNone/>
            </a:pPr>
            <a:r>
              <a:rPr lang="en"/>
              <a:t>0.13</a:t>
            </a:r>
            <a:endParaRPr/>
          </a:p>
          <a:p>
            <a:pPr marL="0" lvl="0" indent="0" algn="r" rtl="0">
              <a:spcBef>
                <a:spcPts val="0"/>
              </a:spcBef>
              <a:spcAft>
                <a:spcPts val="0"/>
              </a:spcAft>
              <a:buNone/>
            </a:pPr>
            <a:endParaRPr/>
          </a:p>
        </p:txBody>
      </p:sp>
      <p:sp>
        <p:nvSpPr>
          <p:cNvPr id="1257" name="Google Shape;1257;p76"/>
          <p:cNvSpPr/>
          <p:nvPr/>
        </p:nvSpPr>
        <p:spPr>
          <a:xfrm>
            <a:off x="2745275" y="3050550"/>
            <a:ext cx="3263400" cy="10767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76"/>
          <p:cNvSpPr txBox="1"/>
          <p:nvPr/>
        </p:nvSpPr>
        <p:spPr>
          <a:xfrm>
            <a:off x="3299115" y="3343640"/>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77"/>
          <p:cNvSpPr txBox="1">
            <a:spLocks noGrp="1"/>
          </p:cNvSpPr>
          <p:nvPr>
            <p:ph type="title"/>
          </p:nvPr>
        </p:nvSpPr>
        <p:spPr>
          <a:xfrm>
            <a:off x="60275" y="11125"/>
            <a:ext cx="9684300" cy="83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end-to-end speech translation </a:t>
            </a:r>
            <a:r>
              <a:rPr lang="en" sz="3000" b="1"/>
              <a:t>(e2e)</a:t>
            </a:r>
            <a:endParaRPr sz="3000" b="1"/>
          </a:p>
        </p:txBody>
      </p:sp>
      <p:sp>
        <p:nvSpPr>
          <p:cNvPr id="1264" name="Google Shape;1264;p7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a:t>
            </a:fld>
            <a:endParaRPr/>
          </a:p>
        </p:txBody>
      </p:sp>
      <p:grpSp>
        <p:nvGrpSpPr>
          <p:cNvPr id="1265" name="Google Shape;1265;p77"/>
          <p:cNvGrpSpPr/>
          <p:nvPr/>
        </p:nvGrpSpPr>
        <p:grpSpPr>
          <a:xfrm>
            <a:off x="-187500" y="711000"/>
            <a:ext cx="972900" cy="211800"/>
            <a:chOff x="269700" y="2692200"/>
            <a:chExt cx="972900" cy="211800"/>
          </a:xfrm>
        </p:grpSpPr>
        <p:sp>
          <p:nvSpPr>
            <p:cNvPr id="1266" name="Google Shape;1266;p77"/>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67" name="Google Shape;1267;p77"/>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68" name="Google Shape;1268;p77"/>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69" name="Google Shape;1269;p77"/>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70" name="Google Shape;1270;p77"/>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71" name="Google Shape;1271;p77"/>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72" name="Google Shape;1272;p77"/>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273" name="Google Shape;1273;p77"/>
          <p:cNvGrpSpPr/>
          <p:nvPr/>
        </p:nvGrpSpPr>
        <p:grpSpPr>
          <a:xfrm>
            <a:off x="1038182" y="711000"/>
            <a:ext cx="972900" cy="211800"/>
            <a:chOff x="269700" y="2692200"/>
            <a:chExt cx="972900" cy="211800"/>
          </a:xfrm>
        </p:grpSpPr>
        <p:sp>
          <p:nvSpPr>
            <p:cNvPr id="1274" name="Google Shape;1274;p77"/>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75" name="Google Shape;1275;p77"/>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76" name="Google Shape;1276;p77"/>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77" name="Google Shape;1277;p77"/>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78" name="Google Shape;1278;p77"/>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79" name="Google Shape;1279;p77"/>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80" name="Google Shape;1280;p77"/>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281" name="Google Shape;1281;p77"/>
          <p:cNvGrpSpPr/>
          <p:nvPr/>
        </p:nvGrpSpPr>
        <p:grpSpPr>
          <a:xfrm>
            <a:off x="2263864" y="711000"/>
            <a:ext cx="972900" cy="211800"/>
            <a:chOff x="269700" y="2692200"/>
            <a:chExt cx="972900" cy="211800"/>
          </a:xfrm>
        </p:grpSpPr>
        <p:sp>
          <p:nvSpPr>
            <p:cNvPr id="1282" name="Google Shape;1282;p77"/>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83" name="Google Shape;1283;p77"/>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84" name="Google Shape;1284;p77"/>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85" name="Google Shape;1285;p77"/>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86" name="Google Shape;1286;p77"/>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87" name="Google Shape;1287;p77"/>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88" name="Google Shape;1288;p77"/>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289" name="Google Shape;1289;p77"/>
          <p:cNvGrpSpPr/>
          <p:nvPr/>
        </p:nvGrpSpPr>
        <p:grpSpPr>
          <a:xfrm>
            <a:off x="3489546" y="711000"/>
            <a:ext cx="972900" cy="211800"/>
            <a:chOff x="269700" y="2692200"/>
            <a:chExt cx="972900" cy="211800"/>
          </a:xfrm>
        </p:grpSpPr>
        <p:sp>
          <p:nvSpPr>
            <p:cNvPr id="1290" name="Google Shape;1290;p77"/>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91" name="Google Shape;1291;p77"/>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92" name="Google Shape;1292;p77"/>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93" name="Google Shape;1293;p77"/>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94" name="Google Shape;1294;p77"/>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95" name="Google Shape;1295;p77"/>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296" name="Google Shape;1296;p77"/>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297" name="Google Shape;1297;p77"/>
          <p:cNvGrpSpPr/>
          <p:nvPr/>
        </p:nvGrpSpPr>
        <p:grpSpPr>
          <a:xfrm>
            <a:off x="4715229" y="711000"/>
            <a:ext cx="972900" cy="211800"/>
            <a:chOff x="269700" y="2692200"/>
            <a:chExt cx="972900" cy="211800"/>
          </a:xfrm>
        </p:grpSpPr>
        <p:sp>
          <p:nvSpPr>
            <p:cNvPr id="1298" name="Google Shape;1298;p77"/>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99" name="Google Shape;1299;p77"/>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300" name="Google Shape;1300;p77"/>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301" name="Google Shape;1301;p77"/>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302" name="Google Shape;1302;p77"/>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303" name="Google Shape;1303;p77"/>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304" name="Google Shape;1304;p77"/>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305" name="Google Shape;1305;p77"/>
          <p:cNvGrpSpPr/>
          <p:nvPr/>
        </p:nvGrpSpPr>
        <p:grpSpPr>
          <a:xfrm>
            <a:off x="5940911" y="711000"/>
            <a:ext cx="972900" cy="211800"/>
            <a:chOff x="269700" y="2692200"/>
            <a:chExt cx="972900" cy="211800"/>
          </a:xfrm>
        </p:grpSpPr>
        <p:sp>
          <p:nvSpPr>
            <p:cNvPr id="1306" name="Google Shape;1306;p77"/>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07" name="Google Shape;1307;p77"/>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308" name="Google Shape;1308;p77"/>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309" name="Google Shape;1309;p77"/>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310" name="Google Shape;1310;p77"/>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311" name="Google Shape;1311;p77"/>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312" name="Google Shape;1312;p77"/>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313" name="Google Shape;1313;p77"/>
          <p:cNvGrpSpPr/>
          <p:nvPr/>
        </p:nvGrpSpPr>
        <p:grpSpPr>
          <a:xfrm>
            <a:off x="7166593" y="711000"/>
            <a:ext cx="972900" cy="211800"/>
            <a:chOff x="269700" y="2692200"/>
            <a:chExt cx="972900" cy="211800"/>
          </a:xfrm>
        </p:grpSpPr>
        <p:sp>
          <p:nvSpPr>
            <p:cNvPr id="1314" name="Google Shape;1314;p77"/>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15" name="Google Shape;1315;p77"/>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316" name="Google Shape;1316;p77"/>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317" name="Google Shape;1317;p77"/>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318" name="Google Shape;1318;p77"/>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319" name="Google Shape;1319;p77"/>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320" name="Google Shape;1320;p77"/>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321" name="Google Shape;1321;p77"/>
          <p:cNvGrpSpPr/>
          <p:nvPr/>
        </p:nvGrpSpPr>
        <p:grpSpPr>
          <a:xfrm>
            <a:off x="8392275" y="711000"/>
            <a:ext cx="972900" cy="211800"/>
            <a:chOff x="269700" y="2692200"/>
            <a:chExt cx="972900" cy="211800"/>
          </a:xfrm>
        </p:grpSpPr>
        <p:sp>
          <p:nvSpPr>
            <p:cNvPr id="1322" name="Google Shape;1322;p77"/>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23" name="Google Shape;1323;p77"/>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324" name="Google Shape;1324;p77"/>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325" name="Google Shape;1325;p77"/>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326" name="Google Shape;1326;p77"/>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327" name="Google Shape;1327;p77"/>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328" name="Google Shape;1328;p77"/>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sp>
        <p:nvSpPr>
          <p:cNvPr id="1329" name="Google Shape;1329;p77"/>
          <p:cNvSpPr/>
          <p:nvPr/>
        </p:nvSpPr>
        <p:spPr>
          <a:xfrm rot="10800000">
            <a:off x="2745275" y="1316475"/>
            <a:ext cx="3263400" cy="10767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77"/>
          <p:cNvSpPr txBox="1"/>
          <p:nvPr/>
        </p:nvSpPr>
        <p:spPr>
          <a:xfrm>
            <a:off x="3118932" y="1669543"/>
            <a:ext cx="2398800" cy="339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encoder</a:t>
            </a:r>
            <a:endParaRPr sz="2000">
              <a:solidFill>
                <a:srgbClr val="FFFFFF"/>
              </a:solidFill>
              <a:latin typeface="Ubuntu"/>
              <a:ea typeface="Ubuntu"/>
              <a:cs typeface="Ubuntu"/>
              <a:sym typeface="Ubuntu"/>
            </a:endParaRPr>
          </a:p>
        </p:txBody>
      </p:sp>
      <p:sp>
        <p:nvSpPr>
          <p:cNvPr id="1331" name="Google Shape;1331;p77"/>
          <p:cNvSpPr txBox="1"/>
          <p:nvPr/>
        </p:nvSpPr>
        <p:spPr>
          <a:xfrm rot="5400000">
            <a:off x="2766190" y="4181364"/>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1332" name="Google Shape;1332;p77"/>
          <p:cNvSpPr/>
          <p:nvPr/>
        </p:nvSpPr>
        <p:spPr>
          <a:xfrm>
            <a:off x="4231625" y="981125"/>
            <a:ext cx="173400" cy="259200"/>
          </a:xfrm>
          <a:prstGeom prst="downArrow">
            <a:avLst>
              <a:gd name="adj1" fmla="val 50000"/>
              <a:gd name="adj2" fmla="val 50000"/>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77"/>
          <p:cNvSpPr/>
          <p:nvPr/>
        </p:nvSpPr>
        <p:spPr>
          <a:xfrm rot="5400000">
            <a:off x="4093500" y="1290550"/>
            <a:ext cx="578100" cy="28704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a:t>0.71</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0.12</a:t>
            </a:r>
            <a:endParaRPr/>
          </a:p>
          <a:p>
            <a:pPr marL="0" lvl="0" indent="0" algn="r" rtl="0">
              <a:spcBef>
                <a:spcPts val="0"/>
              </a:spcBef>
              <a:spcAft>
                <a:spcPts val="0"/>
              </a:spcAft>
              <a:buNone/>
            </a:pPr>
            <a:r>
              <a:rPr lang="en"/>
              <a:t>0.51</a:t>
            </a:r>
            <a:endParaRPr/>
          </a:p>
          <a:p>
            <a:pPr marL="0" lvl="0" indent="0" algn="r" rtl="0">
              <a:spcBef>
                <a:spcPts val="0"/>
              </a:spcBef>
              <a:spcAft>
                <a:spcPts val="0"/>
              </a:spcAft>
              <a:buNone/>
            </a:pPr>
            <a:r>
              <a:rPr lang="en"/>
              <a:t>0.05</a:t>
            </a:r>
            <a:endParaRPr/>
          </a:p>
          <a:p>
            <a:pPr marL="0" lvl="0" indent="0" algn="r" rtl="0">
              <a:spcBef>
                <a:spcPts val="0"/>
              </a:spcBef>
              <a:spcAft>
                <a:spcPts val="0"/>
              </a:spcAft>
              <a:buNone/>
            </a:pPr>
            <a:r>
              <a:rPr lang="en"/>
              <a:t>0.74</a:t>
            </a:r>
            <a:endParaRPr/>
          </a:p>
          <a:p>
            <a:pPr marL="0" lvl="0" indent="0" algn="r" rtl="0">
              <a:spcBef>
                <a:spcPts val="0"/>
              </a:spcBef>
              <a:spcAft>
                <a:spcPts val="0"/>
              </a:spcAft>
              <a:buNone/>
            </a:pPr>
            <a:r>
              <a:rPr lang="en"/>
              <a:t>0.01</a:t>
            </a:r>
            <a:endParaRPr/>
          </a:p>
          <a:p>
            <a:pPr marL="0" lvl="0" indent="0" algn="r" rtl="0">
              <a:spcBef>
                <a:spcPts val="0"/>
              </a:spcBef>
              <a:spcAft>
                <a:spcPts val="0"/>
              </a:spcAft>
              <a:buNone/>
            </a:pPr>
            <a:r>
              <a:rPr lang="en"/>
              <a:t>0.56</a:t>
            </a:r>
            <a:endParaRPr/>
          </a:p>
          <a:p>
            <a:pPr marL="0" lvl="0" indent="0" algn="r" rtl="0">
              <a:spcBef>
                <a:spcPts val="0"/>
              </a:spcBef>
              <a:spcAft>
                <a:spcPts val="0"/>
              </a:spcAft>
              <a:buNone/>
            </a:pPr>
            <a:r>
              <a:rPr lang="en"/>
              <a:t>0.67</a:t>
            </a:r>
            <a:endParaRPr/>
          </a:p>
          <a:p>
            <a:pPr marL="0" lvl="0" indent="0" algn="r" rtl="0">
              <a:spcBef>
                <a:spcPts val="0"/>
              </a:spcBef>
              <a:spcAft>
                <a:spcPts val="0"/>
              </a:spcAft>
              <a:buNone/>
            </a:pPr>
            <a:r>
              <a:rPr lang="en"/>
              <a:t>0.98</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0.93</a:t>
            </a:r>
            <a:endParaRPr/>
          </a:p>
          <a:p>
            <a:pPr marL="0" lvl="0" indent="0" algn="r" rtl="0">
              <a:spcBef>
                <a:spcPts val="0"/>
              </a:spcBef>
              <a:spcAft>
                <a:spcPts val="0"/>
              </a:spcAft>
              <a:buNone/>
            </a:pPr>
            <a:r>
              <a:rPr lang="en"/>
              <a:t>0.13</a:t>
            </a:r>
            <a:endParaRPr/>
          </a:p>
          <a:p>
            <a:pPr marL="0" lvl="0" indent="0" algn="r" rtl="0">
              <a:spcBef>
                <a:spcPts val="0"/>
              </a:spcBef>
              <a:spcAft>
                <a:spcPts val="0"/>
              </a:spcAft>
              <a:buNone/>
            </a:pPr>
            <a:endParaRPr/>
          </a:p>
        </p:txBody>
      </p:sp>
      <p:sp>
        <p:nvSpPr>
          <p:cNvPr id="1334" name="Google Shape;1334;p77"/>
          <p:cNvSpPr/>
          <p:nvPr/>
        </p:nvSpPr>
        <p:spPr>
          <a:xfrm>
            <a:off x="2745275" y="3050550"/>
            <a:ext cx="3263400" cy="10767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77"/>
          <p:cNvSpPr txBox="1"/>
          <p:nvPr/>
        </p:nvSpPr>
        <p:spPr>
          <a:xfrm>
            <a:off x="3299115" y="3343640"/>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1336" name="Google Shape;1336;p77"/>
          <p:cNvSpPr/>
          <p:nvPr/>
        </p:nvSpPr>
        <p:spPr>
          <a:xfrm>
            <a:off x="2298850" y="1208013"/>
            <a:ext cx="4314900" cy="3005100"/>
          </a:xfrm>
          <a:prstGeom prst="wedgeRoundRectCallout">
            <a:avLst>
              <a:gd name="adj1" fmla="val -59525"/>
              <a:gd name="adj2" fmla="val 58845"/>
              <a:gd name="adj3" fmla="val 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77"/>
          <p:cNvSpPr txBox="1">
            <a:spLocks noGrp="1"/>
          </p:cNvSpPr>
          <p:nvPr>
            <p:ph type="body" idx="1"/>
          </p:nvPr>
        </p:nvSpPr>
        <p:spPr>
          <a:xfrm>
            <a:off x="1006400" y="4504325"/>
            <a:ext cx="6549600" cy="578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1600"/>
              </a:spcAft>
              <a:buNone/>
            </a:pPr>
            <a:r>
              <a:rPr lang="en" sz="2800" b="1">
                <a:solidFill>
                  <a:schemeClr val="dk1"/>
                </a:solidFill>
                <a:latin typeface="Caveat"/>
                <a:ea typeface="Caveat"/>
                <a:cs typeface="Caveat"/>
                <a:sym typeface="Caveat"/>
              </a:rPr>
              <a:t>System Architectures</a:t>
            </a:r>
            <a:endParaRPr sz="3000" b="1">
              <a:solidFill>
                <a:schemeClr val="dk1"/>
              </a:solidFill>
              <a:latin typeface="Caveat"/>
              <a:ea typeface="Caveat"/>
              <a:cs typeface="Caveat"/>
              <a:sym typeface="Cave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2"/>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600" b="0">
                <a:solidFill>
                  <a:srgbClr val="CFE2F3"/>
                </a:solidFill>
                <a:latin typeface="Caveat"/>
                <a:ea typeface="Caveat"/>
                <a:cs typeface="Caveat"/>
                <a:sym typeface="Caveat"/>
              </a:rPr>
              <a:t>Sec 1.1</a:t>
            </a:r>
            <a:endParaRPr sz="3600" b="0">
              <a:solidFill>
                <a:srgbClr val="CFE2F3"/>
              </a:solidFill>
              <a:latin typeface="Source Sans Pro"/>
              <a:ea typeface="Source Sans Pro"/>
              <a:cs typeface="Source Sans Pro"/>
              <a:sym typeface="Source Sans Pro"/>
            </a:endParaRPr>
          </a:p>
          <a:p>
            <a:pPr marL="0" lvl="0" indent="0" algn="l" rtl="0">
              <a:spcBef>
                <a:spcPts val="0"/>
              </a:spcBef>
              <a:spcAft>
                <a:spcPts val="0"/>
              </a:spcAft>
              <a:buNone/>
            </a:pPr>
            <a:r>
              <a:rPr lang="en"/>
              <a:t>Task Definition</a:t>
            </a:r>
            <a:endParaRPr/>
          </a:p>
        </p:txBody>
      </p:sp>
      <p:sp>
        <p:nvSpPr>
          <p:cNvPr id="164" name="Google Shape;164;p3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sp>
        <p:nvSpPr>
          <p:cNvPr id="1342" name="Google Shape;1342;p78"/>
          <p:cNvSpPr txBox="1">
            <a:spLocks noGrp="1"/>
          </p:cNvSpPr>
          <p:nvPr>
            <p:ph type="title"/>
          </p:nvPr>
        </p:nvSpPr>
        <p:spPr>
          <a:xfrm>
            <a:off x="60275" y="11125"/>
            <a:ext cx="9684300" cy="83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end-to-end speech translation </a:t>
            </a:r>
            <a:r>
              <a:rPr lang="en" sz="3000" b="1"/>
              <a:t>(e2e)</a:t>
            </a:r>
            <a:endParaRPr sz="3000" b="1"/>
          </a:p>
        </p:txBody>
      </p:sp>
      <p:sp>
        <p:nvSpPr>
          <p:cNvPr id="1343" name="Google Shape;1343;p7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a:t>
            </a:fld>
            <a:endParaRPr/>
          </a:p>
        </p:txBody>
      </p:sp>
      <p:sp>
        <p:nvSpPr>
          <p:cNvPr id="1344" name="Google Shape;1344;p78"/>
          <p:cNvSpPr txBox="1"/>
          <p:nvPr/>
        </p:nvSpPr>
        <p:spPr>
          <a:xfrm>
            <a:off x="3118932" y="1669543"/>
            <a:ext cx="2398800" cy="339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encoder</a:t>
            </a:r>
            <a:endParaRPr sz="2000">
              <a:solidFill>
                <a:srgbClr val="FFFFFF"/>
              </a:solidFill>
              <a:latin typeface="Ubuntu"/>
              <a:ea typeface="Ubuntu"/>
              <a:cs typeface="Ubuntu"/>
              <a:sym typeface="Ubuntu"/>
            </a:endParaRPr>
          </a:p>
        </p:txBody>
      </p:sp>
      <p:sp>
        <p:nvSpPr>
          <p:cNvPr id="1345" name="Google Shape;1345;p78"/>
          <p:cNvSpPr/>
          <p:nvPr/>
        </p:nvSpPr>
        <p:spPr>
          <a:xfrm rot="5400000">
            <a:off x="4093500" y="-309650"/>
            <a:ext cx="578100" cy="28704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a:t>0.71</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0.12</a:t>
            </a:r>
            <a:endParaRPr/>
          </a:p>
          <a:p>
            <a:pPr marL="0" lvl="0" indent="0" algn="r" rtl="0">
              <a:spcBef>
                <a:spcPts val="0"/>
              </a:spcBef>
              <a:spcAft>
                <a:spcPts val="0"/>
              </a:spcAft>
              <a:buNone/>
            </a:pPr>
            <a:r>
              <a:rPr lang="en"/>
              <a:t>0.51</a:t>
            </a:r>
            <a:endParaRPr/>
          </a:p>
          <a:p>
            <a:pPr marL="0" lvl="0" indent="0" algn="r" rtl="0">
              <a:spcBef>
                <a:spcPts val="0"/>
              </a:spcBef>
              <a:spcAft>
                <a:spcPts val="0"/>
              </a:spcAft>
              <a:buNone/>
            </a:pPr>
            <a:r>
              <a:rPr lang="en"/>
              <a:t>0.05</a:t>
            </a:r>
            <a:endParaRPr/>
          </a:p>
          <a:p>
            <a:pPr marL="0" lvl="0" indent="0" algn="r" rtl="0">
              <a:spcBef>
                <a:spcPts val="0"/>
              </a:spcBef>
              <a:spcAft>
                <a:spcPts val="0"/>
              </a:spcAft>
              <a:buNone/>
            </a:pPr>
            <a:r>
              <a:rPr lang="en"/>
              <a:t>0.74</a:t>
            </a:r>
            <a:endParaRPr/>
          </a:p>
          <a:p>
            <a:pPr marL="0" lvl="0" indent="0" algn="r" rtl="0">
              <a:spcBef>
                <a:spcPts val="0"/>
              </a:spcBef>
              <a:spcAft>
                <a:spcPts val="0"/>
              </a:spcAft>
              <a:buNone/>
            </a:pPr>
            <a:r>
              <a:rPr lang="en"/>
              <a:t>0.01</a:t>
            </a:r>
            <a:endParaRPr/>
          </a:p>
          <a:p>
            <a:pPr marL="0" lvl="0" indent="0" algn="r" rtl="0">
              <a:spcBef>
                <a:spcPts val="0"/>
              </a:spcBef>
              <a:spcAft>
                <a:spcPts val="0"/>
              </a:spcAft>
              <a:buNone/>
            </a:pPr>
            <a:r>
              <a:rPr lang="en"/>
              <a:t>0.56</a:t>
            </a:r>
            <a:endParaRPr/>
          </a:p>
          <a:p>
            <a:pPr marL="0" lvl="0" indent="0" algn="r" rtl="0">
              <a:spcBef>
                <a:spcPts val="0"/>
              </a:spcBef>
              <a:spcAft>
                <a:spcPts val="0"/>
              </a:spcAft>
              <a:buNone/>
            </a:pPr>
            <a:r>
              <a:rPr lang="en"/>
              <a:t>0.67</a:t>
            </a:r>
            <a:endParaRPr/>
          </a:p>
          <a:p>
            <a:pPr marL="0" lvl="0" indent="0" algn="r" rtl="0">
              <a:spcBef>
                <a:spcPts val="0"/>
              </a:spcBef>
              <a:spcAft>
                <a:spcPts val="0"/>
              </a:spcAft>
              <a:buNone/>
            </a:pPr>
            <a:r>
              <a:rPr lang="en"/>
              <a:t>0.98</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0.93</a:t>
            </a:r>
            <a:endParaRPr/>
          </a:p>
          <a:p>
            <a:pPr marL="0" lvl="0" indent="0" algn="r" rtl="0">
              <a:spcBef>
                <a:spcPts val="0"/>
              </a:spcBef>
              <a:spcAft>
                <a:spcPts val="0"/>
              </a:spcAft>
              <a:buNone/>
            </a:pPr>
            <a:r>
              <a:rPr lang="en"/>
              <a:t>0.13</a:t>
            </a:r>
            <a:endParaRPr/>
          </a:p>
          <a:p>
            <a:pPr marL="0" lvl="0" indent="0" algn="r" rtl="0">
              <a:spcBef>
                <a:spcPts val="0"/>
              </a:spcBef>
              <a:spcAft>
                <a:spcPts val="0"/>
              </a:spcAft>
              <a:buNone/>
            </a:pPr>
            <a:endParaRPr/>
          </a:p>
        </p:txBody>
      </p:sp>
      <p:sp>
        <p:nvSpPr>
          <p:cNvPr id="1346" name="Google Shape;1346;p78"/>
          <p:cNvSpPr/>
          <p:nvPr/>
        </p:nvSpPr>
        <p:spPr>
          <a:xfrm>
            <a:off x="2745275" y="1450350"/>
            <a:ext cx="3263400" cy="10767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78"/>
          <p:cNvSpPr txBox="1"/>
          <p:nvPr/>
        </p:nvSpPr>
        <p:spPr>
          <a:xfrm>
            <a:off x="3299115" y="1743440"/>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1348" name="Google Shape;1348;p78"/>
          <p:cNvSpPr/>
          <p:nvPr/>
        </p:nvSpPr>
        <p:spPr>
          <a:xfrm>
            <a:off x="4231625" y="2657525"/>
            <a:ext cx="173400" cy="393600"/>
          </a:xfrm>
          <a:prstGeom prst="downArrow">
            <a:avLst>
              <a:gd name="adj1" fmla="val 50000"/>
              <a:gd name="adj2" fmla="val 50000"/>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78"/>
          <p:cNvSpPr txBox="1"/>
          <p:nvPr/>
        </p:nvSpPr>
        <p:spPr>
          <a:xfrm>
            <a:off x="-15925" y="2848475"/>
            <a:ext cx="9083700" cy="127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chemeClr val="dk2"/>
                </a:solidFill>
              </a:rPr>
              <a:t>W h a t &lt;space&gt; a &lt;space&gt; w o n d e r f u l &lt;space&gt; t u t o r i a l !</a:t>
            </a:r>
            <a:endParaRPr sz="2400">
              <a:solidFill>
                <a:schemeClr val="dk2"/>
              </a:solidFill>
            </a:endParaRPr>
          </a:p>
          <a:p>
            <a:pPr marL="0" lvl="0" indent="0" algn="l" rtl="0">
              <a:spcBef>
                <a:spcPts val="0"/>
              </a:spcBef>
              <a:spcAft>
                <a:spcPts val="0"/>
              </a:spcAft>
              <a:buNone/>
            </a:pPr>
            <a:endParaRPr sz="2000">
              <a:solidFill>
                <a:srgbClr val="666666"/>
              </a:solidFill>
              <a:latin typeface="Ubuntu"/>
              <a:ea typeface="Ubuntu"/>
              <a:cs typeface="Ubuntu"/>
              <a:sym typeface="Ubuntu"/>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4" name="Google Shape;1354;p79"/>
          <p:cNvSpPr txBox="1">
            <a:spLocks noGrp="1"/>
          </p:cNvSpPr>
          <p:nvPr>
            <p:ph type="title"/>
          </p:nvPr>
        </p:nvSpPr>
        <p:spPr>
          <a:xfrm>
            <a:off x="60275" y="11125"/>
            <a:ext cx="9684300" cy="83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end-to-end speech translation </a:t>
            </a:r>
            <a:r>
              <a:rPr lang="en" sz="3000" b="1"/>
              <a:t>(e2e)</a:t>
            </a:r>
            <a:endParaRPr sz="3000" b="1"/>
          </a:p>
        </p:txBody>
      </p:sp>
      <p:sp>
        <p:nvSpPr>
          <p:cNvPr id="1355" name="Google Shape;1355;p7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a:t>
            </a:fld>
            <a:endParaRPr/>
          </a:p>
        </p:txBody>
      </p:sp>
      <p:sp>
        <p:nvSpPr>
          <p:cNvPr id="1356" name="Google Shape;1356;p79"/>
          <p:cNvSpPr txBox="1"/>
          <p:nvPr/>
        </p:nvSpPr>
        <p:spPr>
          <a:xfrm>
            <a:off x="3118932" y="1669543"/>
            <a:ext cx="2398800" cy="339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encoder</a:t>
            </a:r>
            <a:endParaRPr sz="2000">
              <a:solidFill>
                <a:srgbClr val="FFFFFF"/>
              </a:solidFill>
              <a:latin typeface="Ubuntu"/>
              <a:ea typeface="Ubuntu"/>
              <a:cs typeface="Ubuntu"/>
              <a:sym typeface="Ubuntu"/>
            </a:endParaRPr>
          </a:p>
        </p:txBody>
      </p:sp>
      <p:sp>
        <p:nvSpPr>
          <p:cNvPr id="1357" name="Google Shape;1357;p79"/>
          <p:cNvSpPr/>
          <p:nvPr/>
        </p:nvSpPr>
        <p:spPr>
          <a:xfrm rot="5400000">
            <a:off x="4093500" y="-309650"/>
            <a:ext cx="578100" cy="28704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a:t>0.71</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0.12</a:t>
            </a:r>
            <a:endParaRPr/>
          </a:p>
          <a:p>
            <a:pPr marL="0" lvl="0" indent="0" algn="r" rtl="0">
              <a:spcBef>
                <a:spcPts val="0"/>
              </a:spcBef>
              <a:spcAft>
                <a:spcPts val="0"/>
              </a:spcAft>
              <a:buNone/>
            </a:pPr>
            <a:r>
              <a:rPr lang="en"/>
              <a:t>0.51</a:t>
            </a:r>
            <a:endParaRPr/>
          </a:p>
          <a:p>
            <a:pPr marL="0" lvl="0" indent="0" algn="r" rtl="0">
              <a:spcBef>
                <a:spcPts val="0"/>
              </a:spcBef>
              <a:spcAft>
                <a:spcPts val="0"/>
              </a:spcAft>
              <a:buNone/>
            </a:pPr>
            <a:r>
              <a:rPr lang="en"/>
              <a:t>0.05</a:t>
            </a:r>
            <a:endParaRPr/>
          </a:p>
          <a:p>
            <a:pPr marL="0" lvl="0" indent="0" algn="r" rtl="0">
              <a:spcBef>
                <a:spcPts val="0"/>
              </a:spcBef>
              <a:spcAft>
                <a:spcPts val="0"/>
              </a:spcAft>
              <a:buNone/>
            </a:pPr>
            <a:r>
              <a:rPr lang="en"/>
              <a:t>0.74</a:t>
            </a:r>
            <a:endParaRPr/>
          </a:p>
          <a:p>
            <a:pPr marL="0" lvl="0" indent="0" algn="r" rtl="0">
              <a:spcBef>
                <a:spcPts val="0"/>
              </a:spcBef>
              <a:spcAft>
                <a:spcPts val="0"/>
              </a:spcAft>
              <a:buNone/>
            </a:pPr>
            <a:r>
              <a:rPr lang="en"/>
              <a:t>0.01</a:t>
            </a:r>
            <a:endParaRPr/>
          </a:p>
          <a:p>
            <a:pPr marL="0" lvl="0" indent="0" algn="r" rtl="0">
              <a:spcBef>
                <a:spcPts val="0"/>
              </a:spcBef>
              <a:spcAft>
                <a:spcPts val="0"/>
              </a:spcAft>
              <a:buNone/>
            </a:pPr>
            <a:r>
              <a:rPr lang="en"/>
              <a:t>0.56</a:t>
            </a:r>
            <a:endParaRPr/>
          </a:p>
          <a:p>
            <a:pPr marL="0" lvl="0" indent="0" algn="r" rtl="0">
              <a:spcBef>
                <a:spcPts val="0"/>
              </a:spcBef>
              <a:spcAft>
                <a:spcPts val="0"/>
              </a:spcAft>
              <a:buNone/>
            </a:pPr>
            <a:r>
              <a:rPr lang="en"/>
              <a:t>0.67</a:t>
            </a:r>
            <a:endParaRPr/>
          </a:p>
          <a:p>
            <a:pPr marL="0" lvl="0" indent="0" algn="r" rtl="0">
              <a:spcBef>
                <a:spcPts val="0"/>
              </a:spcBef>
              <a:spcAft>
                <a:spcPts val="0"/>
              </a:spcAft>
              <a:buNone/>
            </a:pPr>
            <a:r>
              <a:rPr lang="en"/>
              <a:t>0.98</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0.93</a:t>
            </a:r>
            <a:endParaRPr/>
          </a:p>
          <a:p>
            <a:pPr marL="0" lvl="0" indent="0" algn="r" rtl="0">
              <a:spcBef>
                <a:spcPts val="0"/>
              </a:spcBef>
              <a:spcAft>
                <a:spcPts val="0"/>
              </a:spcAft>
              <a:buNone/>
            </a:pPr>
            <a:r>
              <a:rPr lang="en"/>
              <a:t>0.13</a:t>
            </a:r>
            <a:endParaRPr/>
          </a:p>
          <a:p>
            <a:pPr marL="0" lvl="0" indent="0" algn="r" rtl="0">
              <a:spcBef>
                <a:spcPts val="0"/>
              </a:spcBef>
              <a:spcAft>
                <a:spcPts val="0"/>
              </a:spcAft>
              <a:buNone/>
            </a:pPr>
            <a:endParaRPr/>
          </a:p>
        </p:txBody>
      </p:sp>
      <p:sp>
        <p:nvSpPr>
          <p:cNvPr id="1358" name="Google Shape;1358;p79"/>
          <p:cNvSpPr/>
          <p:nvPr/>
        </p:nvSpPr>
        <p:spPr>
          <a:xfrm>
            <a:off x="2745275" y="1450350"/>
            <a:ext cx="3263400" cy="10767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79"/>
          <p:cNvSpPr txBox="1"/>
          <p:nvPr/>
        </p:nvSpPr>
        <p:spPr>
          <a:xfrm>
            <a:off x="3299115" y="1743440"/>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1360" name="Google Shape;1360;p79"/>
          <p:cNvSpPr/>
          <p:nvPr/>
        </p:nvSpPr>
        <p:spPr>
          <a:xfrm>
            <a:off x="4231625" y="2657525"/>
            <a:ext cx="173400" cy="393600"/>
          </a:xfrm>
          <a:prstGeom prst="downArrow">
            <a:avLst>
              <a:gd name="adj1" fmla="val 50000"/>
              <a:gd name="adj2" fmla="val 50000"/>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79"/>
          <p:cNvSpPr txBox="1"/>
          <p:nvPr/>
        </p:nvSpPr>
        <p:spPr>
          <a:xfrm>
            <a:off x="1307375" y="2876500"/>
            <a:ext cx="6472200" cy="127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chemeClr val="dk2"/>
                </a:solidFill>
              </a:rPr>
              <a:t>Wh @at a w @on @der @fu @l tut @or @ial!</a:t>
            </a:r>
            <a:endParaRPr sz="2400">
              <a:solidFill>
                <a:schemeClr val="dk2"/>
              </a:solidFill>
            </a:endParaRPr>
          </a:p>
          <a:p>
            <a:pPr marL="0" lvl="0" indent="0" algn="l" rtl="0">
              <a:spcBef>
                <a:spcPts val="0"/>
              </a:spcBef>
              <a:spcAft>
                <a:spcPts val="0"/>
              </a:spcAft>
              <a:buNone/>
            </a:pPr>
            <a:endParaRPr sz="2000">
              <a:solidFill>
                <a:srgbClr val="666666"/>
              </a:solidFill>
              <a:latin typeface="Ubuntu"/>
              <a:ea typeface="Ubuntu"/>
              <a:cs typeface="Ubuntu"/>
              <a:sym typeface="Ubuntu"/>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Google Shape;1366;p80"/>
          <p:cNvSpPr txBox="1">
            <a:spLocks noGrp="1"/>
          </p:cNvSpPr>
          <p:nvPr>
            <p:ph type="title"/>
          </p:nvPr>
        </p:nvSpPr>
        <p:spPr>
          <a:xfrm>
            <a:off x="60275" y="11125"/>
            <a:ext cx="9684300" cy="83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end-to-end speech translation </a:t>
            </a:r>
            <a:r>
              <a:rPr lang="en" sz="3000" b="1"/>
              <a:t>(e2e)</a:t>
            </a:r>
            <a:endParaRPr sz="3000" b="1"/>
          </a:p>
        </p:txBody>
      </p:sp>
      <p:sp>
        <p:nvSpPr>
          <p:cNvPr id="1367" name="Google Shape;1367;p8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a:t>
            </a:fld>
            <a:endParaRPr/>
          </a:p>
        </p:txBody>
      </p:sp>
      <p:sp>
        <p:nvSpPr>
          <p:cNvPr id="1368" name="Google Shape;1368;p80"/>
          <p:cNvSpPr txBox="1"/>
          <p:nvPr/>
        </p:nvSpPr>
        <p:spPr>
          <a:xfrm>
            <a:off x="3118932" y="1669543"/>
            <a:ext cx="2398800" cy="339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encoder</a:t>
            </a:r>
            <a:endParaRPr sz="2000">
              <a:solidFill>
                <a:srgbClr val="FFFFFF"/>
              </a:solidFill>
              <a:latin typeface="Ubuntu"/>
              <a:ea typeface="Ubuntu"/>
              <a:cs typeface="Ubuntu"/>
              <a:sym typeface="Ubuntu"/>
            </a:endParaRPr>
          </a:p>
        </p:txBody>
      </p:sp>
      <p:sp>
        <p:nvSpPr>
          <p:cNvPr id="1369" name="Google Shape;1369;p80"/>
          <p:cNvSpPr/>
          <p:nvPr/>
        </p:nvSpPr>
        <p:spPr>
          <a:xfrm rot="5400000">
            <a:off x="4093500" y="-309650"/>
            <a:ext cx="578100" cy="28704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a:t>0.71</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0.12</a:t>
            </a:r>
            <a:endParaRPr/>
          </a:p>
          <a:p>
            <a:pPr marL="0" lvl="0" indent="0" algn="r" rtl="0">
              <a:spcBef>
                <a:spcPts val="0"/>
              </a:spcBef>
              <a:spcAft>
                <a:spcPts val="0"/>
              </a:spcAft>
              <a:buNone/>
            </a:pPr>
            <a:r>
              <a:rPr lang="en"/>
              <a:t>0.51</a:t>
            </a:r>
            <a:endParaRPr/>
          </a:p>
          <a:p>
            <a:pPr marL="0" lvl="0" indent="0" algn="r" rtl="0">
              <a:spcBef>
                <a:spcPts val="0"/>
              </a:spcBef>
              <a:spcAft>
                <a:spcPts val="0"/>
              </a:spcAft>
              <a:buNone/>
            </a:pPr>
            <a:r>
              <a:rPr lang="en"/>
              <a:t>0.05</a:t>
            </a:r>
            <a:endParaRPr/>
          </a:p>
          <a:p>
            <a:pPr marL="0" lvl="0" indent="0" algn="r" rtl="0">
              <a:spcBef>
                <a:spcPts val="0"/>
              </a:spcBef>
              <a:spcAft>
                <a:spcPts val="0"/>
              </a:spcAft>
              <a:buNone/>
            </a:pPr>
            <a:r>
              <a:rPr lang="en"/>
              <a:t>0.74</a:t>
            </a:r>
            <a:endParaRPr/>
          </a:p>
          <a:p>
            <a:pPr marL="0" lvl="0" indent="0" algn="r" rtl="0">
              <a:spcBef>
                <a:spcPts val="0"/>
              </a:spcBef>
              <a:spcAft>
                <a:spcPts val="0"/>
              </a:spcAft>
              <a:buNone/>
            </a:pPr>
            <a:r>
              <a:rPr lang="en"/>
              <a:t>0.01</a:t>
            </a:r>
            <a:endParaRPr/>
          </a:p>
          <a:p>
            <a:pPr marL="0" lvl="0" indent="0" algn="r" rtl="0">
              <a:spcBef>
                <a:spcPts val="0"/>
              </a:spcBef>
              <a:spcAft>
                <a:spcPts val="0"/>
              </a:spcAft>
              <a:buNone/>
            </a:pPr>
            <a:r>
              <a:rPr lang="en"/>
              <a:t>0.56</a:t>
            </a:r>
            <a:endParaRPr/>
          </a:p>
          <a:p>
            <a:pPr marL="0" lvl="0" indent="0" algn="r" rtl="0">
              <a:spcBef>
                <a:spcPts val="0"/>
              </a:spcBef>
              <a:spcAft>
                <a:spcPts val="0"/>
              </a:spcAft>
              <a:buNone/>
            </a:pPr>
            <a:r>
              <a:rPr lang="en"/>
              <a:t>0.67</a:t>
            </a:r>
            <a:endParaRPr/>
          </a:p>
          <a:p>
            <a:pPr marL="0" lvl="0" indent="0" algn="r" rtl="0">
              <a:spcBef>
                <a:spcPts val="0"/>
              </a:spcBef>
              <a:spcAft>
                <a:spcPts val="0"/>
              </a:spcAft>
              <a:buNone/>
            </a:pPr>
            <a:r>
              <a:rPr lang="en"/>
              <a:t>0.98</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0.93</a:t>
            </a:r>
            <a:endParaRPr/>
          </a:p>
          <a:p>
            <a:pPr marL="0" lvl="0" indent="0" algn="r" rtl="0">
              <a:spcBef>
                <a:spcPts val="0"/>
              </a:spcBef>
              <a:spcAft>
                <a:spcPts val="0"/>
              </a:spcAft>
              <a:buNone/>
            </a:pPr>
            <a:r>
              <a:rPr lang="en"/>
              <a:t>0.13</a:t>
            </a:r>
            <a:endParaRPr/>
          </a:p>
          <a:p>
            <a:pPr marL="0" lvl="0" indent="0" algn="r" rtl="0">
              <a:spcBef>
                <a:spcPts val="0"/>
              </a:spcBef>
              <a:spcAft>
                <a:spcPts val="0"/>
              </a:spcAft>
              <a:buNone/>
            </a:pPr>
            <a:endParaRPr/>
          </a:p>
        </p:txBody>
      </p:sp>
      <p:sp>
        <p:nvSpPr>
          <p:cNvPr id="1370" name="Google Shape;1370;p80"/>
          <p:cNvSpPr/>
          <p:nvPr/>
        </p:nvSpPr>
        <p:spPr>
          <a:xfrm>
            <a:off x="2745275" y="1450350"/>
            <a:ext cx="3263400" cy="10767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80"/>
          <p:cNvSpPr txBox="1"/>
          <p:nvPr/>
        </p:nvSpPr>
        <p:spPr>
          <a:xfrm>
            <a:off x="3299115" y="1743440"/>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1372" name="Google Shape;1372;p80"/>
          <p:cNvSpPr/>
          <p:nvPr/>
        </p:nvSpPr>
        <p:spPr>
          <a:xfrm>
            <a:off x="4231625" y="2657525"/>
            <a:ext cx="173400" cy="393600"/>
          </a:xfrm>
          <a:prstGeom prst="downArrow">
            <a:avLst>
              <a:gd name="adj1" fmla="val 50000"/>
              <a:gd name="adj2" fmla="val 50000"/>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80"/>
          <p:cNvSpPr txBox="1"/>
          <p:nvPr/>
        </p:nvSpPr>
        <p:spPr>
          <a:xfrm>
            <a:off x="2512225" y="2876500"/>
            <a:ext cx="3774900" cy="127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chemeClr val="dk2"/>
                </a:solidFill>
              </a:rPr>
              <a:t>What a wonderful tutorial!</a:t>
            </a:r>
            <a:endParaRPr sz="2400">
              <a:solidFill>
                <a:schemeClr val="dk2"/>
              </a:solidFill>
            </a:endParaRPr>
          </a:p>
          <a:p>
            <a:pPr marL="0" lvl="0" indent="0" algn="l" rtl="0">
              <a:spcBef>
                <a:spcPts val="0"/>
              </a:spcBef>
              <a:spcAft>
                <a:spcPts val="0"/>
              </a:spcAft>
              <a:buNone/>
            </a:pPr>
            <a:endParaRPr sz="2000">
              <a:solidFill>
                <a:srgbClr val="666666"/>
              </a:solidFill>
              <a:latin typeface="Ubuntu"/>
              <a:ea typeface="Ubuntu"/>
              <a:cs typeface="Ubuntu"/>
              <a:sym typeface="Ubuntu"/>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8" name="Google Shape;1378;p81"/>
          <p:cNvSpPr txBox="1">
            <a:spLocks noGrp="1"/>
          </p:cNvSpPr>
          <p:nvPr>
            <p:ph type="title"/>
          </p:nvPr>
        </p:nvSpPr>
        <p:spPr>
          <a:xfrm>
            <a:off x="60275" y="11125"/>
            <a:ext cx="9684300" cy="83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end-to-end speech translation </a:t>
            </a:r>
            <a:r>
              <a:rPr lang="en" sz="3000" b="1"/>
              <a:t>(e2e)</a:t>
            </a:r>
            <a:endParaRPr sz="3000" b="1"/>
          </a:p>
        </p:txBody>
      </p:sp>
      <p:sp>
        <p:nvSpPr>
          <p:cNvPr id="1379" name="Google Shape;1379;p8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a:t>
            </a:fld>
            <a:endParaRPr/>
          </a:p>
        </p:txBody>
      </p:sp>
      <p:sp>
        <p:nvSpPr>
          <p:cNvPr id="1380" name="Google Shape;1380;p81"/>
          <p:cNvSpPr txBox="1"/>
          <p:nvPr/>
        </p:nvSpPr>
        <p:spPr>
          <a:xfrm>
            <a:off x="3118932" y="1669543"/>
            <a:ext cx="2398800" cy="339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encoder</a:t>
            </a:r>
            <a:endParaRPr sz="2000">
              <a:solidFill>
                <a:srgbClr val="FFFFFF"/>
              </a:solidFill>
              <a:latin typeface="Ubuntu"/>
              <a:ea typeface="Ubuntu"/>
              <a:cs typeface="Ubuntu"/>
              <a:sym typeface="Ubuntu"/>
            </a:endParaRPr>
          </a:p>
        </p:txBody>
      </p:sp>
      <p:sp>
        <p:nvSpPr>
          <p:cNvPr id="1381" name="Google Shape;1381;p81"/>
          <p:cNvSpPr/>
          <p:nvPr/>
        </p:nvSpPr>
        <p:spPr>
          <a:xfrm rot="5400000">
            <a:off x="4093500" y="-309650"/>
            <a:ext cx="578100" cy="28704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a:t>0.71</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0.12</a:t>
            </a:r>
            <a:endParaRPr/>
          </a:p>
          <a:p>
            <a:pPr marL="0" lvl="0" indent="0" algn="r" rtl="0">
              <a:spcBef>
                <a:spcPts val="0"/>
              </a:spcBef>
              <a:spcAft>
                <a:spcPts val="0"/>
              </a:spcAft>
              <a:buNone/>
            </a:pPr>
            <a:r>
              <a:rPr lang="en"/>
              <a:t>0.51</a:t>
            </a:r>
            <a:endParaRPr/>
          </a:p>
          <a:p>
            <a:pPr marL="0" lvl="0" indent="0" algn="r" rtl="0">
              <a:spcBef>
                <a:spcPts val="0"/>
              </a:spcBef>
              <a:spcAft>
                <a:spcPts val="0"/>
              </a:spcAft>
              <a:buNone/>
            </a:pPr>
            <a:r>
              <a:rPr lang="en"/>
              <a:t>0.05</a:t>
            </a:r>
            <a:endParaRPr/>
          </a:p>
          <a:p>
            <a:pPr marL="0" lvl="0" indent="0" algn="r" rtl="0">
              <a:spcBef>
                <a:spcPts val="0"/>
              </a:spcBef>
              <a:spcAft>
                <a:spcPts val="0"/>
              </a:spcAft>
              <a:buNone/>
            </a:pPr>
            <a:r>
              <a:rPr lang="en"/>
              <a:t>0.74</a:t>
            </a:r>
            <a:endParaRPr/>
          </a:p>
          <a:p>
            <a:pPr marL="0" lvl="0" indent="0" algn="r" rtl="0">
              <a:spcBef>
                <a:spcPts val="0"/>
              </a:spcBef>
              <a:spcAft>
                <a:spcPts val="0"/>
              </a:spcAft>
              <a:buNone/>
            </a:pPr>
            <a:r>
              <a:rPr lang="en"/>
              <a:t>0.01</a:t>
            </a:r>
            <a:endParaRPr/>
          </a:p>
          <a:p>
            <a:pPr marL="0" lvl="0" indent="0" algn="r" rtl="0">
              <a:spcBef>
                <a:spcPts val="0"/>
              </a:spcBef>
              <a:spcAft>
                <a:spcPts val="0"/>
              </a:spcAft>
              <a:buNone/>
            </a:pPr>
            <a:r>
              <a:rPr lang="en"/>
              <a:t>0.56</a:t>
            </a:r>
            <a:endParaRPr/>
          </a:p>
          <a:p>
            <a:pPr marL="0" lvl="0" indent="0" algn="r" rtl="0">
              <a:spcBef>
                <a:spcPts val="0"/>
              </a:spcBef>
              <a:spcAft>
                <a:spcPts val="0"/>
              </a:spcAft>
              <a:buNone/>
            </a:pPr>
            <a:r>
              <a:rPr lang="en"/>
              <a:t>0.67</a:t>
            </a:r>
            <a:endParaRPr/>
          </a:p>
          <a:p>
            <a:pPr marL="0" lvl="0" indent="0" algn="r" rtl="0">
              <a:spcBef>
                <a:spcPts val="0"/>
              </a:spcBef>
              <a:spcAft>
                <a:spcPts val="0"/>
              </a:spcAft>
              <a:buNone/>
            </a:pPr>
            <a:r>
              <a:rPr lang="en"/>
              <a:t>0.98</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0.93</a:t>
            </a:r>
            <a:endParaRPr/>
          </a:p>
          <a:p>
            <a:pPr marL="0" lvl="0" indent="0" algn="r" rtl="0">
              <a:spcBef>
                <a:spcPts val="0"/>
              </a:spcBef>
              <a:spcAft>
                <a:spcPts val="0"/>
              </a:spcAft>
              <a:buNone/>
            </a:pPr>
            <a:r>
              <a:rPr lang="en"/>
              <a:t>0.13</a:t>
            </a:r>
            <a:endParaRPr/>
          </a:p>
          <a:p>
            <a:pPr marL="0" lvl="0" indent="0" algn="r" rtl="0">
              <a:spcBef>
                <a:spcPts val="0"/>
              </a:spcBef>
              <a:spcAft>
                <a:spcPts val="0"/>
              </a:spcAft>
              <a:buNone/>
            </a:pPr>
            <a:endParaRPr/>
          </a:p>
        </p:txBody>
      </p:sp>
      <p:sp>
        <p:nvSpPr>
          <p:cNvPr id="1382" name="Google Shape;1382;p81"/>
          <p:cNvSpPr/>
          <p:nvPr/>
        </p:nvSpPr>
        <p:spPr>
          <a:xfrm>
            <a:off x="2745275" y="1450350"/>
            <a:ext cx="3263400" cy="10767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81"/>
          <p:cNvSpPr txBox="1"/>
          <p:nvPr/>
        </p:nvSpPr>
        <p:spPr>
          <a:xfrm>
            <a:off x="3299115" y="1743440"/>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1384" name="Google Shape;1384;p81"/>
          <p:cNvSpPr/>
          <p:nvPr/>
        </p:nvSpPr>
        <p:spPr>
          <a:xfrm>
            <a:off x="4231625" y="2657525"/>
            <a:ext cx="173400" cy="393600"/>
          </a:xfrm>
          <a:prstGeom prst="downArrow">
            <a:avLst>
              <a:gd name="adj1" fmla="val 50000"/>
              <a:gd name="adj2" fmla="val 50000"/>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81"/>
          <p:cNvSpPr txBox="1"/>
          <p:nvPr/>
        </p:nvSpPr>
        <p:spPr>
          <a:xfrm>
            <a:off x="2512225" y="2876500"/>
            <a:ext cx="3774900" cy="127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chemeClr val="dk2"/>
                </a:solidFill>
              </a:rPr>
              <a:t>What a wonderful tutorial!</a:t>
            </a:r>
            <a:endParaRPr sz="2400">
              <a:solidFill>
                <a:schemeClr val="dk2"/>
              </a:solidFill>
            </a:endParaRPr>
          </a:p>
          <a:p>
            <a:pPr marL="0" lvl="0" indent="0" algn="l" rtl="0">
              <a:spcBef>
                <a:spcPts val="0"/>
              </a:spcBef>
              <a:spcAft>
                <a:spcPts val="0"/>
              </a:spcAft>
              <a:buNone/>
            </a:pPr>
            <a:endParaRPr sz="2000">
              <a:solidFill>
                <a:srgbClr val="666666"/>
              </a:solidFill>
              <a:latin typeface="Ubuntu"/>
              <a:ea typeface="Ubuntu"/>
              <a:cs typeface="Ubuntu"/>
              <a:sym typeface="Ubuntu"/>
            </a:endParaRPr>
          </a:p>
        </p:txBody>
      </p:sp>
      <p:sp>
        <p:nvSpPr>
          <p:cNvPr id="1386" name="Google Shape;1386;p81"/>
          <p:cNvSpPr/>
          <p:nvPr/>
        </p:nvSpPr>
        <p:spPr>
          <a:xfrm>
            <a:off x="2146450" y="2571749"/>
            <a:ext cx="4314900" cy="1242600"/>
          </a:xfrm>
          <a:prstGeom prst="wedgeRoundRectCallout">
            <a:avLst>
              <a:gd name="adj1" fmla="val -7512"/>
              <a:gd name="adj2" fmla="val 89528"/>
              <a:gd name="adj3" fmla="val 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81"/>
          <p:cNvSpPr txBox="1">
            <a:spLocks noGrp="1"/>
          </p:cNvSpPr>
          <p:nvPr>
            <p:ph type="body" idx="1"/>
          </p:nvPr>
        </p:nvSpPr>
        <p:spPr>
          <a:xfrm>
            <a:off x="1082600" y="4378925"/>
            <a:ext cx="6549600" cy="551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1600"/>
              </a:spcAft>
              <a:buNone/>
            </a:pPr>
            <a:r>
              <a:rPr lang="en" sz="2800" b="1">
                <a:solidFill>
                  <a:schemeClr val="dk1"/>
                </a:solidFill>
                <a:latin typeface="Caveat"/>
                <a:ea typeface="Caveat"/>
                <a:cs typeface="Caveat"/>
                <a:sym typeface="Caveat"/>
              </a:rPr>
              <a:t>Output Representation</a:t>
            </a:r>
            <a:endParaRPr sz="3000" b="1">
              <a:solidFill>
                <a:schemeClr val="dk1"/>
              </a:solidFill>
              <a:latin typeface="Caveat"/>
              <a:ea typeface="Caveat"/>
              <a:cs typeface="Caveat"/>
              <a:sym typeface="Cavea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1392" name="Google Shape;1392;p82"/>
          <p:cNvSpPr txBox="1">
            <a:spLocks noGrp="1"/>
          </p:cNvSpPr>
          <p:nvPr>
            <p:ph type="title"/>
          </p:nvPr>
        </p:nvSpPr>
        <p:spPr>
          <a:xfrm>
            <a:off x="60275" y="11125"/>
            <a:ext cx="9684300" cy="83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Sequence-to-Sequence Model</a:t>
            </a:r>
            <a:endParaRPr sz="3000"/>
          </a:p>
        </p:txBody>
      </p:sp>
      <p:sp>
        <p:nvSpPr>
          <p:cNvPr id="1393" name="Google Shape;1393;p8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a:t>
            </a:fld>
            <a:endParaRPr/>
          </a:p>
        </p:txBody>
      </p:sp>
      <p:grpSp>
        <p:nvGrpSpPr>
          <p:cNvPr id="1394" name="Google Shape;1394;p82"/>
          <p:cNvGrpSpPr/>
          <p:nvPr/>
        </p:nvGrpSpPr>
        <p:grpSpPr>
          <a:xfrm>
            <a:off x="1573074" y="798366"/>
            <a:ext cx="5030560" cy="1652062"/>
            <a:chOff x="1573150" y="2017625"/>
            <a:chExt cx="5995900" cy="2144700"/>
          </a:xfrm>
        </p:grpSpPr>
        <p:sp>
          <p:nvSpPr>
            <p:cNvPr id="1395" name="Google Shape;1395;p82"/>
            <p:cNvSpPr/>
            <p:nvPr/>
          </p:nvSpPr>
          <p:spPr>
            <a:xfrm rot="5400000">
              <a:off x="1775350" y="1815425"/>
              <a:ext cx="2144700" cy="25491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82"/>
            <p:cNvSpPr/>
            <p:nvPr/>
          </p:nvSpPr>
          <p:spPr>
            <a:xfrm>
              <a:off x="4253700" y="2379425"/>
              <a:ext cx="634800" cy="14211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sz="1000"/>
                <a:t>0.71</a:t>
              </a:r>
              <a:endParaRPr sz="1000"/>
            </a:p>
            <a:p>
              <a:pPr marL="0" lvl="0" indent="0" algn="r" rtl="0">
                <a:spcBef>
                  <a:spcPts val="0"/>
                </a:spcBef>
                <a:spcAft>
                  <a:spcPts val="0"/>
                </a:spcAft>
                <a:buNone/>
              </a:pPr>
              <a:r>
                <a:rPr lang="en" sz="1000"/>
                <a:t>0.34</a:t>
              </a:r>
              <a:endParaRPr sz="1000"/>
            </a:p>
            <a:p>
              <a:pPr marL="0" lvl="0" indent="0" algn="r" rtl="0">
                <a:spcBef>
                  <a:spcPts val="0"/>
                </a:spcBef>
                <a:spcAft>
                  <a:spcPts val="0"/>
                </a:spcAft>
                <a:buNone/>
              </a:pPr>
              <a:r>
                <a:rPr lang="en" sz="1000"/>
                <a:t>0.12</a:t>
              </a:r>
              <a:endParaRPr sz="1000"/>
            </a:p>
            <a:p>
              <a:pPr marL="0" lvl="0" indent="0" algn="r" rtl="0">
                <a:spcBef>
                  <a:spcPts val="0"/>
                </a:spcBef>
                <a:spcAft>
                  <a:spcPts val="0"/>
                </a:spcAft>
                <a:buNone/>
              </a:pPr>
              <a:r>
                <a:rPr lang="en" sz="1000"/>
                <a:t>0.51</a:t>
              </a:r>
              <a:endParaRPr sz="1000"/>
            </a:p>
            <a:p>
              <a:pPr marL="0" lvl="0" indent="0" algn="r" rtl="0">
                <a:spcBef>
                  <a:spcPts val="0"/>
                </a:spcBef>
                <a:spcAft>
                  <a:spcPts val="0"/>
                </a:spcAft>
                <a:buNone/>
              </a:pPr>
              <a:r>
                <a:rPr lang="en" sz="1000"/>
                <a:t>0.05</a:t>
              </a:r>
              <a:endParaRPr sz="1000"/>
            </a:p>
            <a:p>
              <a:pPr marL="0" lvl="0" indent="0" algn="r" rtl="0">
                <a:spcBef>
                  <a:spcPts val="0"/>
                </a:spcBef>
                <a:spcAft>
                  <a:spcPts val="0"/>
                </a:spcAft>
                <a:buNone/>
              </a:pPr>
              <a:r>
                <a:rPr lang="en" sz="1000"/>
                <a:t>0.74</a:t>
              </a:r>
              <a:endParaRPr sz="1000"/>
            </a:p>
          </p:txBody>
        </p:sp>
        <p:sp>
          <p:nvSpPr>
            <p:cNvPr id="1397" name="Google Shape;1397;p82"/>
            <p:cNvSpPr txBox="1"/>
            <p:nvPr/>
          </p:nvSpPr>
          <p:spPr>
            <a:xfrm>
              <a:off x="4243650" y="2356625"/>
              <a:ext cx="361800" cy="146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a:t>
              </a:r>
              <a:endParaRPr sz="1100"/>
            </a:p>
            <a:p>
              <a:pPr marL="0" lvl="0" indent="0" algn="l" rtl="0">
                <a:spcBef>
                  <a:spcPts val="0"/>
                </a:spcBef>
                <a:spcAft>
                  <a:spcPts val="0"/>
                </a:spcAft>
                <a:buNone/>
              </a:pPr>
              <a:endParaRPr sz="1100"/>
            </a:p>
            <a:p>
              <a:pPr marL="0" lvl="0" indent="0" algn="l" rtl="0">
                <a:spcBef>
                  <a:spcPts val="0"/>
                </a:spcBef>
                <a:spcAft>
                  <a:spcPts val="0"/>
                </a:spcAft>
                <a:buNone/>
              </a:pPr>
              <a:r>
                <a:rPr lang="en" sz="1100"/>
                <a:t>-</a:t>
              </a:r>
              <a:endParaRPr sz="1100"/>
            </a:p>
            <a:p>
              <a:pPr marL="0" lvl="0" indent="0" algn="l" rtl="0">
                <a:spcBef>
                  <a:spcPts val="0"/>
                </a:spcBef>
                <a:spcAft>
                  <a:spcPts val="0"/>
                </a:spcAft>
                <a:buNone/>
              </a:pPr>
              <a:r>
                <a:rPr lang="en" sz="1100"/>
                <a:t>-</a:t>
              </a:r>
              <a:endParaRPr sz="1100"/>
            </a:p>
            <a:p>
              <a:pPr marL="0" lvl="0" indent="0" algn="l" rtl="0">
                <a:spcBef>
                  <a:spcPts val="0"/>
                </a:spcBef>
                <a:spcAft>
                  <a:spcPts val="0"/>
                </a:spcAft>
                <a:buNone/>
              </a:pPr>
              <a:endParaRPr sz="1100"/>
            </a:p>
            <a:p>
              <a:pPr marL="0" lvl="0" indent="0" algn="l" rtl="0">
                <a:spcBef>
                  <a:spcPts val="0"/>
                </a:spcBef>
                <a:spcAft>
                  <a:spcPts val="0"/>
                </a:spcAft>
                <a:buNone/>
              </a:pPr>
              <a:endParaRPr/>
            </a:p>
          </p:txBody>
        </p:sp>
        <p:sp>
          <p:nvSpPr>
            <p:cNvPr id="1398" name="Google Shape;1398;p82"/>
            <p:cNvSpPr/>
            <p:nvPr/>
          </p:nvSpPr>
          <p:spPr>
            <a:xfrm rot="-5400000">
              <a:off x="5222150" y="1815425"/>
              <a:ext cx="2144700" cy="25491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82"/>
            <p:cNvSpPr txBox="1"/>
            <p:nvPr/>
          </p:nvSpPr>
          <p:spPr>
            <a:xfrm>
              <a:off x="1722354" y="2850425"/>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encoder</a:t>
              </a:r>
              <a:endParaRPr sz="2000">
                <a:solidFill>
                  <a:srgbClr val="FFFFFF"/>
                </a:solidFill>
                <a:latin typeface="Ubuntu"/>
                <a:ea typeface="Ubuntu"/>
                <a:cs typeface="Ubuntu"/>
                <a:sym typeface="Ubuntu"/>
              </a:endParaRPr>
            </a:p>
          </p:txBody>
        </p:sp>
        <p:sp>
          <p:nvSpPr>
            <p:cNvPr id="1400" name="Google Shape;1400;p82"/>
            <p:cNvSpPr txBox="1"/>
            <p:nvPr/>
          </p:nvSpPr>
          <p:spPr>
            <a:xfrm>
              <a:off x="5240129" y="2850425"/>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grpSp>
      <p:sp>
        <p:nvSpPr>
          <p:cNvPr id="1401" name="Google Shape;1401;p82"/>
          <p:cNvSpPr txBox="1">
            <a:spLocks noGrp="1"/>
          </p:cNvSpPr>
          <p:nvPr>
            <p:ph type="body" idx="1"/>
          </p:nvPr>
        </p:nvSpPr>
        <p:spPr>
          <a:xfrm>
            <a:off x="106150" y="2347125"/>
            <a:ext cx="3959400" cy="261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38761D"/>
                </a:solidFill>
              </a:rPr>
              <a:t>Pros</a:t>
            </a:r>
            <a:r>
              <a:rPr lang="en" sz="2000"/>
              <a:t>:</a:t>
            </a:r>
            <a:endParaRPr sz="2000"/>
          </a:p>
          <a:p>
            <a:pPr marL="457200" lvl="0" indent="-355600" algn="l" rtl="0">
              <a:spcBef>
                <a:spcPts val="1600"/>
              </a:spcBef>
              <a:spcAft>
                <a:spcPts val="0"/>
              </a:spcAft>
              <a:buSzPts val="2000"/>
              <a:buChar char="●"/>
            </a:pPr>
            <a:r>
              <a:rPr lang="en" sz="2000"/>
              <a:t>Direct access to the audio during translation</a:t>
            </a:r>
            <a:endParaRPr sz="2000"/>
          </a:p>
          <a:p>
            <a:pPr marL="457200" lvl="0" indent="-355600" algn="l" rtl="0">
              <a:spcBef>
                <a:spcPts val="1000"/>
              </a:spcBef>
              <a:spcAft>
                <a:spcPts val="0"/>
              </a:spcAft>
              <a:buSzPts val="2000"/>
              <a:buChar char="●"/>
            </a:pPr>
            <a:r>
              <a:rPr lang="en" sz="2000"/>
              <a:t>No error propagation</a:t>
            </a:r>
            <a:endParaRPr sz="2000"/>
          </a:p>
          <a:p>
            <a:pPr marL="457200" lvl="0" indent="-355600" algn="l" rtl="0">
              <a:spcBef>
                <a:spcPts val="1000"/>
              </a:spcBef>
              <a:spcAft>
                <a:spcPts val="1600"/>
              </a:spcAft>
              <a:buSzPts val="2000"/>
              <a:buChar char="●"/>
            </a:pPr>
            <a:r>
              <a:rPr lang="en" sz="2000"/>
              <a:t>One system to maintain</a:t>
            </a:r>
            <a:endParaRPr sz="22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6" name="Google Shape;1406;p83"/>
          <p:cNvSpPr txBox="1">
            <a:spLocks noGrp="1"/>
          </p:cNvSpPr>
          <p:nvPr>
            <p:ph type="title"/>
          </p:nvPr>
        </p:nvSpPr>
        <p:spPr>
          <a:xfrm>
            <a:off x="60275" y="11125"/>
            <a:ext cx="9684300" cy="83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Sequence-to-Sequence Model</a:t>
            </a:r>
            <a:endParaRPr sz="3000"/>
          </a:p>
        </p:txBody>
      </p:sp>
      <p:sp>
        <p:nvSpPr>
          <p:cNvPr id="1407" name="Google Shape;1407;p8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a:t>
            </a:fld>
            <a:endParaRPr/>
          </a:p>
        </p:txBody>
      </p:sp>
      <p:grpSp>
        <p:nvGrpSpPr>
          <p:cNvPr id="1408" name="Google Shape;1408;p83"/>
          <p:cNvGrpSpPr/>
          <p:nvPr/>
        </p:nvGrpSpPr>
        <p:grpSpPr>
          <a:xfrm>
            <a:off x="1573074" y="798366"/>
            <a:ext cx="5030560" cy="1652062"/>
            <a:chOff x="1573150" y="2017625"/>
            <a:chExt cx="5995900" cy="2144700"/>
          </a:xfrm>
        </p:grpSpPr>
        <p:sp>
          <p:nvSpPr>
            <p:cNvPr id="1409" name="Google Shape;1409;p83"/>
            <p:cNvSpPr/>
            <p:nvPr/>
          </p:nvSpPr>
          <p:spPr>
            <a:xfrm rot="5400000">
              <a:off x="1775350" y="1815425"/>
              <a:ext cx="2144700" cy="25491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83"/>
            <p:cNvSpPr/>
            <p:nvPr/>
          </p:nvSpPr>
          <p:spPr>
            <a:xfrm>
              <a:off x="4253700" y="2379425"/>
              <a:ext cx="634800" cy="14211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sz="1000"/>
                <a:t>0.71</a:t>
              </a:r>
              <a:endParaRPr sz="1000"/>
            </a:p>
            <a:p>
              <a:pPr marL="0" lvl="0" indent="0" algn="r" rtl="0">
                <a:spcBef>
                  <a:spcPts val="0"/>
                </a:spcBef>
                <a:spcAft>
                  <a:spcPts val="0"/>
                </a:spcAft>
                <a:buNone/>
              </a:pPr>
              <a:r>
                <a:rPr lang="en" sz="1000"/>
                <a:t>0.34</a:t>
              </a:r>
              <a:endParaRPr sz="1000"/>
            </a:p>
            <a:p>
              <a:pPr marL="0" lvl="0" indent="0" algn="r" rtl="0">
                <a:spcBef>
                  <a:spcPts val="0"/>
                </a:spcBef>
                <a:spcAft>
                  <a:spcPts val="0"/>
                </a:spcAft>
                <a:buNone/>
              </a:pPr>
              <a:r>
                <a:rPr lang="en" sz="1000"/>
                <a:t>0.12</a:t>
              </a:r>
              <a:endParaRPr sz="1000"/>
            </a:p>
            <a:p>
              <a:pPr marL="0" lvl="0" indent="0" algn="r" rtl="0">
                <a:spcBef>
                  <a:spcPts val="0"/>
                </a:spcBef>
                <a:spcAft>
                  <a:spcPts val="0"/>
                </a:spcAft>
                <a:buNone/>
              </a:pPr>
              <a:r>
                <a:rPr lang="en" sz="1000"/>
                <a:t>0.51</a:t>
              </a:r>
              <a:endParaRPr sz="1000"/>
            </a:p>
            <a:p>
              <a:pPr marL="0" lvl="0" indent="0" algn="r" rtl="0">
                <a:spcBef>
                  <a:spcPts val="0"/>
                </a:spcBef>
                <a:spcAft>
                  <a:spcPts val="0"/>
                </a:spcAft>
                <a:buNone/>
              </a:pPr>
              <a:r>
                <a:rPr lang="en" sz="1000"/>
                <a:t>0.05</a:t>
              </a:r>
              <a:endParaRPr sz="1000"/>
            </a:p>
            <a:p>
              <a:pPr marL="0" lvl="0" indent="0" algn="r" rtl="0">
                <a:spcBef>
                  <a:spcPts val="0"/>
                </a:spcBef>
                <a:spcAft>
                  <a:spcPts val="0"/>
                </a:spcAft>
                <a:buNone/>
              </a:pPr>
              <a:r>
                <a:rPr lang="en" sz="1000"/>
                <a:t>0.74</a:t>
              </a:r>
              <a:endParaRPr sz="1000"/>
            </a:p>
          </p:txBody>
        </p:sp>
        <p:sp>
          <p:nvSpPr>
            <p:cNvPr id="1411" name="Google Shape;1411;p83"/>
            <p:cNvSpPr txBox="1"/>
            <p:nvPr/>
          </p:nvSpPr>
          <p:spPr>
            <a:xfrm>
              <a:off x="4243650" y="2356625"/>
              <a:ext cx="361800" cy="146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a:t>
              </a:r>
              <a:endParaRPr sz="1100"/>
            </a:p>
            <a:p>
              <a:pPr marL="0" lvl="0" indent="0" algn="l" rtl="0">
                <a:spcBef>
                  <a:spcPts val="0"/>
                </a:spcBef>
                <a:spcAft>
                  <a:spcPts val="0"/>
                </a:spcAft>
                <a:buNone/>
              </a:pPr>
              <a:endParaRPr sz="1100"/>
            </a:p>
            <a:p>
              <a:pPr marL="0" lvl="0" indent="0" algn="l" rtl="0">
                <a:spcBef>
                  <a:spcPts val="0"/>
                </a:spcBef>
                <a:spcAft>
                  <a:spcPts val="0"/>
                </a:spcAft>
                <a:buNone/>
              </a:pPr>
              <a:r>
                <a:rPr lang="en" sz="1100"/>
                <a:t>-</a:t>
              </a:r>
              <a:endParaRPr sz="1100"/>
            </a:p>
            <a:p>
              <a:pPr marL="0" lvl="0" indent="0" algn="l" rtl="0">
                <a:spcBef>
                  <a:spcPts val="0"/>
                </a:spcBef>
                <a:spcAft>
                  <a:spcPts val="0"/>
                </a:spcAft>
                <a:buNone/>
              </a:pPr>
              <a:r>
                <a:rPr lang="en" sz="1100"/>
                <a:t>-</a:t>
              </a:r>
              <a:endParaRPr sz="1100"/>
            </a:p>
            <a:p>
              <a:pPr marL="0" lvl="0" indent="0" algn="l" rtl="0">
                <a:spcBef>
                  <a:spcPts val="0"/>
                </a:spcBef>
                <a:spcAft>
                  <a:spcPts val="0"/>
                </a:spcAft>
                <a:buNone/>
              </a:pPr>
              <a:endParaRPr sz="1100"/>
            </a:p>
            <a:p>
              <a:pPr marL="0" lvl="0" indent="0" algn="l" rtl="0">
                <a:spcBef>
                  <a:spcPts val="0"/>
                </a:spcBef>
                <a:spcAft>
                  <a:spcPts val="0"/>
                </a:spcAft>
                <a:buNone/>
              </a:pPr>
              <a:endParaRPr/>
            </a:p>
          </p:txBody>
        </p:sp>
        <p:sp>
          <p:nvSpPr>
            <p:cNvPr id="1412" name="Google Shape;1412;p83"/>
            <p:cNvSpPr/>
            <p:nvPr/>
          </p:nvSpPr>
          <p:spPr>
            <a:xfrm rot="-5400000">
              <a:off x="5222150" y="1815425"/>
              <a:ext cx="2144700" cy="25491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83"/>
            <p:cNvSpPr txBox="1"/>
            <p:nvPr/>
          </p:nvSpPr>
          <p:spPr>
            <a:xfrm>
              <a:off x="1722354" y="2850425"/>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encoder</a:t>
              </a:r>
              <a:endParaRPr sz="2000">
                <a:solidFill>
                  <a:srgbClr val="FFFFFF"/>
                </a:solidFill>
                <a:latin typeface="Ubuntu"/>
                <a:ea typeface="Ubuntu"/>
                <a:cs typeface="Ubuntu"/>
                <a:sym typeface="Ubuntu"/>
              </a:endParaRPr>
            </a:p>
          </p:txBody>
        </p:sp>
        <p:sp>
          <p:nvSpPr>
            <p:cNvPr id="1414" name="Google Shape;1414;p83"/>
            <p:cNvSpPr txBox="1"/>
            <p:nvPr/>
          </p:nvSpPr>
          <p:spPr>
            <a:xfrm>
              <a:off x="5240129" y="2850425"/>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grpSp>
      <p:sp>
        <p:nvSpPr>
          <p:cNvPr id="1415" name="Google Shape;1415;p83"/>
          <p:cNvSpPr txBox="1">
            <a:spLocks noGrp="1"/>
          </p:cNvSpPr>
          <p:nvPr>
            <p:ph type="body" idx="1"/>
          </p:nvPr>
        </p:nvSpPr>
        <p:spPr>
          <a:xfrm>
            <a:off x="106150" y="2347125"/>
            <a:ext cx="3959400" cy="261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38761D"/>
                </a:solidFill>
              </a:rPr>
              <a:t>Pros</a:t>
            </a:r>
            <a:r>
              <a:rPr lang="en" sz="2000"/>
              <a:t>:</a:t>
            </a:r>
            <a:endParaRPr sz="2000"/>
          </a:p>
          <a:p>
            <a:pPr marL="457200" lvl="0" indent="-355600" algn="l" rtl="0">
              <a:spcBef>
                <a:spcPts val="1600"/>
              </a:spcBef>
              <a:spcAft>
                <a:spcPts val="0"/>
              </a:spcAft>
              <a:buSzPts val="2000"/>
              <a:buChar char="●"/>
            </a:pPr>
            <a:r>
              <a:rPr lang="en" sz="2000"/>
              <a:t>Direct access to the audio during translation</a:t>
            </a:r>
            <a:endParaRPr sz="2000"/>
          </a:p>
          <a:p>
            <a:pPr marL="457200" lvl="0" indent="-355600" algn="l" rtl="0">
              <a:spcBef>
                <a:spcPts val="1000"/>
              </a:spcBef>
              <a:spcAft>
                <a:spcPts val="0"/>
              </a:spcAft>
              <a:buSzPts val="2000"/>
              <a:buChar char="●"/>
            </a:pPr>
            <a:r>
              <a:rPr lang="en" sz="2000"/>
              <a:t>No error propagation</a:t>
            </a:r>
            <a:endParaRPr sz="2000"/>
          </a:p>
          <a:p>
            <a:pPr marL="457200" lvl="0" indent="-355600" algn="l" rtl="0">
              <a:spcBef>
                <a:spcPts val="1000"/>
              </a:spcBef>
              <a:spcAft>
                <a:spcPts val="1600"/>
              </a:spcAft>
              <a:buSzPts val="2000"/>
              <a:buChar char="●"/>
            </a:pPr>
            <a:r>
              <a:rPr lang="en" sz="2000"/>
              <a:t>One system to maintain</a:t>
            </a:r>
            <a:endParaRPr sz="2200"/>
          </a:p>
        </p:txBody>
      </p:sp>
      <p:sp>
        <p:nvSpPr>
          <p:cNvPr id="1416" name="Google Shape;1416;p83"/>
          <p:cNvSpPr txBox="1">
            <a:spLocks noGrp="1"/>
          </p:cNvSpPr>
          <p:nvPr>
            <p:ph type="body" idx="1"/>
          </p:nvPr>
        </p:nvSpPr>
        <p:spPr>
          <a:xfrm>
            <a:off x="4732725" y="2450425"/>
            <a:ext cx="4288500" cy="261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FF0000"/>
                </a:solidFill>
              </a:rPr>
              <a:t>Cons</a:t>
            </a:r>
            <a:r>
              <a:rPr lang="en" sz="2000"/>
              <a:t>:</a:t>
            </a:r>
            <a:endParaRPr sz="2000"/>
          </a:p>
          <a:p>
            <a:pPr marL="457200" lvl="0" indent="-355600" algn="l" rtl="0">
              <a:spcBef>
                <a:spcPts val="1600"/>
              </a:spcBef>
              <a:spcAft>
                <a:spcPts val="0"/>
              </a:spcAft>
              <a:buSzPts val="2000"/>
              <a:buChar char="●"/>
            </a:pPr>
            <a:r>
              <a:rPr lang="en" sz="2000"/>
              <a:t>Less consolidated technology </a:t>
            </a:r>
            <a:endParaRPr sz="2200"/>
          </a:p>
          <a:p>
            <a:pPr marL="457200" lvl="0" indent="-355600" algn="l" rtl="0">
              <a:spcBef>
                <a:spcPts val="1000"/>
              </a:spcBef>
              <a:spcAft>
                <a:spcPts val="0"/>
              </a:spcAft>
              <a:buSzPts val="2000"/>
              <a:buChar char="●"/>
            </a:pPr>
            <a:r>
              <a:rPr lang="en" sz="2000"/>
              <a:t>Scarcity of training data</a:t>
            </a:r>
            <a:endParaRPr sz="2000"/>
          </a:p>
          <a:p>
            <a:pPr marL="457200" lvl="0" indent="-355600" algn="l" rtl="0">
              <a:spcBef>
                <a:spcPts val="1000"/>
              </a:spcBef>
              <a:spcAft>
                <a:spcPts val="0"/>
              </a:spcAft>
              <a:buSzPts val="2000"/>
              <a:buChar char="●"/>
            </a:pPr>
            <a:r>
              <a:rPr lang="en" sz="2000"/>
              <a:t>Non-monotonic alignments audio-text</a:t>
            </a:r>
            <a:endParaRPr sz="2000"/>
          </a:p>
          <a:p>
            <a:pPr marL="0" lvl="0" indent="0" algn="l" rtl="0">
              <a:spcBef>
                <a:spcPts val="1000"/>
              </a:spcBef>
              <a:spcAft>
                <a:spcPts val="1600"/>
              </a:spcAft>
              <a:buNone/>
            </a:pPr>
            <a:endParaRPr sz="22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1421" name="Google Shape;1421;p84"/>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Cascade vs </a:t>
            </a:r>
            <a:r>
              <a:rPr lang="en" sz="3600">
                <a:latin typeface="Calibri"/>
                <a:ea typeface="Calibri"/>
                <a:cs typeface="Calibri"/>
                <a:sym typeface="Calibri"/>
              </a:rPr>
              <a:t>End-to-End</a:t>
            </a:r>
            <a:r>
              <a:rPr lang="en" sz="3600" b="1">
                <a:latin typeface="Calibri"/>
                <a:ea typeface="Calibri"/>
                <a:cs typeface="Calibri"/>
                <a:sym typeface="Calibri"/>
              </a:rPr>
              <a:t> Systems</a:t>
            </a:r>
            <a:endParaRPr sz="3600"/>
          </a:p>
        </p:txBody>
      </p:sp>
      <p:sp>
        <p:nvSpPr>
          <p:cNvPr id="1422" name="Google Shape;1422;p8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a:t>
            </a:fld>
            <a:endParaRPr/>
          </a:p>
        </p:txBody>
      </p:sp>
      <p:cxnSp>
        <p:nvCxnSpPr>
          <p:cNvPr id="1423" name="Google Shape;1423;p84"/>
          <p:cNvCxnSpPr/>
          <p:nvPr/>
        </p:nvCxnSpPr>
        <p:spPr>
          <a:xfrm>
            <a:off x="4617000" y="1159013"/>
            <a:ext cx="40800" cy="3988800"/>
          </a:xfrm>
          <a:prstGeom prst="straightConnector1">
            <a:avLst/>
          </a:prstGeom>
          <a:noFill/>
          <a:ln w="28575" cap="flat" cmpd="sng">
            <a:solidFill>
              <a:srgbClr val="595959"/>
            </a:solidFill>
            <a:prstDash val="solid"/>
            <a:round/>
            <a:headEnd type="none" w="med" len="med"/>
            <a:tailEnd type="none" w="med" len="med"/>
          </a:ln>
        </p:spPr>
      </p:cxnSp>
      <p:sp>
        <p:nvSpPr>
          <p:cNvPr id="1424" name="Google Shape;1424;p84"/>
          <p:cNvSpPr txBox="1"/>
          <p:nvPr/>
        </p:nvSpPr>
        <p:spPr>
          <a:xfrm>
            <a:off x="6022074" y="1225625"/>
            <a:ext cx="2338200" cy="476400"/>
          </a:xfrm>
          <a:prstGeom prst="rect">
            <a:avLst/>
          </a:prstGeom>
          <a:solidFill>
            <a:schemeClr val="dk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FFFFFF"/>
                </a:solidFill>
              </a:rPr>
              <a:t>End-to-End</a:t>
            </a:r>
            <a:endParaRPr sz="2400" b="1">
              <a:solidFill>
                <a:srgbClr val="FFFFFF"/>
              </a:solidFill>
            </a:endParaRPr>
          </a:p>
        </p:txBody>
      </p:sp>
      <p:sp>
        <p:nvSpPr>
          <p:cNvPr id="1425" name="Google Shape;1425;p84"/>
          <p:cNvSpPr txBox="1"/>
          <p:nvPr/>
        </p:nvSpPr>
        <p:spPr>
          <a:xfrm>
            <a:off x="1240475" y="1225625"/>
            <a:ext cx="2270400" cy="476400"/>
          </a:xfrm>
          <a:prstGeom prst="rect">
            <a:avLst/>
          </a:prstGeom>
          <a:solidFill>
            <a:srgbClr val="FF99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FFFFFF"/>
                </a:solidFill>
              </a:rPr>
              <a:t>Cascade</a:t>
            </a:r>
            <a:endParaRPr sz="2400" b="1">
              <a:solidFill>
                <a:srgbClr val="FFFFFF"/>
              </a:solidFill>
            </a:endParaRPr>
          </a:p>
        </p:txBody>
      </p:sp>
      <p:sp>
        <p:nvSpPr>
          <p:cNvPr id="1426" name="Google Shape;1426;p84"/>
          <p:cNvSpPr txBox="1"/>
          <p:nvPr/>
        </p:nvSpPr>
        <p:spPr>
          <a:xfrm>
            <a:off x="311700" y="1757525"/>
            <a:ext cx="3999900" cy="31161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rgbClr val="6AA84F"/>
              </a:buClr>
              <a:buSzPts val="2400"/>
              <a:buChar char="✓"/>
            </a:pPr>
            <a:r>
              <a:rPr lang="en" sz="2400">
                <a:solidFill>
                  <a:schemeClr val="lt2"/>
                </a:solidFill>
              </a:rPr>
              <a:t>Large corpora for ASR and MT</a:t>
            </a:r>
            <a:endParaRPr sz="2400">
              <a:solidFill>
                <a:schemeClr val="lt2"/>
              </a:solidFill>
            </a:endParaRPr>
          </a:p>
          <a:p>
            <a:pPr marL="457200" lvl="0" indent="-381000" algn="l" rtl="0">
              <a:lnSpc>
                <a:spcPct val="115000"/>
              </a:lnSpc>
              <a:spcBef>
                <a:spcPts val="0"/>
              </a:spcBef>
              <a:spcAft>
                <a:spcPts val="0"/>
              </a:spcAft>
              <a:buClr>
                <a:srgbClr val="6AA84F"/>
              </a:buClr>
              <a:buSzPts val="2400"/>
              <a:buChar char="✓"/>
            </a:pPr>
            <a:r>
              <a:rPr lang="en" sz="2400">
                <a:solidFill>
                  <a:schemeClr val="lt2"/>
                </a:solidFill>
              </a:rPr>
              <a:t>Less complex tasks</a:t>
            </a:r>
            <a:endParaRPr sz="2400">
              <a:solidFill>
                <a:schemeClr val="lt2"/>
              </a:solidFill>
            </a:endParaRPr>
          </a:p>
          <a:p>
            <a:pPr marL="457200" lvl="0" indent="-381000" algn="l" rtl="0">
              <a:lnSpc>
                <a:spcPct val="115000"/>
              </a:lnSpc>
              <a:spcBef>
                <a:spcPts val="0"/>
              </a:spcBef>
              <a:spcAft>
                <a:spcPts val="0"/>
              </a:spcAft>
              <a:buClr>
                <a:schemeClr val="lt2"/>
              </a:buClr>
              <a:buSzPts val="2400"/>
              <a:buChar char="❌"/>
            </a:pPr>
            <a:r>
              <a:rPr lang="en" sz="2400">
                <a:solidFill>
                  <a:schemeClr val="lt2"/>
                </a:solidFill>
              </a:rPr>
              <a:t>Error propagation</a:t>
            </a:r>
            <a:endParaRPr sz="2400">
              <a:solidFill>
                <a:schemeClr val="lt2"/>
              </a:solidFill>
            </a:endParaRPr>
          </a:p>
          <a:p>
            <a:pPr marL="457200" lvl="0" indent="-381000" algn="l" rtl="0">
              <a:lnSpc>
                <a:spcPct val="115000"/>
              </a:lnSpc>
              <a:spcBef>
                <a:spcPts val="0"/>
              </a:spcBef>
              <a:spcAft>
                <a:spcPts val="0"/>
              </a:spcAft>
              <a:buClr>
                <a:schemeClr val="lt2"/>
              </a:buClr>
              <a:buSzPts val="2400"/>
              <a:buChar char="❌"/>
            </a:pPr>
            <a:r>
              <a:rPr lang="en" sz="2400">
                <a:solidFill>
                  <a:schemeClr val="lt2"/>
                </a:solidFill>
              </a:rPr>
              <a:t>Information loss</a:t>
            </a:r>
            <a:endParaRPr sz="2400">
              <a:solidFill>
                <a:schemeClr val="lt2"/>
              </a:solidFill>
            </a:endParaRPr>
          </a:p>
          <a:p>
            <a:pPr marL="457200" lvl="0" indent="-381000" algn="l" rtl="0">
              <a:lnSpc>
                <a:spcPct val="115000"/>
              </a:lnSpc>
              <a:spcBef>
                <a:spcPts val="0"/>
              </a:spcBef>
              <a:spcAft>
                <a:spcPts val="0"/>
              </a:spcAft>
              <a:buClr>
                <a:schemeClr val="lt2"/>
              </a:buClr>
              <a:buSzPts val="2400"/>
              <a:buChar char="❌"/>
            </a:pPr>
            <a:r>
              <a:rPr lang="en" sz="2400">
                <a:solidFill>
                  <a:schemeClr val="lt2"/>
                </a:solidFill>
              </a:rPr>
              <a:t>Higher latency</a:t>
            </a:r>
            <a:endParaRPr sz="2400">
              <a:solidFill>
                <a:schemeClr val="lt2"/>
              </a:solidFill>
            </a:endParaRPr>
          </a:p>
          <a:p>
            <a:pPr marL="0" lvl="0" indent="0" algn="l" rtl="0">
              <a:lnSpc>
                <a:spcPct val="115000"/>
              </a:lnSpc>
              <a:spcBef>
                <a:spcPts val="1600"/>
              </a:spcBef>
              <a:spcAft>
                <a:spcPts val="0"/>
              </a:spcAft>
              <a:buNone/>
            </a:pPr>
            <a:endParaRPr sz="2400"/>
          </a:p>
          <a:p>
            <a:pPr marL="0" lvl="0" indent="0" algn="l" rtl="0">
              <a:lnSpc>
                <a:spcPct val="115000"/>
              </a:lnSpc>
              <a:spcBef>
                <a:spcPts val="1600"/>
              </a:spcBef>
              <a:spcAft>
                <a:spcPts val="0"/>
              </a:spcAft>
              <a:buNone/>
            </a:pPr>
            <a:endParaRPr sz="2400"/>
          </a:p>
          <a:p>
            <a:pPr marL="0" lvl="0" indent="0" algn="l" rtl="0">
              <a:lnSpc>
                <a:spcPct val="115000"/>
              </a:lnSpc>
              <a:spcBef>
                <a:spcPts val="1600"/>
              </a:spcBef>
              <a:spcAft>
                <a:spcPts val="1600"/>
              </a:spcAft>
              <a:buNone/>
            </a:pPr>
            <a:endParaRPr sz="2400"/>
          </a:p>
        </p:txBody>
      </p:sp>
      <p:sp>
        <p:nvSpPr>
          <p:cNvPr id="1427" name="Google Shape;1427;p84"/>
          <p:cNvSpPr txBox="1"/>
          <p:nvPr/>
        </p:nvSpPr>
        <p:spPr>
          <a:xfrm>
            <a:off x="4832400" y="1757575"/>
            <a:ext cx="3999900" cy="31161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rgbClr val="6AA84F"/>
              </a:buClr>
              <a:buSzPts val="2400"/>
              <a:buChar char="✓"/>
            </a:pPr>
            <a:r>
              <a:rPr lang="en" sz="2400">
                <a:solidFill>
                  <a:schemeClr val="lt2"/>
                </a:solidFill>
              </a:rPr>
              <a:t>Access to all audio information</a:t>
            </a:r>
            <a:endParaRPr sz="2400">
              <a:solidFill>
                <a:schemeClr val="lt2"/>
              </a:solidFill>
            </a:endParaRPr>
          </a:p>
          <a:p>
            <a:pPr marL="457200" lvl="0" indent="-381000" algn="l" rtl="0">
              <a:lnSpc>
                <a:spcPct val="115000"/>
              </a:lnSpc>
              <a:spcBef>
                <a:spcPts val="0"/>
              </a:spcBef>
              <a:spcAft>
                <a:spcPts val="0"/>
              </a:spcAft>
              <a:buClr>
                <a:srgbClr val="6AA84F"/>
              </a:buClr>
              <a:buSzPts val="2400"/>
              <a:buChar char="✓"/>
            </a:pPr>
            <a:r>
              <a:rPr lang="en" sz="2400">
                <a:solidFill>
                  <a:schemeClr val="lt2"/>
                </a:solidFill>
              </a:rPr>
              <a:t>Reduced latency</a:t>
            </a:r>
            <a:endParaRPr sz="2400">
              <a:solidFill>
                <a:schemeClr val="lt2"/>
              </a:solidFill>
            </a:endParaRPr>
          </a:p>
          <a:p>
            <a:pPr marL="457200" lvl="0" indent="-381000" algn="l" rtl="0">
              <a:lnSpc>
                <a:spcPct val="115000"/>
              </a:lnSpc>
              <a:spcBef>
                <a:spcPts val="0"/>
              </a:spcBef>
              <a:spcAft>
                <a:spcPts val="0"/>
              </a:spcAft>
              <a:buClr>
                <a:srgbClr val="6AA84F"/>
              </a:buClr>
              <a:buSzPts val="2400"/>
              <a:buChar char="✓"/>
            </a:pPr>
            <a:r>
              <a:rPr lang="en" sz="2400">
                <a:solidFill>
                  <a:schemeClr val="lt2"/>
                </a:solidFill>
              </a:rPr>
              <a:t>Easier management</a:t>
            </a:r>
            <a:endParaRPr sz="2400">
              <a:solidFill>
                <a:schemeClr val="lt2"/>
              </a:solidFill>
            </a:endParaRPr>
          </a:p>
          <a:p>
            <a:pPr marL="457200" lvl="0" indent="-381000" algn="l" rtl="0">
              <a:lnSpc>
                <a:spcPct val="115000"/>
              </a:lnSpc>
              <a:spcBef>
                <a:spcPts val="0"/>
              </a:spcBef>
              <a:spcAft>
                <a:spcPts val="0"/>
              </a:spcAft>
              <a:buClr>
                <a:schemeClr val="lt2"/>
              </a:buClr>
              <a:buSzPts val="2400"/>
              <a:buChar char="❌"/>
            </a:pPr>
            <a:r>
              <a:rPr lang="en" sz="2400">
                <a:solidFill>
                  <a:schemeClr val="lt2"/>
                </a:solidFill>
              </a:rPr>
              <a:t>Small corpora</a:t>
            </a:r>
            <a:endParaRPr sz="2400">
              <a:solidFill>
                <a:schemeClr val="lt2"/>
              </a:solidFill>
            </a:endParaRPr>
          </a:p>
          <a:p>
            <a:pPr marL="457200" lvl="0" indent="-381000" algn="l" rtl="0">
              <a:lnSpc>
                <a:spcPct val="115000"/>
              </a:lnSpc>
              <a:spcBef>
                <a:spcPts val="0"/>
              </a:spcBef>
              <a:spcAft>
                <a:spcPts val="0"/>
              </a:spcAft>
              <a:buClr>
                <a:schemeClr val="lt2"/>
              </a:buClr>
              <a:buSzPts val="2400"/>
              <a:buChar char="❌"/>
            </a:pPr>
            <a:r>
              <a:rPr lang="en" sz="2400">
                <a:solidFill>
                  <a:schemeClr val="lt2"/>
                </a:solidFill>
              </a:rPr>
              <a:t>More complex task</a:t>
            </a:r>
            <a:endParaRPr sz="2400">
              <a:solidFill>
                <a:schemeClr val="lt2"/>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p85"/>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Cascade vs </a:t>
            </a:r>
            <a:r>
              <a:rPr lang="en" sz="3600">
                <a:latin typeface="Calibri"/>
                <a:ea typeface="Calibri"/>
                <a:cs typeface="Calibri"/>
                <a:sym typeface="Calibri"/>
              </a:rPr>
              <a:t>End-to-End</a:t>
            </a:r>
            <a:r>
              <a:rPr lang="en" sz="3600" b="1">
                <a:latin typeface="Calibri"/>
                <a:ea typeface="Calibri"/>
                <a:cs typeface="Calibri"/>
                <a:sym typeface="Calibri"/>
              </a:rPr>
              <a:t> Systems</a:t>
            </a:r>
            <a:endParaRPr sz="3600"/>
          </a:p>
        </p:txBody>
      </p:sp>
      <p:sp>
        <p:nvSpPr>
          <p:cNvPr id="1433" name="Google Shape;1433;p8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a:t>
            </a:fld>
            <a:endParaRPr/>
          </a:p>
        </p:txBody>
      </p:sp>
      <p:sp>
        <p:nvSpPr>
          <p:cNvPr id="1434" name="Google Shape;1434;p85"/>
          <p:cNvSpPr/>
          <p:nvPr/>
        </p:nvSpPr>
        <p:spPr>
          <a:xfrm>
            <a:off x="889890" y="3574359"/>
            <a:ext cx="1266900" cy="445200"/>
          </a:xfrm>
          <a:prstGeom prst="roundRect">
            <a:avLst>
              <a:gd name="adj" fmla="val 16667"/>
            </a:avLst>
          </a:prstGeom>
          <a:solidFill>
            <a:schemeClr val="dk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rPr>
              <a:t>End-to-End</a:t>
            </a:r>
            <a:endParaRPr b="1">
              <a:solidFill>
                <a:srgbClr val="FFFFFF"/>
              </a:solidFill>
            </a:endParaRPr>
          </a:p>
        </p:txBody>
      </p:sp>
      <p:sp>
        <p:nvSpPr>
          <p:cNvPr id="1435" name="Google Shape;1435;p85"/>
          <p:cNvSpPr/>
          <p:nvPr/>
        </p:nvSpPr>
        <p:spPr>
          <a:xfrm>
            <a:off x="889912" y="1397675"/>
            <a:ext cx="1266900" cy="445200"/>
          </a:xfrm>
          <a:prstGeom prst="roundRect">
            <a:avLst>
              <a:gd name="adj" fmla="val 16667"/>
            </a:avLst>
          </a:prstGeom>
          <a:solidFill>
            <a:srgbClr val="FF9900"/>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Cascade</a:t>
            </a:r>
            <a:endParaRPr b="1"/>
          </a:p>
        </p:txBody>
      </p:sp>
      <p:sp>
        <p:nvSpPr>
          <p:cNvPr id="1436" name="Google Shape;1436;p85"/>
          <p:cNvSpPr txBox="1"/>
          <p:nvPr/>
        </p:nvSpPr>
        <p:spPr>
          <a:xfrm>
            <a:off x="1139350" y="4585700"/>
            <a:ext cx="674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Source Sans Pro"/>
                <a:ea typeface="Source Sans Pro"/>
                <a:cs typeface="Source Sans Pro"/>
                <a:sym typeface="Source Sans Pro"/>
              </a:rPr>
              <a:t>2018</a:t>
            </a:r>
            <a:endParaRPr sz="1800" b="1">
              <a:latin typeface="Source Sans Pro"/>
              <a:ea typeface="Source Sans Pro"/>
              <a:cs typeface="Source Sans Pro"/>
              <a:sym typeface="Source Sans Pro"/>
            </a:endParaRPr>
          </a:p>
        </p:txBody>
      </p:sp>
      <p:sp>
        <p:nvSpPr>
          <p:cNvPr id="1437" name="Google Shape;1437;p85"/>
          <p:cNvSpPr/>
          <p:nvPr/>
        </p:nvSpPr>
        <p:spPr>
          <a:xfrm>
            <a:off x="1" y="1117324"/>
            <a:ext cx="501000" cy="3400200"/>
          </a:xfrm>
          <a:prstGeom prst="upArrow">
            <a:avLst>
              <a:gd name="adj1" fmla="val 50000"/>
              <a:gd name="adj2" fmla="val 51486"/>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438" name="Google Shape;1438;p85"/>
          <p:cNvSpPr/>
          <p:nvPr/>
        </p:nvSpPr>
        <p:spPr>
          <a:xfrm>
            <a:off x="409850" y="4188250"/>
            <a:ext cx="8605500" cy="339000"/>
          </a:xfrm>
          <a:prstGeom prst="roundRect">
            <a:avLst>
              <a:gd name="adj" fmla="val 16667"/>
            </a:avLst>
          </a:prstGeom>
          <a:solidFill>
            <a:srgbClr val="38761D"/>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rPr>
              <a:t>IWSLT Evaluation Campaign </a:t>
            </a:r>
            <a:r>
              <a:rPr lang="en" sz="1100" b="1">
                <a:solidFill>
                  <a:srgbClr val="FFFFFF"/>
                </a:solidFill>
              </a:rPr>
              <a:t>(Niehues et al., 2018, Niehues et al., 2019, Ansari et al., 2020)</a:t>
            </a:r>
            <a:endParaRPr sz="1100" b="1">
              <a:solidFill>
                <a:srgbClr val="FFFFFF"/>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p86"/>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Cascade vs </a:t>
            </a:r>
            <a:r>
              <a:rPr lang="en" sz="3600">
                <a:latin typeface="Calibri"/>
                <a:ea typeface="Calibri"/>
                <a:cs typeface="Calibri"/>
                <a:sym typeface="Calibri"/>
              </a:rPr>
              <a:t>End-to-End</a:t>
            </a:r>
            <a:r>
              <a:rPr lang="en" sz="3600" b="1">
                <a:latin typeface="Calibri"/>
                <a:ea typeface="Calibri"/>
                <a:cs typeface="Calibri"/>
                <a:sym typeface="Calibri"/>
              </a:rPr>
              <a:t> Systems</a:t>
            </a:r>
            <a:endParaRPr sz="3600"/>
          </a:p>
        </p:txBody>
      </p:sp>
      <p:sp>
        <p:nvSpPr>
          <p:cNvPr id="1444" name="Google Shape;1444;p8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a:t>
            </a:fld>
            <a:endParaRPr/>
          </a:p>
        </p:txBody>
      </p:sp>
      <p:sp>
        <p:nvSpPr>
          <p:cNvPr id="1445" name="Google Shape;1445;p86"/>
          <p:cNvSpPr/>
          <p:nvPr/>
        </p:nvSpPr>
        <p:spPr>
          <a:xfrm>
            <a:off x="889890" y="3574359"/>
            <a:ext cx="1266900" cy="445200"/>
          </a:xfrm>
          <a:prstGeom prst="roundRect">
            <a:avLst>
              <a:gd name="adj" fmla="val 16667"/>
            </a:avLst>
          </a:prstGeom>
          <a:solidFill>
            <a:schemeClr val="dk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rPr>
              <a:t>End-to-End</a:t>
            </a:r>
            <a:endParaRPr b="1">
              <a:solidFill>
                <a:srgbClr val="FFFFFF"/>
              </a:solidFill>
            </a:endParaRPr>
          </a:p>
        </p:txBody>
      </p:sp>
      <p:sp>
        <p:nvSpPr>
          <p:cNvPr id="1446" name="Google Shape;1446;p86"/>
          <p:cNvSpPr/>
          <p:nvPr/>
        </p:nvSpPr>
        <p:spPr>
          <a:xfrm>
            <a:off x="889912" y="1397675"/>
            <a:ext cx="1266900" cy="445200"/>
          </a:xfrm>
          <a:prstGeom prst="roundRect">
            <a:avLst>
              <a:gd name="adj" fmla="val 16667"/>
            </a:avLst>
          </a:prstGeom>
          <a:solidFill>
            <a:srgbClr val="FF9900"/>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Cascade</a:t>
            </a:r>
            <a:endParaRPr b="1"/>
          </a:p>
        </p:txBody>
      </p:sp>
      <p:sp>
        <p:nvSpPr>
          <p:cNvPr id="1447" name="Google Shape;1447;p86"/>
          <p:cNvSpPr/>
          <p:nvPr/>
        </p:nvSpPr>
        <p:spPr>
          <a:xfrm>
            <a:off x="3633090" y="2431359"/>
            <a:ext cx="1266900" cy="445200"/>
          </a:xfrm>
          <a:prstGeom prst="roundRect">
            <a:avLst>
              <a:gd name="adj" fmla="val 16667"/>
            </a:avLst>
          </a:prstGeom>
          <a:solidFill>
            <a:schemeClr val="dk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rPr>
              <a:t>End-to-End</a:t>
            </a:r>
            <a:endParaRPr b="1">
              <a:solidFill>
                <a:srgbClr val="FFFFFF"/>
              </a:solidFill>
            </a:endParaRPr>
          </a:p>
        </p:txBody>
      </p:sp>
      <p:sp>
        <p:nvSpPr>
          <p:cNvPr id="1448" name="Google Shape;1448;p86"/>
          <p:cNvSpPr/>
          <p:nvPr/>
        </p:nvSpPr>
        <p:spPr>
          <a:xfrm>
            <a:off x="3633112" y="1397675"/>
            <a:ext cx="1266900" cy="445200"/>
          </a:xfrm>
          <a:prstGeom prst="roundRect">
            <a:avLst>
              <a:gd name="adj" fmla="val 16667"/>
            </a:avLst>
          </a:prstGeom>
          <a:solidFill>
            <a:srgbClr val="FF9900"/>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Cascade</a:t>
            </a:r>
            <a:endParaRPr b="1"/>
          </a:p>
        </p:txBody>
      </p:sp>
      <p:sp>
        <p:nvSpPr>
          <p:cNvPr id="1449" name="Google Shape;1449;p86"/>
          <p:cNvSpPr txBox="1"/>
          <p:nvPr/>
        </p:nvSpPr>
        <p:spPr>
          <a:xfrm>
            <a:off x="1139350" y="4585700"/>
            <a:ext cx="674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Source Sans Pro"/>
                <a:ea typeface="Source Sans Pro"/>
                <a:cs typeface="Source Sans Pro"/>
                <a:sym typeface="Source Sans Pro"/>
              </a:rPr>
              <a:t>2018</a:t>
            </a:r>
            <a:endParaRPr sz="1800" b="1">
              <a:latin typeface="Source Sans Pro"/>
              <a:ea typeface="Source Sans Pro"/>
              <a:cs typeface="Source Sans Pro"/>
              <a:sym typeface="Source Sans Pro"/>
            </a:endParaRPr>
          </a:p>
        </p:txBody>
      </p:sp>
      <p:sp>
        <p:nvSpPr>
          <p:cNvPr id="1450" name="Google Shape;1450;p86"/>
          <p:cNvSpPr txBox="1"/>
          <p:nvPr/>
        </p:nvSpPr>
        <p:spPr>
          <a:xfrm>
            <a:off x="3929350" y="4609250"/>
            <a:ext cx="674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Source Sans Pro"/>
                <a:ea typeface="Source Sans Pro"/>
                <a:cs typeface="Source Sans Pro"/>
                <a:sym typeface="Source Sans Pro"/>
              </a:rPr>
              <a:t>2019</a:t>
            </a:r>
            <a:endParaRPr sz="1800" b="1">
              <a:latin typeface="Source Sans Pro"/>
              <a:ea typeface="Source Sans Pro"/>
              <a:cs typeface="Source Sans Pro"/>
              <a:sym typeface="Source Sans Pro"/>
            </a:endParaRPr>
          </a:p>
        </p:txBody>
      </p:sp>
      <p:sp>
        <p:nvSpPr>
          <p:cNvPr id="1451" name="Google Shape;1451;p86"/>
          <p:cNvSpPr/>
          <p:nvPr/>
        </p:nvSpPr>
        <p:spPr>
          <a:xfrm>
            <a:off x="1" y="1117324"/>
            <a:ext cx="501000" cy="3400200"/>
          </a:xfrm>
          <a:prstGeom prst="upArrow">
            <a:avLst>
              <a:gd name="adj1" fmla="val 50000"/>
              <a:gd name="adj2" fmla="val 51486"/>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cxnSp>
        <p:nvCxnSpPr>
          <p:cNvPr id="1452" name="Google Shape;1452;p86"/>
          <p:cNvCxnSpPr/>
          <p:nvPr/>
        </p:nvCxnSpPr>
        <p:spPr>
          <a:xfrm>
            <a:off x="2784525" y="1213625"/>
            <a:ext cx="19500" cy="3870900"/>
          </a:xfrm>
          <a:prstGeom prst="straightConnector1">
            <a:avLst/>
          </a:prstGeom>
          <a:noFill/>
          <a:ln w="38100" cap="flat" cmpd="sng">
            <a:solidFill>
              <a:schemeClr val="dk2"/>
            </a:solidFill>
            <a:prstDash val="dashDot"/>
            <a:round/>
            <a:headEnd type="none" w="med" len="med"/>
            <a:tailEnd type="none" w="med" len="med"/>
          </a:ln>
        </p:spPr>
      </p:cxnSp>
      <p:sp>
        <p:nvSpPr>
          <p:cNvPr id="1453" name="Google Shape;1453;p86"/>
          <p:cNvSpPr/>
          <p:nvPr/>
        </p:nvSpPr>
        <p:spPr>
          <a:xfrm>
            <a:off x="409850" y="4188250"/>
            <a:ext cx="8605500" cy="339000"/>
          </a:xfrm>
          <a:prstGeom prst="roundRect">
            <a:avLst>
              <a:gd name="adj" fmla="val 16667"/>
            </a:avLst>
          </a:prstGeom>
          <a:solidFill>
            <a:srgbClr val="38761D"/>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rPr>
              <a:t>IWSLT Evaluation Campaign </a:t>
            </a:r>
            <a:r>
              <a:rPr lang="en" sz="1100" b="1">
                <a:solidFill>
                  <a:srgbClr val="FFFFFF"/>
                </a:solidFill>
              </a:rPr>
              <a:t>(Niehues et al., 2018, Niehues et al., 2019, Ansari et al., 2020)</a:t>
            </a:r>
            <a:endParaRPr sz="1100" b="1">
              <a:solidFill>
                <a:srgbClr val="FFFFFF"/>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Google Shape;1458;p87"/>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Cascade vs </a:t>
            </a:r>
            <a:r>
              <a:rPr lang="en" sz="3600">
                <a:latin typeface="Calibri"/>
                <a:ea typeface="Calibri"/>
                <a:cs typeface="Calibri"/>
                <a:sym typeface="Calibri"/>
              </a:rPr>
              <a:t>End-to-End</a:t>
            </a:r>
            <a:r>
              <a:rPr lang="en" sz="3600" b="1">
                <a:latin typeface="Calibri"/>
                <a:ea typeface="Calibri"/>
                <a:cs typeface="Calibri"/>
                <a:sym typeface="Calibri"/>
              </a:rPr>
              <a:t> Systems</a:t>
            </a:r>
            <a:endParaRPr sz="3600"/>
          </a:p>
        </p:txBody>
      </p:sp>
      <p:sp>
        <p:nvSpPr>
          <p:cNvPr id="1459" name="Google Shape;1459;p8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a:t>
            </a:fld>
            <a:endParaRPr/>
          </a:p>
        </p:txBody>
      </p:sp>
      <p:sp>
        <p:nvSpPr>
          <p:cNvPr id="1460" name="Google Shape;1460;p87"/>
          <p:cNvSpPr/>
          <p:nvPr/>
        </p:nvSpPr>
        <p:spPr>
          <a:xfrm>
            <a:off x="889890" y="3574359"/>
            <a:ext cx="1266900" cy="445200"/>
          </a:xfrm>
          <a:prstGeom prst="roundRect">
            <a:avLst>
              <a:gd name="adj" fmla="val 16667"/>
            </a:avLst>
          </a:prstGeom>
          <a:solidFill>
            <a:schemeClr val="dk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rPr>
              <a:t>End-to-End</a:t>
            </a:r>
            <a:endParaRPr b="1">
              <a:solidFill>
                <a:srgbClr val="FFFFFF"/>
              </a:solidFill>
            </a:endParaRPr>
          </a:p>
        </p:txBody>
      </p:sp>
      <p:sp>
        <p:nvSpPr>
          <p:cNvPr id="1461" name="Google Shape;1461;p87"/>
          <p:cNvSpPr/>
          <p:nvPr/>
        </p:nvSpPr>
        <p:spPr>
          <a:xfrm>
            <a:off x="889912" y="1397675"/>
            <a:ext cx="1266900" cy="445200"/>
          </a:xfrm>
          <a:prstGeom prst="roundRect">
            <a:avLst>
              <a:gd name="adj" fmla="val 16667"/>
            </a:avLst>
          </a:prstGeom>
          <a:solidFill>
            <a:srgbClr val="FF9900"/>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Cascade</a:t>
            </a:r>
            <a:endParaRPr b="1"/>
          </a:p>
        </p:txBody>
      </p:sp>
      <p:sp>
        <p:nvSpPr>
          <p:cNvPr id="1462" name="Google Shape;1462;p87"/>
          <p:cNvSpPr/>
          <p:nvPr/>
        </p:nvSpPr>
        <p:spPr>
          <a:xfrm>
            <a:off x="3633090" y="2431359"/>
            <a:ext cx="1266900" cy="445200"/>
          </a:xfrm>
          <a:prstGeom prst="roundRect">
            <a:avLst>
              <a:gd name="adj" fmla="val 16667"/>
            </a:avLst>
          </a:prstGeom>
          <a:solidFill>
            <a:schemeClr val="dk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rPr>
              <a:t>End-to-End</a:t>
            </a:r>
            <a:endParaRPr b="1">
              <a:solidFill>
                <a:srgbClr val="FFFFFF"/>
              </a:solidFill>
            </a:endParaRPr>
          </a:p>
        </p:txBody>
      </p:sp>
      <p:sp>
        <p:nvSpPr>
          <p:cNvPr id="1463" name="Google Shape;1463;p87"/>
          <p:cNvSpPr/>
          <p:nvPr/>
        </p:nvSpPr>
        <p:spPr>
          <a:xfrm>
            <a:off x="3633112" y="1397675"/>
            <a:ext cx="1266900" cy="445200"/>
          </a:xfrm>
          <a:prstGeom prst="roundRect">
            <a:avLst>
              <a:gd name="adj" fmla="val 16667"/>
            </a:avLst>
          </a:prstGeom>
          <a:solidFill>
            <a:srgbClr val="FF9900"/>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Cascade</a:t>
            </a:r>
            <a:endParaRPr b="1"/>
          </a:p>
        </p:txBody>
      </p:sp>
      <p:sp>
        <p:nvSpPr>
          <p:cNvPr id="1464" name="Google Shape;1464;p87"/>
          <p:cNvSpPr/>
          <p:nvPr/>
        </p:nvSpPr>
        <p:spPr>
          <a:xfrm>
            <a:off x="7812540" y="1333472"/>
            <a:ext cx="1266900" cy="445200"/>
          </a:xfrm>
          <a:prstGeom prst="roundRect">
            <a:avLst>
              <a:gd name="adj" fmla="val 16667"/>
            </a:avLst>
          </a:prstGeom>
          <a:solidFill>
            <a:schemeClr val="dk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rPr>
              <a:t>End-to-End</a:t>
            </a:r>
            <a:endParaRPr b="1">
              <a:solidFill>
                <a:srgbClr val="FFFFFF"/>
              </a:solidFill>
            </a:endParaRPr>
          </a:p>
        </p:txBody>
      </p:sp>
      <p:sp>
        <p:nvSpPr>
          <p:cNvPr id="1465" name="Google Shape;1465;p87"/>
          <p:cNvSpPr/>
          <p:nvPr/>
        </p:nvSpPr>
        <p:spPr>
          <a:xfrm>
            <a:off x="6453162" y="1344088"/>
            <a:ext cx="1266900" cy="445200"/>
          </a:xfrm>
          <a:prstGeom prst="roundRect">
            <a:avLst>
              <a:gd name="adj" fmla="val 16667"/>
            </a:avLst>
          </a:prstGeom>
          <a:solidFill>
            <a:srgbClr val="FF9900"/>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Cascade</a:t>
            </a:r>
            <a:endParaRPr b="1"/>
          </a:p>
        </p:txBody>
      </p:sp>
      <p:sp>
        <p:nvSpPr>
          <p:cNvPr id="1466" name="Google Shape;1466;p87"/>
          <p:cNvSpPr txBox="1"/>
          <p:nvPr/>
        </p:nvSpPr>
        <p:spPr>
          <a:xfrm>
            <a:off x="1139350" y="4585700"/>
            <a:ext cx="674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Source Sans Pro"/>
                <a:ea typeface="Source Sans Pro"/>
                <a:cs typeface="Source Sans Pro"/>
                <a:sym typeface="Source Sans Pro"/>
              </a:rPr>
              <a:t>2018</a:t>
            </a:r>
            <a:endParaRPr sz="1800" b="1">
              <a:latin typeface="Source Sans Pro"/>
              <a:ea typeface="Source Sans Pro"/>
              <a:cs typeface="Source Sans Pro"/>
              <a:sym typeface="Source Sans Pro"/>
            </a:endParaRPr>
          </a:p>
        </p:txBody>
      </p:sp>
      <p:sp>
        <p:nvSpPr>
          <p:cNvPr id="1467" name="Google Shape;1467;p87"/>
          <p:cNvSpPr txBox="1"/>
          <p:nvPr/>
        </p:nvSpPr>
        <p:spPr>
          <a:xfrm>
            <a:off x="3929350" y="4609250"/>
            <a:ext cx="674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Source Sans Pro"/>
                <a:ea typeface="Source Sans Pro"/>
                <a:cs typeface="Source Sans Pro"/>
                <a:sym typeface="Source Sans Pro"/>
              </a:rPr>
              <a:t>2019</a:t>
            </a:r>
            <a:endParaRPr sz="1800" b="1">
              <a:latin typeface="Source Sans Pro"/>
              <a:ea typeface="Source Sans Pro"/>
              <a:cs typeface="Source Sans Pro"/>
              <a:sym typeface="Source Sans Pro"/>
            </a:endParaRPr>
          </a:p>
        </p:txBody>
      </p:sp>
      <p:sp>
        <p:nvSpPr>
          <p:cNvPr id="1468" name="Google Shape;1468;p87"/>
          <p:cNvSpPr txBox="1"/>
          <p:nvPr/>
        </p:nvSpPr>
        <p:spPr>
          <a:xfrm>
            <a:off x="7343225" y="4585700"/>
            <a:ext cx="674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Source Sans Pro"/>
                <a:ea typeface="Source Sans Pro"/>
                <a:cs typeface="Source Sans Pro"/>
                <a:sym typeface="Source Sans Pro"/>
              </a:rPr>
              <a:t>2020</a:t>
            </a:r>
            <a:endParaRPr sz="1800" b="1">
              <a:latin typeface="Source Sans Pro"/>
              <a:ea typeface="Source Sans Pro"/>
              <a:cs typeface="Source Sans Pro"/>
              <a:sym typeface="Source Sans Pro"/>
            </a:endParaRPr>
          </a:p>
        </p:txBody>
      </p:sp>
      <p:sp>
        <p:nvSpPr>
          <p:cNvPr id="1469" name="Google Shape;1469;p87"/>
          <p:cNvSpPr/>
          <p:nvPr/>
        </p:nvSpPr>
        <p:spPr>
          <a:xfrm>
            <a:off x="1" y="1117324"/>
            <a:ext cx="501000" cy="3400200"/>
          </a:xfrm>
          <a:prstGeom prst="upArrow">
            <a:avLst>
              <a:gd name="adj1" fmla="val 50000"/>
              <a:gd name="adj2" fmla="val 51486"/>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cxnSp>
        <p:nvCxnSpPr>
          <p:cNvPr id="1470" name="Google Shape;1470;p87"/>
          <p:cNvCxnSpPr/>
          <p:nvPr/>
        </p:nvCxnSpPr>
        <p:spPr>
          <a:xfrm>
            <a:off x="2784525" y="1213625"/>
            <a:ext cx="19500" cy="3870900"/>
          </a:xfrm>
          <a:prstGeom prst="straightConnector1">
            <a:avLst/>
          </a:prstGeom>
          <a:noFill/>
          <a:ln w="38100" cap="flat" cmpd="sng">
            <a:solidFill>
              <a:schemeClr val="dk2"/>
            </a:solidFill>
            <a:prstDash val="dashDot"/>
            <a:round/>
            <a:headEnd type="none" w="med" len="med"/>
            <a:tailEnd type="none" w="med" len="med"/>
          </a:ln>
        </p:spPr>
      </p:cxnSp>
      <p:cxnSp>
        <p:nvCxnSpPr>
          <p:cNvPr id="1471" name="Google Shape;1471;p87"/>
          <p:cNvCxnSpPr/>
          <p:nvPr/>
        </p:nvCxnSpPr>
        <p:spPr>
          <a:xfrm>
            <a:off x="5832525" y="1213625"/>
            <a:ext cx="19500" cy="3870900"/>
          </a:xfrm>
          <a:prstGeom prst="straightConnector1">
            <a:avLst/>
          </a:prstGeom>
          <a:noFill/>
          <a:ln w="38100" cap="flat" cmpd="sng">
            <a:solidFill>
              <a:schemeClr val="dk2"/>
            </a:solidFill>
            <a:prstDash val="dashDot"/>
            <a:round/>
            <a:headEnd type="none" w="med" len="med"/>
            <a:tailEnd type="none" w="med" len="med"/>
          </a:ln>
        </p:spPr>
      </p:cxnSp>
      <p:sp>
        <p:nvSpPr>
          <p:cNvPr id="1472" name="Google Shape;1472;p87"/>
          <p:cNvSpPr/>
          <p:nvPr/>
        </p:nvSpPr>
        <p:spPr>
          <a:xfrm>
            <a:off x="409850" y="4188250"/>
            <a:ext cx="8605500" cy="339000"/>
          </a:xfrm>
          <a:prstGeom prst="roundRect">
            <a:avLst>
              <a:gd name="adj" fmla="val 16667"/>
            </a:avLst>
          </a:prstGeom>
          <a:solidFill>
            <a:srgbClr val="38761D"/>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rPr>
              <a:t>IWSLT Evaluation Campaign </a:t>
            </a:r>
            <a:r>
              <a:rPr lang="en" sz="1100" b="1">
                <a:solidFill>
                  <a:srgbClr val="FFFFFF"/>
                </a:solidFill>
              </a:rPr>
              <a:t>(Niehues et al., 2018, Niehues et al., 2019, Ansari et al., 2020)</a:t>
            </a:r>
            <a:endParaRPr sz="1100" b="1">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3"/>
          <p:cNvSpPr txBox="1">
            <a:spLocks noGrp="1"/>
          </p:cNvSpPr>
          <p:nvPr>
            <p:ph type="title"/>
          </p:nvPr>
        </p:nvSpPr>
        <p:spPr>
          <a:xfrm>
            <a:off x="281750" y="31025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Calibri"/>
                <a:ea typeface="Calibri"/>
                <a:cs typeface="Calibri"/>
                <a:sym typeface="Calibri"/>
              </a:rPr>
              <a:t>Speech Translation - Task</a:t>
            </a:r>
            <a:endParaRPr sz="3600"/>
          </a:p>
        </p:txBody>
      </p:sp>
      <p:sp>
        <p:nvSpPr>
          <p:cNvPr id="170" name="Google Shape;170;p3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171" name="Google Shape;171;p33"/>
          <p:cNvPicPr preferRelativeResize="0"/>
          <p:nvPr/>
        </p:nvPicPr>
        <p:blipFill rotWithShape="1">
          <a:blip r:embed="rId3">
            <a:alphaModFix/>
          </a:blip>
          <a:srcRect l="15254" t="7270"/>
          <a:stretch/>
        </p:blipFill>
        <p:spPr>
          <a:xfrm>
            <a:off x="3284150" y="1049625"/>
            <a:ext cx="2575724" cy="1010249"/>
          </a:xfrm>
          <a:prstGeom prst="rect">
            <a:avLst/>
          </a:prstGeom>
          <a:noFill/>
          <a:ln>
            <a:noFill/>
          </a:ln>
        </p:spPr>
      </p:pic>
      <p:sp>
        <p:nvSpPr>
          <p:cNvPr id="172" name="Google Shape;172;p33"/>
          <p:cNvSpPr txBox="1"/>
          <p:nvPr/>
        </p:nvSpPr>
        <p:spPr>
          <a:xfrm>
            <a:off x="129613" y="1357949"/>
            <a:ext cx="28041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Speech input</a:t>
            </a:r>
            <a:endParaRPr sz="2400"/>
          </a:p>
        </p:txBody>
      </p:sp>
      <p:sp>
        <p:nvSpPr>
          <p:cNvPr id="173" name="Google Shape;173;p33"/>
          <p:cNvSpPr/>
          <p:nvPr/>
        </p:nvSpPr>
        <p:spPr>
          <a:xfrm>
            <a:off x="3628962" y="2614600"/>
            <a:ext cx="1886100" cy="671400"/>
          </a:xfrm>
          <a:prstGeom prst="roundRect">
            <a:avLst>
              <a:gd name="adj" fmla="val 16667"/>
            </a:avLst>
          </a:prstGeom>
          <a:solidFill>
            <a:srgbClr val="FFAB4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t>ST system</a:t>
            </a:r>
            <a:endParaRPr sz="2200"/>
          </a:p>
        </p:txBody>
      </p:sp>
      <p:cxnSp>
        <p:nvCxnSpPr>
          <p:cNvPr id="174" name="Google Shape;174;p33"/>
          <p:cNvCxnSpPr>
            <a:stCxn id="171" idx="2"/>
            <a:endCxn id="173" idx="0"/>
          </p:cNvCxnSpPr>
          <p:nvPr/>
        </p:nvCxnSpPr>
        <p:spPr>
          <a:xfrm>
            <a:off x="4572012" y="2059874"/>
            <a:ext cx="0" cy="554700"/>
          </a:xfrm>
          <a:prstGeom prst="straightConnector1">
            <a:avLst/>
          </a:prstGeom>
          <a:noFill/>
          <a:ln w="28575" cap="flat" cmpd="sng">
            <a:solidFill>
              <a:srgbClr val="595959"/>
            </a:solidFill>
            <a:prstDash val="solid"/>
            <a:round/>
            <a:headEnd type="none" w="med" len="med"/>
            <a:tailEnd type="triangle" w="med" len="med"/>
          </a:ln>
        </p:spPr>
      </p:cxnSp>
      <p:cxnSp>
        <p:nvCxnSpPr>
          <p:cNvPr id="175" name="Google Shape;175;p33"/>
          <p:cNvCxnSpPr/>
          <p:nvPr/>
        </p:nvCxnSpPr>
        <p:spPr>
          <a:xfrm>
            <a:off x="4572012" y="3285999"/>
            <a:ext cx="0" cy="554700"/>
          </a:xfrm>
          <a:prstGeom prst="straightConnector1">
            <a:avLst/>
          </a:prstGeom>
          <a:noFill/>
          <a:ln w="28575" cap="flat" cmpd="sng">
            <a:solidFill>
              <a:srgbClr val="595959"/>
            </a:solidFill>
            <a:prstDash val="solid"/>
            <a:round/>
            <a:headEnd type="none" w="med" len="med"/>
            <a:tailEnd type="triangle" w="med" len="med"/>
          </a:ln>
        </p:spPr>
      </p:cxnSp>
      <p:sp>
        <p:nvSpPr>
          <p:cNvPr id="176" name="Google Shape;176;p33"/>
          <p:cNvSpPr txBox="1"/>
          <p:nvPr/>
        </p:nvSpPr>
        <p:spPr>
          <a:xfrm>
            <a:off x="3400362" y="3840725"/>
            <a:ext cx="2343300" cy="761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38100" lvl="0" indent="0" algn="ctr" rtl="0">
              <a:lnSpc>
                <a:spcPct val="100000"/>
              </a:lnSpc>
              <a:spcBef>
                <a:spcPts val="0"/>
              </a:spcBef>
              <a:spcAft>
                <a:spcPts val="0"/>
              </a:spcAft>
              <a:buNone/>
            </a:pPr>
            <a:r>
              <a:rPr lang="en" sz="2000" i="1"/>
              <a:t>Willkommen zu diesem Tutorial</a:t>
            </a:r>
            <a:endParaRPr sz="2400"/>
          </a:p>
        </p:txBody>
      </p:sp>
      <p:sp>
        <p:nvSpPr>
          <p:cNvPr id="177" name="Google Shape;177;p33"/>
          <p:cNvSpPr txBox="1"/>
          <p:nvPr/>
        </p:nvSpPr>
        <p:spPr>
          <a:xfrm>
            <a:off x="5859875" y="1268399"/>
            <a:ext cx="3043200" cy="572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i="1"/>
              <a:t>= Welcome to this tutorial</a:t>
            </a:r>
            <a:endParaRPr sz="2000" i="1"/>
          </a:p>
        </p:txBody>
      </p:sp>
      <p:sp>
        <p:nvSpPr>
          <p:cNvPr id="178" name="Google Shape;178;p33"/>
          <p:cNvSpPr txBox="1"/>
          <p:nvPr/>
        </p:nvSpPr>
        <p:spPr>
          <a:xfrm>
            <a:off x="129613" y="4024625"/>
            <a:ext cx="28041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Textual translation</a:t>
            </a:r>
            <a:endParaRPr sz="2400"/>
          </a:p>
        </p:txBody>
      </p:sp>
      <p:cxnSp>
        <p:nvCxnSpPr>
          <p:cNvPr id="179" name="Google Shape;179;p33"/>
          <p:cNvCxnSpPr/>
          <p:nvPr/>
        </p:nvCxnSpPr>
        <p:spPr>
          <a:xfrm rot="10800000">
            <a:off x="2933862" y="4221425"/>
            <a:ext cx="466500" cy="0"/>
          </a:xfrm>
          <a:prstGeom prst="straightConnector1">
            <a:avLst/>
          </a:prstGeom>
          <a:noFill/>
          <a:ln w="28575" cap="flat" cmpd="sng">
            <a:solidFill>
              <a:srgbClr val="595959"/>
            </a:solidFill>
            <a:prstDash val="solid"/>
            <a:round/>
            <a:headEnd type="none" w="med" len="med"/>
            <a:tailEnd type="triangle" w="med" len="med"/>
          </a:ln>
        </p:spPr>
      </p:cxnSp>
      <p:cxnSp>
        <p:nvCxnSpPr>
          <p:cNvPr id="180" name="Google Shape;180;p33"/>
          <p:cNvCxnSpPr/>
          <p:nvPr/>
        </p:nvCxnSpPr>
        <p:spPr>
          <a:xfrm>
            <a:off x="5753262" y="4221425"/>
            <a:ext cx="466500" cy="0"/>
          </a:xfrm>
          <a:prstGeom prst="straightConnector1">
            <a:avLst/>
          </a:prstGeom>
          <a:noFill/>
          <a:ln w="28575" cap="flat" cmpd="sng">
            <a:solidFill>
              <a:srgbClr val="595959"/>
            </a:solidFill>
            <a:prstDash val="solid"/>
            <a:round/>
            <a:headEnd type="none" w="med" len="med"/>
            <a:tailEnd type="triangle" w="med" len="med"/>
          </a:ln>
        </p:spPr>
      </p:cxnSp>
      <p:sp>
        <p:nvSpPr>
          <p:cNvPr id="181" name="Google Shape;181;p33"/>
          <p:cNvSpPr txBox="1"/>
          <p:nvPr/>
        </p:nvSpPr>
        <p:spPr>
          <a:xfrm>
            <a:off x="6210263" y="4024625"/>
            <a:ext cx="28041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Spoken translation</a:t>
            </a:r>
            <a:endParaRPr sz="2400"/>
          </a:p>
        </p:txBody>
      </p:sp>
      <p:pic>
        <p:nvPicPr>
          <p:cNvPr id="182" name="Google Shape;182;p33"/>
          <p:cNvPicPr preferRelativeResize="0"/>
          <p:nvPr/>
        </p:nvPicPr>
        <p:blipFill rotWithShape="1">
          <a:blip r:embed="rId4">
            <a:alphaModFix/>
          </a:blip>
          <a:srcRect/>
          <a:stretch/>
        </p:blipFill>
        <p:spPr>
          <a:xfrm>
            <a:off x="1209100" y="4463212"/>
            <a:ext cx="548640" cy="548640"/>
          </a:xfrm>
          <a:prstGeom prst="rect">
            <a:avLst/>
          </a:prstGeom>
          <a:noFill/>
          <a:ln>
            <a:noFill/>
          </a:ln>
        </p:spPr>
      </p:pic>
      <p:pic>
        <p:nvPicPr>
          <p:cNvPr id="183" name="Google Shape;183;p33"/>
          <p:cNvPicPr preferRelativeResize="0"/>
          <p:nvPr/>
        </p:nvPicPr>
        <p:blipFill rotWithShape="1">
          <a:blip r:embed="rId5">
            <a:alphaModFix/>
          </a:blip>
          <a:srcRect/>
          <a:stretch/>
        </p:blipFill>
        <p:spPr>
          <a:xfrm>
            <a:off x="7386245" y="4463181"/>
            <a:ext cx="548701" cy="548701"/>
          </a:xfrm>
          <a:prstGeom prst="rect">
            <a:avLst/>
          </a:prstGeom>
          <a:noFill/>
          <a:ln>
            <a:noFill/>
          </a:ln>
        </p:spPr>
      </p:pic>
      <p:pic>
        <p:nvPicPr>
          <p:cNvPr id="184" name="Google Shape;184;p33"/>
          <p:cNvPicPr preferRelativeResize="0"/>
          <p:nvPr/>
        </p:nvPicPr>
        <p:blipFill rotWithShape="1">
          <a:blip r:embed="rId5">
            <a:alphaModFix/>
          </a:blip>
          <a:srcRect/>
          <a:stretch/>
        </p:blipFill>
        <p:spPr>
          <a:xfrm>
            <a:off x="1209070" y="1827756"/>
            <a:ext cx="548701" cy="54870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1477" name="Google Shape;1477;p8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2"/>
              </a:buClr>
              <a:buSzPts val="1100"/>
              <a:buFont typeface="Arial"/>
              <a:buNone/>
            </a:pPr>
            <a:r>
              <a:rPr lang="en" sz="3600">
                <a:latin typeface="Calibri"/>
                <a:ea typeface="Calibri"/>
                <a:cs typeface="Calibri"/>
                <a:sym typeface="Calibri"/>
              </a:rPr>
              <a:t>Cascade vs End-to-End Systems</a:t>
            </a:r>
            <a:endParaRPr sz="3600"/>
          </a:p>
          <a:p>
            <a:pPr marL="0" lvl="0" indent="0" algn="l" rtl="0">
              <a:spcBef>
                <a:spcPts val="0"/>
              </a:spcBef>
              <a:spcAft>
                <a:spcPts val="0"/>
              </a:spcAft>
              <a:buNone/>
            </a:pPr>
            <a:endParaRPr/>
          </a:p>
        </p:txBody>
      </p:sp>
      <p:sp>
        <p:nvSpPr>
          <p:cNvPr id="1478" name="Google Shape;1478;p88"/>
          <p:cNvSpPr txBox="1">
            <a:spLocks noGrp="1"/>
          </p:cNvSpPr>
          <p:nvPr>
            <p:ph type="body" idx="1"/>
          </p:nvPr>
        </p:nvSpPr>
        <p:spPr>
          <a:xfrm>
            <a:off x="311700" y="1152475"/>
            <a:ext cx="8687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Most of the papers (Weiss et al., 2017, Jia et al., 2019, Di Gangi et al., 2019) about end-to-end SLT system mention the following advantages over the cascade:</a:t>
            </a:r>
            <a:endParaRPr/>
          </a:p>
          <a:p>
            <a:pPr marL="457200" lvl="0" indent="-342900" algn="l" rtl="0">
              <a:spcBef>
                <a:spcPts val="1600"/>
              </a:spcBef>
              <a:spcAft>
                <a:spcPts val="0"/>
              </a:spcAft>
              <a:buSzPts val="1800"/>
              <a:buChar char="●"/>
            </a:pPr>
            <a:r>
              <a:rPr lang="en" u="sng"/>
              <a:t>No error propagation</a:t>
            </a:r>
            <a:r>
              <a:rPr lang="en"/>
              <a:t>:</a:t>
            </a:r>
            <a:endParaRPr/>
          </a:p>
          <a:p>
            <a:pPr marL="457200" lvl="0" indent="0" algn="l" rtl="0">
              <a:spcBef>
                <a:spcPts val="1600"/>
              </a:spcBef>
              <a:spcAft>
                <a:spcPts val="0"/>
              </a:spcAft>
              <a:buNone/>
            </a:pPr>
            <a:r>
              <a:rPr lang="en"/>
              <a:t>End-to-end naturally avoids compounding errors between the ASR and MT systems.</a:t>
            </a:r>
            <a:endParaRPr/>
          </a:p>
          <a:p>
            <a:pPr marL="457200" lvl="0" indent="-342900" algn="l" rtl="0">
              <a:spcBef>
                <a:spcPts val="1600"/>
              </a:spcBef>
              <a:spcAft>
                <a:spcPts val="0"/>
              </a:spcAft>
              <a:buClr>
                <a:srgbClr val="FFFFFF"/>
              </a:buClr>
              <a:buSzPts val="1800"/>
              <a:buChar char="●"/>
            </a:pPr>
            <a:r>
              <a:rPr lang="en" u="sng">
                <a:solidFill>
                  <a:srgbClr val="FFFFFF"/>
                </a:solidFill>
              </a:rPr>
              <a:t>Direct access to the audio</a:t>
            </a:r>
            <a:r>
              <a:rPr lang="en">
                <a:solidFill>
                  <a:srgbClr val="FFFFFF"/>
                </a:solidFill>
              </a:rPr>
              <a:t>:</a:t>
            </a:r>
            <a:endParaRPr>
              <a:solidFill>
                <a:srgbClr val="FFFFFF"/>
              </a:solidFill>
            </a:endParaRPr>
          </a:p>
          <a:p>
            <a:pPr marL="457200" lvl="0" indent="0" algn="l" rtl="0">
              <a:spcBef>
                <a:spcPts val="1600"/>
              </a:spcBef>
              <a:spcAft>
                <a:spcPts val="0"/>
              </a:spcAft>
              <a:buNone/>
            </a:pPr>
            <a:r>
              <a:rPr lang="en">
                <a:solidFill>
                  <a:srgbClr val="FFFFFF"/>
                </a:solidFill>
              </a:rPr>
              <a:t>End-to-end better manipulates paralinguistic and non-linguistic information during translation, e.g. maintaining the source speaker’s voice, emotion, and prosody, in the synthesized translated speech. </a:t>
            </a:r>
            <a:endParaRPr>
              <a:solidFill>
                <a:srgbClr val="FFFFFF"/>
              </a:solidFill>
            </a:endParaRPr>
          </a:p>
          <a:p>
            <a:pPr marL="0" lvl="0" indent="0" algn="l" rtl="0">
              <a:spcBef>
                <a:spcPts val="1600"/>
              </a:spcBef>
              <a:spcAft>
                <a:spcPts val="1600"/>
              </a:spcAft>
              <a:buNone/>
            </a:pPr>
            <a:endParaRPr/>
          </a:p>
        </p:txBody>
      </p:sp>
      <p:sp>
        <p:nvSpPr>
          <p:cNvPr id="1479" name="Google Shape;1479;p8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4" name="Google Shape;1484;p8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2"/>
              </a:buClr>
              <a:buSzPts val="1100"/>
              <a:buFont typeface="Arial"/>
              <a:buNone/>
            </a:pPr>
            <a:r>
              <a:rPr lang="en" sz="3600">
                <a:latin typeface="Calibri"/>
                <a:ea typeface="Calibri"/>
                <a:cs typeface="Calibri"/>
                <a:sym typeface="Calibri"/>
              </a:rPr>
              <a:t>Cascade vs End-to-End Systems</a:t>
            </a:r>
            <a:endParaRPr sz="3600"/>
          </a:p>
          <a:p>
            <a:pPr marL="0" lvl="0" indent="0" algn="l" rtl="0">
              <a:spcBef>
                <a:spcPts val="0"/>
              </a:spcBef>
              <a:spcAft>
                <a:spcPts val="0"/>
              </a:spcAft>
              <a:buNone/>
            </a:pPr>
            <a:endParaRPr/>
          </a:p>
        </p:txBody>
      </p:sp>
      <p:sp>
        <p:nvSpPr>
          <p:cNvPr id="1485" name="Google Shape;1485;p8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Most of the papers (Weiss et al., 2017, Jia et al., 2019, Di Gangi et al., 2019) about end-to-end SLT system mention the following advantages over the cascade:</a:t>
            </a:r>
            <a:endParaRPr/>
          </a:p>
          <a:p>
            <a:pPr marL="457200" lvl="0" indent="-342900" algn="l" rtl="0">
              <a:spcBef>
                <a:spcPts val="1600"/>
              </a:spcBef>
              <a:spcAft>
                <a:spcPts val="0"/>
              </a:spcAft>
              <a:buSzPts val="1800"/>
              <a:buChar char="●"/>
            </a:pPr>
            <a:r>
              <a:rPr lang="en" u="sng"/>
              <a:t>No error propagation</a:t>
            </a:r>
            <a:r>
              <a:rPr lang="en"/>
              <a:t>:</a:t>
            </a:r>
            <a:endParaRPr/>
          </a:p>
          <a:p>
            <a:pPr marL="457200" lvl="0" indent="0" algn="l" rtl="0">
              <a:spcBef>
                <a:spcPts val="1600"/>
              </a:spcBef>
              <a:spcAft>
                <a:spcPts val="0"/>
              </a:spcAft>
              <a:buNone/>
            </a:pPr>
            <a:r>
              <a:rPr lang="en"/>
              <a:t>End-to-end naturally avoids compounding errors between the ASR and MT systems</a:t>
            </a:r>
            <a:endParaRPr/>
          </a:p>
          <a:p>
            <a:pPr marL="457200" lvl="0" indent="-342900" algn="l" rtl="0">
              <a:spcBef>
                <a:spcPts val="1600"/>
              </a:spcBef>
              <a:spcAft>
                <a:spcPts val="0"/>
              </a:spcAft>
              <a:buSzPts val="1800"/>
              <a:buChar char="●"/>
            </a:pPr>
            <a:r>
              <a:rPr lang="en" u="sng"/>
              <a:t>Direct access to the audio</a:t>
            </a:r>
            <a:r>
              <a:rPr lang="en"/>
              <a:t>:</a:t>
            </a:r>
            <a:endParaRPr/>
          </a:p>
          <a:p>
            <a:pPr marL="457200" lvl="0" indent="0" algn="l" rtl="0">
              <a:spcBef>
                <a:spcPts val="1600"/>
              </a:spcBef>
              <a:spcAft>
                <a:spcPts val="1600"/>
              </a:spcAft>
              <a:buNone/>
            </a:pPr>
            <a:r>
              <a:rPr lang="en"/>
              <a:t>End-to-end better manipulates paralinguistic and non-linguistic information during translation</a:t>
            </a:r>
            <a:endParaRPr/>
          </a:p>
        </p:txBody>
      </p:sp>
      <p:sp>
        <p:nvSpPr>
          <p:cNvPr id="1486" name="Google Shape;1486;p8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a:t>
            </a:fld>
            <a:endParaRPr/>
          </a:p>
        </p:txBody>
      </p:sp>
      <p:sp>
        <p:nvSpPr>
          <p:cNvPr id="1487" name="Google Shape;1487;p89"/>
          <p:cNvSpPr txBox="1">
            <a:spLocks noGrp="1"/>
          </p:cNvSpPr>
          <p:nvPr>
            <p:ph type="body" idx="1"/>
          </p:nvPr>
        </p:nvSpPr>
        <p:spPr>
          <a:xfrm>
            <a:off x="1014075" y="4568875"/>
            <a:ext cx="6785700" cy="504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1600"/>
              </a:spcAft>
              <a:buClr>
                <a:schemeClr val="dk2"/>
              </a:buClr>
              <a:buSzPts val="1100"/>
              <a:buFont typeface="Arial"/>
              <a:buNone/>
            </a:pPr>
            <a:r>
              <a:rPr lang="en" sz="2400" b="1">
                <a:solidFill>
                  <a:schemeClr val="dk1"/>
                </a:solidFill>
                <a:latin typeface="Caveat"/>
                <a:ea typeface="Caveat"/>
                <a:cs typeface="Caveat"/>
                <a:sym typeface="Caveat"/>
              </a:rPr>
              <a:t>The correctness of these statements taken for granted</a:t>
            </a:r>
            <a:endParaRPr sz="2800" b="1">
              <a:solidFill>
                <a:schemeClr val="dk1"/>
              </a:solidFill>
              <a:latin typeface="Caveat"/>
              <a:ea typeface="Caveat"/>
              <a:cs typeface="Caveat"/>
              <a:sym typeface="Cavea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Google Shape;1492;p9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2"/>
              </a:buClr>
              <a:buSzPts val="1100"/>
              <a:buFont typeface="Arial"/>
              <a:buNone/>
            </a:pPr>
            <a:r>
              <a:rPr lang="en" sz="3600">
                <a:latin typeface="Calibri"/>
                <a:ea typeface="Calibri"/>
                <a:cs typeface="Calibri"/>
                <a:sym typeface="Calibri"/>
              </a:rPr>
              <a:t>Cascade vs End-to-End Systems</a:t>
            </a:r>
            <a:endParaRPr sz="3600"/>
          </a:p>
          <a:p>
            <a:pPr marL="0" lvl="0" indent="0" algn="l" rtl="0">
              <a:spcBef>
                <a:spcPts val="0"/>
              </a:spcBef>
              <a:spcAft>
                <a:spcPts val="0"/>
              </a:spcAft>
              <a:buNone/>
            </a:pPr>
            <a:endParaRPr/>
          </a:p>
        </p:txBody>
      </p:sp>
      <p:sp>
        <p:nvSpPr>
          <p:cNvPr id="1493" name="Google Shape;1493;p90"/>
          <p:cNvSpPr txBox="1">
            <a:spLocks noGrp="1"/>
          </p:cNvSpPr>
          <p:nvPr>
            <p:ph type="body" idx="1"/>
          </p:nvPr>
        </p:nvSpPr>
        <p:spPr>
          <a:xfrm>
            <a:off x="311700" y="1152475"/>
            <a:ext cx="8520600" cy="390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Key questions:</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sz="100"/>
          </a:p>
          <a:p>
            <a:pPr marL="0" lvl="0" indent="0" algn="l" rtl="0">
              <a:spcBef>
                <a:spcPts val="1600"/>
              </a:spcBef>
              <a:spcAft>
                <a:spcPts val="1600"/>
              </a:spcAft>
              <a:buNone/>
            </a:pPr>
            <a:r>
              <a:rPr lang="en">
                <a:solidFill>
                  <a:srgbClr val="FFFFFF"/>
                </a:solidFill>
              </a:rPr>
              <a:t>No answers in this tutorial!</a:t>
            </a:r>
            <a:endParaRPr>
              <a:solidFill>
                <a:srgbClr val="FFFFFF"/>
              </a:solidFill>
            </a:endParaRPr>
          </a:p>
        </p:txBody>
      </p:sp>
      <p:sp>
        <p:nvSpPr>
          <p:cNvPr id="1494" name="Google Shape;1494;p90"/>
          <p:cNvSpPr txBox="1">
            <a:spLocks noGrp="1"/>
          </p:cNvSpPr>
          <p:nvPr>
            <p:ph type="body" idx="1"/>
          </p:nvPr>
        </p:nvSpPr>
        <p:spPr>
          <a:xfrm>
            <a:off x="994550" y="2072025"/>
            <a:ext cx="7444200" cy="623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1600"/>
              </a:spcAft>
              <a:buNone/>
            </a:pPr>
            <a:r>
              <a:rPr lang="en" sz="2400" b="1">
                <a:solidFill>
                  <a:schemeClr val="dk1"/>
                </a:solidFill>
                <a:latin typeface="Caveat"/>
                <a:ea typeface="Caveat"/>
                <a:cs typeface="Caveat"/>
                <a:sym typeface="Caveat"/>
              </a:rPr>
              <a:t>Is it true that end-to-end avoids error propagation?</a:t>
            </a:r>
            <a:endParaRPr sz="2800" b="1">
              <a:solidFill>
                <a:schemeClr val="dk1"/>
              </a:solidFill>
              <a:latin typeface="Caveat"/>
              <a:ea typeface="Caveat"/>
              <a:cs typeface="Caveat"/>
              <a:sym typeface="Caveat"/>
            </a:endParaRPr>
          </a:p>
        </p:txBody>
      </p:sp>
      <p:sp>
        <p:nvSpPr>
          <p:cNvPr id="1495" name="Google Shape;1495;p90"/>
          <p:cNvSpPr txBox="1">
            <a:spLocks noGrp="1"/>
          </p:cNvSpPr>
          <p:nvPr>
            <p:ph type="body" idx="1"/>
          </p:nvPr>
        </p:nvSpPr>
        <p:spPr>
          <a:xfrm>
            <a:off x="994550" y="3596025"/>
            <a:ext cx="7444200" cy="623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1600"/>
              </a:spcAft>
              <a:buNone/>
            </a:pPr>
            <a:r>
              <a:rPr lang="en" sz="2400" b="1">
                <a:solidFill>
                  <a:schemeClr val="dk1"/>
                </a:solidFill>
                <a:latin typeface="Caveat"/>
                <a:ea typeface="Caveat"/>
                <a:cs typeface="Caveat"/>
                <a:sym typeface="Caveat"/>
              </a:rPr>
              <a:t>To what extent does accessing the audio help? How? When?</a:t>
            </a:r>
            <a:endParaRPr sz="2400" b="1">
              <a:solidFill>
                <a:schemeClr val="dk1"/>
              </a:solidFill>
              <a:latin typeface="Caveat"/>
              <a:ea typeface="Caveat"/>
              <a:cs typeface="Caveat"/>
              <a:sym typeface="Caveat"/>
            </a:endParaRPr>
          </a:p>
        </p:txBody>
      </p:sp>
      <p:sp>
        <p:nvSpPr>
          <p:cNvPr id="1496" name="Google Shape;1496;p9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9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2"/>
              </a:buClr>
              <a:buSzPts val="1100"/>
              <a:buFont typeface="Arial"/>
              <a:buNone/>
            </a:pPr>
            <a:r>
              <a:rPr lang="en" sz="3600">
                <a:latin typeface="Calibri"/>
                <a:ea typeface="Calibri"/>
                <a:cs typeface="Calibri"/>
                <a:sym typeface="Calibri"/>
              </a:rPr>
              <a:t>Cascade vs End-to-End Systems</a:t>
            </a:r>
            <a:endParaRPr sz="3600"/>
          </a:p>
          <a:p>
            <a:pPr marL="0" lvl="0" indent="0" algn="l" rtl="0">
              <a:spcBef>
                <a:spcPts val="0"/>
              </a:spcBef>
              <a:spcAft>
                <a:spcPts val="0"/>
              </a:spcAft>
              <a:buNone/>
            </a:pPr>
            <a:endParaRPr/>
          </a:p>
        </p:txBody>
      </p:sp>
      <p:sp>
        <p:nvSpPr>
          <p:cNvPr id="1502" name="Google Shape;1502;p91"/>
          <p:cNvSpPr txBox="1">
            <a:spLocks noGrp="1"/>
          </p:cNvSpPr>
          <p:nvPr>
            <p:ph type="body" idx="1"/>
          </p:nvPr>
        </p:nvSpPr>
        <p:spPr>
          <a:xfrm>
            <a:off x="311700" y="1152475"/>
            <a:ext cx="8520600" cy="390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Key questions:</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sz="100"/>
          </a:p>
          <a:p>
            <a:pPr marL="0" lvl="0" indent="0" algn="l" rtl="0">
              <a:spcBef>
                <a:spcPts val="1600"/>
              </a:spcBef>
              <a:spcAft>
                <a:spcPts val="1600"/>
              </a:spcAft>
              <a:buNone/>
            </a:pPr>
            <a:r>
              <a:rPr lang="en"/>
              <a:t>No answers in this tutorial!</a:t>
            </a:r>
            <a:endParaRPr/>
          </a:p>
        </p:txBody>
      </p:sp>
      <p:sp>
        <p:nvSpPr>
          <p:cNvPr id="1503" name="Google Shape;1503;p91"/>
          <p:cNvSpPr txBox="1">
            <a:spLocks noGrp="1"/>
          </p:cNvSpPr>
          <p:nvPr>
            <p:ph type="body" idx="1"/>
          </p:nvPr>
        </p:nvSpPr>
        <p:spPr>
          <a:xfrm>
            <a:off x="994550" y="2072025"/>
            <a:ext cx="7444200" cy="623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1600"/>
              </a:spcAft>
              <a:buNone/>
            </a:pPr>
            <a:r>
              <a:rPr lang="en" sz="2400" b="1">
                <a:solidFill>
                  <a:schemeClr val="dk1"/>
                </a:solidFill>
                <a:latin typeface="Caveat"/>
                <a:ea typeface="Caveat"/>
                <a:cs typeface="Caveat"/>
                <a:sym typeface="Caveat"/>
              </a:rPr>
              <a:t>Is it true that end-to-end avoids error propagation?</a:t>
            </a:r>
            <a:endParaRPr sz="2800" b="1">
              <a:solidFill>
                <a:schemeClr val="dk1"/>
              </a:solidFill>
              <a:latin typeface="Caveat"/>
              <a:ea typeface="Caveat"/>
              <a:cs typeface="Caveat"/>
              <a:sym typeface="Caveat"/>
            </a:endParaRPr>
          </a:p>
        </p:txBody>
      </p:sp>
      <p:sp>
        <p:nvSpPr>
          <p:cNvPr id="1504" name="Google Shape;1504;p91"/>
          <p:cNvSpPr txBox="1">
            <a:spLocks noGrp="1"/>
          </p:cNvSpPr>
          <p:nvPr>
            <p:ph type="body" idx="1"/>
          </p:nvPr>
        </p:nvSpPr>
        <p:spPr>
          <a:xfrm>
            <a:off x="994550" y="3596025"/>
            <a:ext cx="7444200" cy="623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1600"/>
              </a:spcAft>
              <a:buNone/>
            </a:pPr>
            <a:r>
              <a:rPr lang="en" sz="2400" b="1">
                <a:solidFill>
                  <a:schemeClr val="dk1"/>
                </a:solidFill>
                <a:latin typeface="Caveat"/>
                <a:ea typeface="Caveat"/>
                <a:cs typeface="Caveat"/>
                <a:sym typeface="Caveat"/>
              </a:rPr>
              <a:t>To what extent does accessing the audio help? How? When?</a:t>
            </a:r>
            <a:endParaRPr sz="2400" b="1">
              <a:solidFill>
                <a:schemeClr val="dk1"/>
              </a:solidFill>
              <a:latin typeface="Caveat"/>
              <a:ea typeface="Caveat"/>
              <a:cs typeface="Caveat"/>
              <a:sym typeface="Caveat"/>
            </a:endParaRPr>
          </a:p>
        </p:txBody>
      </p:sp>
      <p:sp>
        <p:nvSpPr>
          <p:cNvPr id="1505" name="Google Shape;1505;p9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sp>
        <p:nvSpPr>
          <p:cNvPr id="1510" name="Google Shape;1510;p9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 error propagation</a:t>
            </a:r>
            <a:endParaRPr/>
          </a:p>
        </p:txBody>
      </p:sp>
      <p:sp>
        <p:nvSpPr>
          <p:cNvPr id="1511" name="Google Shape;1511;p92"/>
          <p:cNvSpPr txBox="1">
            <a:spLocks noGrp="1"/>
          </p:cNvSpPr>
          <p:nvPr>
            <p:ph type="body" idx="1"/>
          </p:nvPr>
        </p:nvSpPr>
        <p:spPr>
          <a:xfrm>
            <a:off x="311700" y="1152475"/>
            <a:ext cx="8520600" cy="376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Open issues:</a:t>
            </a:r>
            <a:endParaRPr/>
          </a:p>
          <a:p>
            <a:pPr marL="457200" lvl="0" indent="-342900" algn="l" rtl="0">
              <a:spcBef>
                <a:spcPts val="0"/>
              </a:spcBef>
              <a:spcAft>
                <a:spcPts val="0"/>
              </a:spcAft>
              <a:buSzPts val="1800"/>
              <a:buChar char="●"/>
            </a:pPr>
            <a:r>
              <a:rPr lang="en"/>
              <a:t>Overall translation quality is not enough to measure the reduction of error prop.</a:t>
            </a:r>
            <a:endParaRPr/>
          </a:p>
          <a:p>
            <a:pPr marL="457200" lvl="0" indent="-342900" algn="l" rtl="0">
              <a:spcBef>
                <a:spcPts val="0"/>
              </a:spcBef>
              <a:spcAft>
                <a:spcPts val="0"/>
              </a:spcAft>
              <a:buClr>
                <a:srgbClr val="FFFFFF"/>
              </a:buClr>
              <a:buSzPts val="1800"/>
              <a:buChar char="●"/>
            </a:pPr>
            <a:r>
              <a:rPr lang="en">
                <a:solidFill>
                  <a:srgbClr val="FFFFFF"/>
                </a:solidFill>
              </a:rPr>
              <a:t>For a direct comparison of the Cascade and e2e, the intermediate representations cannot be used (transcript vs. null)</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Difficult to disentangle the impact of various components in e2e (two tasks collapsed into one)</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Not a consolidated architecture in end-to-end technology</a:t>
            </a:r>
            <a:endParaRPr>
              <a:solidFill>
                <a:srgbClr val="FFFFFF"/>
              </a:solidFill>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FFFFFF"/>
                </a:solidFill>
              </a:rPr>
              <a:t>Possible opening:</a:t>
            </a:r>
            <a:endParaRPr>
              <a:solidFill>
                <a:srgbClr val="FFFFFF"/>
              </a:solidFill>
            </a:endParaRPr>
          </a:p>
          <a:p>
            <a:pPr marL="0" lvl="0" indent="0" algn="l" rtl="0">
              <a:spcBef>
                <a:spcPts val="0"/>
              </a:spcBef>
              <a:spcAft>
                <a:spcPts val="0"/>
              </a:spcAft>
              <a:buNone/>
            </a:pPr>
            <a:r>
              <a:rPr lang="en">
                <a:solidFill>
                  <a:srgbClr val="FFFFFF"/>
                </a:solidFill>
              </a:rPr>
              <a:t>Sperber et al., (2019) consider the encoder output as an intermediate representation and  pose the attention on the presence of errors in it</a:t>
            </a:r>
            <a:endParaRPr>
              <a:solidFill>
                <a:srgbClr val="FFFFFF"/>
              </a:solidFill>
            </a:endParaRPr>
          </a:p>
          <a:p>
            <a:pPr marL="0" lvl="0" indent="0" algn="l" rtl="0">
              <a:spcBef>
                <a:spcPts val="1600"/>
              </a:spcBef>
              <a:spcAft>
                <a:spcPts val="0"/>
              </a:spcAft>
              <a:buNone/>
            </a:pPr>
            <a:endParaRPr/>
          </a:p>
        </p:txBody>
      </p:sp>
      <p:sp>
        <p:nvSpPr>
          <p:cNvPr id="1512" name="Google Shape;1512;p9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517" name="Google Shape;1517;p9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 error propagation</a:t>
            </a:r>
            <a:endParaRPr/>
          </a:p>
        </p:txBody>
      </p:sp>
      <p:sp>
        <p:nvSpPr>
          <p:cNvPr id="1518" name="Google Shape;1518;p93"/>
          <p:cNvSpPr txBox="1">
            <a:spLocks noGrp="1"/>
          </p:cNvSpPr>
          <p:nvPr>
            <p:ph type="body" idx="1"/>
          </p:nvPr>
        </p:nvSpPr>
        <p:spPr>
          <a:xfrm>
            <a:off x="311700" y="1152475"/>
            <a:ext cx="8520600" cy="376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Open issues:</a:t>
            </a:r>
            <a:endParaRPr/>
          </a:p>
          <a:p>
            <a:pPr marL="457200" lvl="0" indent="-342900" algn="l" rtl="0">
              <a:spcBef>
                <a:spcPts val="0"/>
              </a:spcBef>
              <a:spcAft>
                <a:spcPts val="0"/>
              </a:spcAft>
              <a:buClr>
                <a:srgbClr val="B7B7B7"/>
              </a:buClr>
              <a:buSzPts val="1800"/>
              <a:buChar char="●"/>
            </a:pPr>
            <a:r>
              <a:rPr lang="en">
                <a:solidFill>
                  <a:srgbClr val="B7B7B7"/>
                </a:solidFill>
              </a:rPr>
              <a:t>Overall translation quality is not enough to measure the reduction of error prop.</a:t>
            </a:r>
            <a:endParaRPr>
              <a:solidFill>
                <a:srgbClr val="B7B7B7"/>
              </a:solidFill>
            </a:endParaRPr>
          </a:p>
          <a:p>
            <a:pPr marL="457200" lvl="0" indent="-342900" algn="l" rtl="0">
              <a:spcBef>
                <a:spcPts val="0"/>
              </a:spcBef>
              <a:spcAft>
                <a:spcPts val="0"/>
              </a:spcAft>
              <a:buSzPts val="1800"/>
              <a:buChar char="●"/>
            </a:pPr>
            <a:r>
              <a:rPr lang="en"/>
              <a:t>For a direct comparison of the Cascade and e2e, the intermediate representations cannot be used (transcript vs. null)</a:t>
            </a:r>
            <a:endParaRPr/>
          </a:p>
          <a:p>
            <a:pPr marL="457200" lvl="0" indent="-342900" algn="l" rtl="0">
              <a:spcBef>
                <a:spcPts val="0"/>
              </a:spcBef>
              <a:spcAft>
                <a:spcPts val="0"/>
              </a:spcAft>
              <a:buClr>
                <a:srgbClr val="FFFFFF"/>
              </a:buClr>
              <a:buSzPts val="1800"/>
              <a:buChar char="●"/>
            </a:pPr>
            <a:r>
              <a:rPr lang="en">
                <a:solidFill>
                  <a:srgbClr val="FFFFFF"/>
                </a:solidFill>
              </a:rPr>
              <a:t>Difficult to disentangle the impact of various components in e2e (two tasks collapsed into one)</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Not a consolidated architecture in end-to-end technology</a:t>
            </a:r>
            <a:endParaRPr>
              <a:solidFill>
                <a:srgbClr val="FFFFFF"/>
              </a:solidFill>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FFFFFF"/>
                </a:solidFill>
              </a:rPr>
              <a:t>Possible opening:</a:t>
            </a:r>
            <a:endParaRPr>
              <a:solidFill>
                <a:srgbClr val="FFFFFF"/>
              </a:solidFill>
            </a:endParaRPr>
          </a:p>
          <a:p>
            <a:pPr marL="0" lvl="0" indent="0" algn="l" rtl="0">
              <a:spcBef>
                <a:spcPts val="0"/>
              </a:spcBef>
              <a:spcAft>
                <a:spcPts val="0"/>
              </a:spcAft>
              <a:buNone/>
            </a:pPr>
            <a:r>
              <a:rPr lang="en">
                <a:solidFill>
                  <a:srgbClr val="FFFFFF"/>
                </a:solidFill>
              </a:rPr>
              <a:t>Sperber et al., (2019) consider the encoder output as an intermediate representation and  pose the attention on the presence of errors in it</a:t>
            </a:r>
            <a:endParaRPr>
              <a:solidFill>
                <a:srgbClr val="FFFFFF"/>
              </a:solidFill>
            </a:endParaRPr>
          </a:p>
          <a:p>
            <a:pPr marL="0" lvl="0" indent="0" algn="l" rtl="0">
              <a:spcBef>
                <a:spcPts val="1600"/>
              </a:spcBef>
              <a:spcAft>
                <a:spcPts val="0"/>
              </a:spcAft>
              <a:buNone/>
            </a:pPr>
            <a:endParaRPr/>
          </a:p>
        </p:txBody>
      </p:sp>
      <p:sp>
        <p:nvSpPr>
          <p:cNvPr id="1519" name="Google Shape;1519;p9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sp>
        <p:nvSpPr>
          <p:cNvPr id="1524" name="Google Shape;1524;p9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 error propagation</a:t>
            </a:r>
            <a:endParaRPr/>
          </a:p>
        </p:txBody>
      </p:sp>
      <p:sp>
        <p:nvSpPr>
          <p:cNvPr id="1525" name="Google Shape;1525;p94"/>
          <p:cNvSpPr txBox="1">
            <a:spLocks noGrp="1"/>
          </p:cNvSpPr>
          <p:nvPr>
            <p:ph type="body" idx="1"/>
          </p:nvPr>
        </p:nvSpPr>
        <p:spPr>
          <a:xfrm>
            <a:off x="311700" y="1152475"/>
            <a:ext cx="8520600" cy="376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Open issues:</a:t>
            </a:r>
            <a:endParaRPr/>
          </a:p>
          <a:p>
            <a:pPr marL="457200" lvl="0" indent="-342900" algn="l" rtl="0">
              <a:spcBef>
                <a:spcPts val="0"/>
              </a:spcBef>
              <a:spcAft>
                <a:spcPts val="0"/>
              </a:spcAft>
              <a:buClr>
                <a:srgbClr val="B7B7B7"/>
              </a:buClr>
              <a:buSzPts val="1800"/>
              <a:buChar char="●"/>
            </a:pPr>
            <a:r>
              <a:rPr lang="en">
                <a:solidFill>
                  <a:srgbClr val="B7B7B7"/>
                </a:solidFill>
              </a:rPr>
              <a:t>Overall translation quality is not enough to measure the reduction of error prop.</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For a direct comparison of the Cascade and e2e, the intermediate representations cannot be used (transcript vs. null)</a:t>
            </a:r>
            <a:endParaRPr>
              <a:solidFill>
                <a:srgbClr val="B7B7B7"/>
              </a:solidFill>
            </a:endParaRPr>
          </a:p>
          <a:p>
            <a:pPr marL="457200" lvl="0" indent="-342900" algn="l" rtl="0">
              <a:spcBef>
                <a:spcPts val="0"/>
              </a:spcBef>
              <a:spcAft>
                <a:spcPts val="0"/>
              </a:spcAft>
              <a:buSzPts val="1800"/>
              <a:buChar char="●"/>
            </a:pPr>
            <a:r>
              <a:rPr lang="en"/>
              <a:t>Difficult to disentangle the impact of various components in e2e (two tasks collapsed into one)</a:t>
            </a:r>
            <a:endParaRPr/>
          </a:p>
          <a:p>
            <a:pPr marL="457200" lvl="0" indent="-342900" algn="l" rtl="0">
              <a:spcBef>
                <a:spcPts val="0"/>
              </a:spcBef>
              <a:spcAft>
                <a:spcPts val="0"/>
              </a:spcAft>
              <a:buClr>
                <a:srgbClr val="FFFFFF"/>
              </a:buClr>
              <a:buSzPts val="1800"/>
              <a:buChar char="●"/>
            </a:pPr>
            <a:r>
              <a:rPr lang="en">
                <a:solidFill>
                  <a:srgbClr val="FFFFFF"/>
                </a:solidFill>
              </a:rPr>
              <a:t>Not a consolidated architecture in end-to-end technology</a:t>
            </a:r>
            <a:endParaRPr>
              <a:solidFill>
                <a:srgbClr val="FFFFFF"/>
              </a:solidFill>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FFFFFF"/>
                </a:solidFill>
              </a:rPr>
              <a:t>Possible opening:</a:t>
            </a:r>
            <a:endParaRPr>
              <a:solidFill>
                <a:srgbClr val="FFFFFF"/>
              </a:solidFill>
            </a:endParaRPr>
          </a:p>
          <a:p>
            <a:pPr marL="0" lvl="0" indent="0" algn="l" rtl="0">
              <a:spcBef>
                <a:spcPts val="0"/>
              </a:spcBef>
              <a:spcAft>
                <a:spcPts val="0"/>
              </a:spcAft>
              <a:buNone/>
            </a:pPr>
            <a:r>
              <a:rPr lang="en">
                <a:solidFill>
                  <a:srgbClr val="FFFFFF"/>
                </a:solidFill>
              </a:rPr>
              <a:t>Sperber et al., (2019) consider the encoder output as an intermediate representation and  pose the attention on the presence of errors in it</a:t>
            </a:r>
            <a:endParaRPr>
              <a:solidFill>
                <a:srgbClr val="FFFFFF"/>
              </a:solidFill>
            </a:endParaRPr>
          </a:p>
          <a:p>
            <a:pPr marL="0" lvl="0" indent="0" algn="l" rtl="0">
              <a:spcBef>
                <a:spcPts val="1600"/>
              </a:spcBef>
              <a:spcAft>
                <a:spcPts val="0"/>
              </a:spcAft>
              <a:buNone/>
            </a:pPr>
            <a:endParaRPr/>
          </a:p>
        </p:txBody>
      </p:sp>
      <p:sp>
        <p:nvSpPr>
          <p:cNvPr id="1526" name="Google Shape;1526;p9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1531" name="Google Shape;1531;p9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 error propagation</a:t>
            </a:r>
            <a:endParaRPr/>
          </a:p>
        </p:txBody>
      </p:sp>
      <p:sp>
        <p:nvSpPr>
          <p:cNvPr id="1532" name="Google Shape;1532;p95"/>
          <p:cNvSpPr txBox="1">
            <a:spLocks noGrp="1"/>
          </p:cNvSpPr>
          <p:nvPr>
            <p:ph type="body" idx="1"/>
          </p:nvPr>
        </p:nvSpPr>
        <p:spPr>
          <a:xfrm>
            <a:off x="311700" y="1152475"/>
            <a:ext cx="8520600" cy="376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Open issues:</a:t>
            </a:r>
            <a:endParaRPr/>
          </a:p>
          <a:p>
            <a:pPr marL="457200" lvl="0" indent="-342900" algn="l" rtl="0">
              <a:spcBef>
                <a:spcPts val="0"/>
              </a:spcBef>
              <a:spcAft>
                <a:spcPts val="0"/>
              </a:spcAft>
              <a:buClr>
                <a:srgbClr val="B7B7B7"/>
              </a:buClr>
              <a:buSzPts val="1800"/>
              <a:buChar char="●"/>
            </a:pPr>
            <a:r>
              <a:rPr lang="en">
                <a:solidFill>
                  <a:srgbClr val="B7B7B7"/>
                </a:solidFill>
              </a:rPr>
              <a:t>Overall translation quality is not enough to measure the reduction of error prop.</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For a direct comparison of the Cascade and e2e, the intermediate representations cannot be used (transcript vs. null)</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Difficult to disentangle the impact of various components in e2e (two tasks collapsed into one)</a:t>
            </a:r>
            <a:endParaRPr>
              <a:solidFill>
                <a:srgbClr val="B7B7B7"/>
              </a:solidFill>
            </a:endParaRPr>
          </a:p>
          <a:p>
            <a:pPr marL="457200" lvl="0" indent="-342900" algn="l" rtl="0">
              <a:spcBef>
                <a:spcPts val="0"/>
              </a:spcBef>
              <a:spcAft>
                <a:spcPts val="0"/>
              </a:spcAft>
              <a:buSzPts val="1800"/>
              <a:buChar char="●"/>
            </a:pPr>
            <a:r>
              <a:rPr lang="en"/>
              <a:t>Not a consolidated architecture in end-to-end technology</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FFFFFF"/>
                </a:solidFill>
              </a:rPr>
              <a:t>Possible opening:</a:t>
            </a:r>
            <a:endParaRPr>
              <a:solidFill>
                <a:srgbClr val="FFFFFF"/>
              </a:solidFill>
            </a:endParaRPr>
          </a:p>
          <a:p>
            <a:pPr marL="0" lvl="0" indent="0" algn="l" rtl="0">
              <a:spcBef>
                <a:spcPts val="0"/>
              </a:spcBef>
              <a:spcAft>
                <a:spcPts val="0"/>
              </a:spcAft>
              <a:buNone/>
            </a:pPr>
            <a:r>
              <a:rPr lang="en">
                <a:solidFill>
                  <a:srgbClr val="FFFFFF"/>
                </a:solidFill>
              </a:rPr>
              <a:t>Sperber et al., (2019) consider the encoder output as an intermediate representation and  pose the attention on the presence of errors in it</a:t>
            </a:r>
            <a:endParaRPr>
              <a:solidFill>
                <a:srgbClr val="FFFFFF"/>
              </a:solidFill>
            </a:endParaRPr>
          </a:p>
          <a:p>
            <a:pPr marL="0" lvl="0" indent="0" algn="l" rtl="0">
              <a:spcBef>
                <a:spcPts val="1600"/>
              </a:spcBef>
              <a:spcAft>
                <a:spcPts val="0"/>
              </a:spcAft>
              <a:buNone/>
            </a:pPr>
            <a:endParaRPr/>
          </a:p>
        </p:txBody>
      </p:sp>
      <p:sp>
        <p:nvSpPr>
          <p:cNvPr id="1533" name="Google Shape;1533;p9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sp>
        <p:nvSpPr>
          <p:cNvPr id="1538" name="Google Shape;1538;p9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 error propagation</a:t>
            </a:r>
            <a:endParaRPr/>
          </a:p>
        </p:txBody>
      </p:sp>
      <p:sp>
        <p:nvSpPr>
          <p:cNvPr id="1539" name="Google Shape;1539;p96"/>
          <p:cNvSpPr txBox="1">
            <a:spLocks noGrp="1"/>
          </p:cNvSpPr>
          <p:nvPr>
            <p:ph type="body" idx="1"/>
          </p:nvPr>
        </p:nvSpPr>
        <p:spPr>
          <a:xfrm>
            <a:off x="311700" y="1152475"/>
            <a:ext cx="8520600" cy="376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7B7B7"/>
                </a:solidFill>
              </a:rPr>
              <a:t>Open issues:</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Overall translation quality is not enough to measure the reduction of error prop.</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For a direct comparison of the Cascade and e2e, the intermediate representations cannot be used (transcript vs. null)</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Difficult to disentangle the impact of various components in e2e (two tasks collapsed into one)</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Not a consolidated architecture in end-to-end technology</a:t>
            </a:r>
            <a:endParaRPr>
              <a:solidFill>
                <a:srgbClr val="B7B7B7"/>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Possible opening:</a:t>
            </a:r>
            <a:endParaRPr/>
          </a:p>
          <a:p>
            <a:pPr marL="0" lvl="0" indent="0" algn="l" rtl="0">
              <a:spcBef>
                <a:spcPts val="0"/>
              </a:spcBef>
              <a:spcAft>
                <a:spcPts val="0"/>
              </a:spcAft>
              <a:buNone/>
            </a:pPr>
            <a:r>
              <a:rPr lang="en"/>
              <a:t>Sperber et al., (2019) consider the encoder output as an intermediate representation and  pose the attention on the presence of errors in it</a:t>
            </a:r>
            <a:endParaRPr/>
          </a:p>
          <a:p>
            <a:pPr marL="0" lvl="0" indent="0" algn="l" rtl="0">
              <a:spcBef>
                <a:spcPts val="1600"/>
              </a:spcBef>
              <a:spcAft>
                <a:spcPts val="0"/>
              </a:spcAft>
              <a:buNone/>
            </a:pPr>
            <a:endParaRPr/>
          </a:p>
        </p:txBody>
      </p:sp>
      <p:sp>
        <p:nvSpPr>
          <p:cNvPr id="1540" name="Google Shape;1540;p9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p9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Direct access to the audio</a:t>
            </a:r>
            <a:endParaRPr/>
          </a:p>
        </p:txBody>
      </p:sp>
      <p:sp>
        <p:nvSpPr>
          <p:cNvPr id="1546" name="Google Shape;1546;p97"/>
          <p:cNvSpPr txBox="1">
            <a:spLocks noGrp="1"/>
          </p:cNvSpPr>
          <p:nvPr>
            <p:ph type="body" idx="1"/>
          </p:nvPr>
        </p:nvSpPr>
        <p:spPr>
          <a:xfrm>
            <a:off x="311700" y="1076275"/>
            <a:ext cx="8687100" cy="376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Open issues:</a:t>
            </a:r>
            <a:endParaRPr/>
          </a:p>
          <a:p>
            <a:pPr marL="457200" lvl="0" indent="-342900" algn="l" rtl="0">
              <a:spcBef>
                <a:spcPts val="0"/>
              </a:spcBef>
              <a:spcAft>
                <a:spcPts val="0"/>
              </a:spcAft>
              <a:buSzPts val="1800"/>
              <a:buChar char="●"/>
            </a:pPr>
            <a:r>
              <a:rPr lang="en"/>
              <a:t>Better encoder technology results in better translation performance (not enough)</a:t>
            </a:r>
            <a:endParaRPr/>
          </a:p>
          <a:p>
            <a:pPr marL="457200" lvl="0" indent="-342900" algn="l" rtl="0">
              <a:spcBef>
                <a:spcPts val="0"/>
              </a:spcBef>
              <a:spcAft>
                <a:spcPts val="0"/>
              </a:spcAft>
              <a:buClr>
                <a:srgbClr val="FFFFFF"/>
              </a:buClr>
              <a:buSzPts val="1800"/>
              <a:buChar char="●"/>
            </a:pPr>
            <a:r>
              <a:rPr lang="en">
                <a:solidFill>
                  <a:srgbClr val="FFFFFF"/>
                </a:solidFill>
              </a:rPr>
              <a:t>Not clear what aspects of the audio can help (e.g. prosody, emotions, tone, pauses)</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Audio understanding capability can only be analyzed in the final translation (no transcripts)</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Lack of </a:t>
            </a:r>
            <a:r>
              <a:rPr lang="en" i="1">
                <a:solidFill>
                  <a:srgbClr val="FFFFFF"/>
                </a:solidFill>
              </a:rPr>
              <a:t>ad hoc</a:t>
            </a:r>
            <a:r>
              <a:rPr lang="en">
                <a:solidFill>
                  <a:srgbClr val="FFFFFF"/>
                </a:solidFill>
              </a:rPr>
              <a:t> test sets to measure the impact of prosody, emotions, ... </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Extrinsic evaluations (e.g. male/female audio recognition) should not ignore the translation aspects of the problem</a:t>
            </a:r>
            <a:endParaRPr sz="1200">
              <a:solidFill>
                <a:srgbClr val="FFFFFF"/>
              </a:solidFill>
            </a:endParaRPr>
          </a:p>
          <a:p>
            <a:pPr marL="0" lvl="0" indent="0" algn="l" rtl="0">
              <a:spcBef>
                <a:spcPts val="1600"/>
              </a:spcBef>
              <a:spcAft>
                <a:spcPts val="0"/>
              </a:spcAft>
              <a:buNone/>
            </a:pPr>
            <a:r>
              <a:rPr lang="en">
                <a:solidFill>
                  <a:srgbClr val="FFFFFF"/>
                </a:solidFill>
              </a:rPr>
              <a:t>Possible openings:</a:t>
            </a:r>
            <a:endParaRPr>
              <a:solidFill>
                <a:srgbClr val="FFFFFF"/>
              </a:solidFill>
            </a:endParaRPr>
          </a:p>
          <a:p>
            <a:pPr marL="0" lvl="0" indent="0" algn="l" rtl="0">
              <a:spcBef>
                <a:spcPts val="0"/>
              </a:spcBef>
              <a:spcAft>
                <a:spcPts val="0"/>
              </a:spcAft>
              <a:buNone/>
            </a:pPr>
            <a:r>
              <a:rPr lang="en">
                <a:solidFill>
                  <a:srgbClr val="FFFFFF"/>
                </a:solidFill>
              </a:rPr>
              <a:t>Karakanta et al. (2020): the direct access to the audio pauses improves subtitles’ quality</a:t>
            </a:r>
            <a:endParaRPr>
              <a:solidFill>
                <a:srgbClr val="FFFFFF"/>
              </a:solidFill>
            </a:endParaRPr>
          </a:p>
          <a:p>
            <a:pPr marL="0" lvl="0" indent="0" algn="l" rtl="0">
              <a:spcBef>
                <a:spcPts val="0"/>
              </a:spcBef>
              <a:spcAft>
                <a:spcPts val="0"/>
              </a:spcAft>
              <a:buNone/>
            </a:pPr>
            <a:r>
              <a:rPr lang="en">
                <a:solidFill>
                  <a:srgbClr val="FFFFFF"/>
                </a:solidFill>
              </a:rPr>
              <a:t>Gaido et al. (2020): vocal characteristics can guide e2e systems in modeling gender  (but opens ethical issues!)</a:t>
            </a:r>
            <a:endParaRPr>
              <a:solidFill>
                <a:srgbClr val="FFFFFF"/>
              </a:solidFill>
            </a:endParaRPr>
          </a:p>
          <a:p>
            <a:pPr marL="0" lvl="0" indent="0" algn="l" rtl="0">
              <a:spcBef>
                <a:spcPts val="1600"/>
              </a:spcBef>
              <a:spcAft>
                <a:spcPts val="0"/>
              </a:spcAft>
              <a:buClr>
                <a:schemeClr val="dk2"/>
              </a:buClr>
              <a:buSzPts val="1100"/>
              <a:buFont typeface="Arial"/>
              <a:buNone/>
            </a:pPr>
            <a:endParaRPr/>
          </a:p>
        </p:txBody>
      </p:sp>
      <p:sp>
        <p:nvSpPr>
          <p:cNvPr id="1547" name="Google Shape;1547;p9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4"/>
          <p:cNvSpPr txBox="1">
            <a:spLocks noGrp="1"/>
          </p:cNvSpPr>
          <p:nvPr>
            <p:ph type="body" idx="1"/>
          </p:nvPr>
        </p:nvSpPr>
        <p:spPr>
          <a:xfrm>
            <a:off x="311700" y="1076275"/>
            <a:ext cx="8832300" cy="3704100"/>
          </a:xfrm>
          <a:prstGeom prst="rect">
            <a:avLst/>
          </a:prstGeom>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SzPts val="2000"/>
              <a:buChar char="●"/>
            </a:pPr>
            <a:r>
              <a:rPr lang="en" sz="2000"/>
              <a:t>Break language barriers to communicate</a:t>
            </a:r>
            <a:r>
              <a:rPr lang="en"/>
              <a:t>, </a:t>
            </a:r>
            <a:r>
              <a:rPr lang="en" sz="2000"/>
              <a:t>spread information and culture</a:t>
            </a:r>
            <a:endParaRPr sz="100"/>
          </a:p>
          <a:p>
            <a:pPr marL="914400" lvl="1" indent="-355600" algn="l" rtl="0">
              <a:spcBef>
                <a:spcPts val="0"/>
              </a:spcBef>
              <a:spcAft>
                <a:spcPts val="0"/>
              </a:spcAft>
              <a:buSzPts val="2000"/>
              <a:buChar char="○"/>
            </a:pPr>
            <a:r>
              <a:rPr lang="en" sz="2000"/>
              <a:t>Work</a:t>
            </a:r>
            <a:endParaRPr sz="2000"/>
          </a:p>
          <a:p>
            <a:pPr marL="1371600" lvl="2" indent="-342900" algn="l" rtl="0">
              <a:lnSpc>
                <a:spcPct val="200000"/>
              </a:lnSpc>
              <a:spcBef>
                <a:spcPts val="0"/>
              </a:spcBef>
              <a:spcAft>
                <a:spcPts val="0"/>
              </a:spcAft>
              <a:buSzPts val="1800"/>
              <a:buChar char="■"/>
            </a:pPr>
            <a:r>
              <a:rPr lang="en" sz="1800"/>
              <a:t>Meetings</a:t>
            </a:r>
            <a:endParaRPr sz="1800"/>
          </a:p>
          <a:p>
            <a:pPr marL="914400" lvl="1" indent="-355600" algn="l" rtl="0">
              <a:spcBef>
                <a:spcPts val="0"/>
              </a:spcBef>
              <a:spcAft>
                <a:spcPts val="0"/>
              </a:spcAft>
              <a:buSzPts val="2000"/>
              <a:buChar char="○"/>
            </a:pPr>
            <a:r>
              <a:rPr lang="en" sz="2000"/>
              <a:t>Education and training</a:t>
            </a:r>
            <a:endParaRPr sz="2000"/>
          </a:p>
          <a:p>
            <a:pPr marL="1371600" lvl="2" indent="-342900" algn="l" rtl="0">
              <a:lnSpc>
                <a:spcPct val="200000"/>
              </a:lnSpc>
              <a:spcBef>
                <a:spcPts val="0"/>
              </a:spcBef>
              <a:spcAft>
                <a:spcPts val="0"/>
              </a:spcAft>
              <a:buSzPts val="1800"/>
              <a:buChar char="■"/>
            </a:pPr>
            <a:r>
              <a:rPr lang="en" sz="1800"/>
              <a:t>Lectures, conferences</a:t>
            </a:r>
            <a:endParaRPr sz="1800"/>
          </a:p>
          <a:p>
            <a:pPr marL="914400" lvl="1" indent="-355600" algn="l" rtl="0">
              <a:spcBef>
                <a:spcPts val="0"/>
              </a:spcBef>
              <a:spcAft>
                <a:spcPts val="0"/>
              </a:spcAft>
              <a:buSzPts val="2000"/>
              <a:buChar char="○"/>
            </a:pPr>
            <a:r>
              <a:rPr lang="en" sz="2000"/>
              <a:t>Entertainment</a:t>
            </a:r>
            <a:endParaRPr sz="2000"/>
          </a:p>
          <a:p>
            <a:pPr marL="1371600" lvl="2" indent="-342900" algn="l" rtl="0">
              <a:lnSpc>
                <a:spcPct val="200000"/>
              </a:lnSpc>
              <a:spcBef>
                <a:spcPts val="0"/>
              </a:spcBef>
              <a:spcAft>
                <a:spcPts val="0"/>
              </a:spcAft>
              <a:buSzPts val="1800"/>
              <a:buChar char="■"/>
            </a:pPr>
            <a:r>
              <a:rPr lang="en" sz="1800"/>
              <a:t>Youtube, social media, cinema, tv</a:t>
            </a:r>
            <a:endParaRPr sz="1800"/>
          </a:p>
          <a:p>
            <a:pPr marL="914400" lvl="1" indent="-355600" algn="l" rtl="0">
              <a:spcBef>
                <a:spcPts val="0"/>
              </a:spcBef>
              <a:spcAft>
                <a:spcPts val="0"/>
              </a:spcAft>
              <a:buSzPts val="2000"/>
              <a:buChar char="○"/>
            </a:pPr>
            <a:r>
              <a:rPr lang="en" sz="2000"/>
              <a:t>Everyday communication</a:t>
            </a:r>
            <a:endParaRPr sz="2000"/>
          </a:p>
          <a:p>
            <a:pPr marL="1371600" lvl="2" indent="-342900" algn="l" rtl="0">
              <a:spcBef>
                <a:spcPts val="0"/>
              </a:spcBef>
              <a:spcAft>
                <a:spcPts val="0"/>
              </a:spcAft>
              <a:buSzPts val="1800"/>
              <a:buChar char="■"/>
            </a:pPr>
            <a:r>
              <a:rPr lang="en" sz="1800"/>
              <a:t>Tourism, medical care, telephone conversations</a:t>
            </a:r>
            <a:endParaRPr sz="1800"/>
          </a:p>
          <a:p>
            <a:pPr marL="457200" lvl="0" indent="0" algn="l" rtl="0">
              <a:spcBef>
                <a:spcPts val="1600"/>
              </a:spcBef>
              <a:spcAft>
                <a:spcPts val="1600"/>
              </a:spcAft>
              <a:buNone/>
            </a:pPr>
            <a:endParaRPr/>
          </a:p>
        </p:txBody>
      </p:sp>
      <p:sp>
        <p:nvSpPr>
          <p:cNvPr id="190" name="Google Shape;190;p3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Speech Translation - Motivation</a:t>
            </a:r>
            <a:endParaRPr/>
          </a:p>
        </p:txBody>
      </p:sp>
      <p:pic>
        <p:nvPicPr>
          <p:cNvPr id="191" name="Google Shape;191;p34"/>
          <p:cNvPicPr preferRelativeResize="0"/>
          <p:nvPr/>
        </p:nvPicPr>
        <p:blipFill>
          <a:blip r:embed="rId3">
            <a:alphaModFix/>
          </a:blip>
          <a:stretch>
            <a:fillRect/>
          </a:stretch>
        </p:blipFill>
        <p:spPr>
          <a:xfrm>
            <a:off x="4901550" y="1632575"/>
            <a:ext cx="1871784" cy="1247850"/>
          </a:xfrm>
          <a:prstGeom prst="rect">
            <a:avLst/>
          </a:prstGeom>
          <a:noFill/>
          <a:ln>
            <a:noFill/>
          </a:ln>
        </p:spPr>
      </p:pic>
      <p:pic>
        <p:nvPicPr>
          <p:cNvPr id="192" name="Google Shape;192;p34"/>
          <p:cNvPicPr preferRelativeResize="0"/>
          <p:nvPr/>
        </p:nvPicPr>
        <p:blipFill rotWithShape="1">
          <a:blip r:embed="rId4">
            <a:alphaModFix/>
          </a:blip>
          <a:srcRect b="24276"/>
          <a:stretch/>
        </p:blipFill>
        <p:spPr>
          <a:xfrm>
            <a:off x="5669475" y="2997950"/>
            <a:ext cx="1668002" cy="941647"/>
          </a:xfrm>
          <a:prstGeom prst="rect">
            <a:avLst/>
          </a:prstGeom>
          <a:noFill/>
          <a:ln>
            <a:noFill/>
          </a:ln>
        </p:spPr>
      </p:pic>
      <p:pic>
        <p:nvPicPr>
          <p:cNvPr id="193" name="Google Shape;193;p34"/>
          <p:cNvPicPr preferRelativeResize="0"/>
          <p:nvPr/>
        </p:nvPicPr>
        <p:blipFill rotWithShape="1">
          <a:blip r:embed="rId5">
            <a:alphaModFix/>
          </a:blip>
          <a:srcRect r="2771" b="28820"/>
          <a:stretch/>
        </p:blipFill>
        <p:spPr>
          <a:xfrm>
            <a:off x="7494675" y="4076225"/>
            <a:ext cx="1660600" cy="1067275"/>
          </a:xfrm>
          <a:prstGeom prst="rect">
            <a:avLst/>
          </a:prstGeom>
          <a:noFill/>
          <a:ln>
            <a:noFill/>
          </a:ln>
        </p:spPr>
      </p:pic>
      <p:pic>
        <p:nvPicPr>
          <p:cNvPr id="194" name="Google Shape;194;p34"/>
          <p:cNvPicPr preferRelativeResize="0"/>
          <p:nvPr/>
        </p:nvPicPr>
        <p:blipFill>
          <a:blip r:embed="rId6">
            <a:alphaModFix/>
          </a:blip>
          <a:stretch>
            <a:fillRect/>
          </a:stretch>
        </p:blipFill>
        <p:spPr>
          <a:xfrm>
            <a:off x="6907259" y="1636841"/>
            <a:ext cx="2248016" cy="1243584"/>
          </a:xfrm>
          <a:prstGeom prst="rect">
            <a:avLst/>
          </a:prstGeom>
          <a:noFill/>
          <a:ln>
            <a:noFill/>
          </a:ln>
        </p:spPr>
      </p:pic>
      <p:pic>
        <p:nvPicPr>
          <p:cNvPr id="195" name="Google Shape;195;p34"/>
          <p:cNvPicPr preferRelativeResize="0"/>
          <p:nvPr/>
        </p:nvPicPr>
        <p:blipFill>
          <a:blip r:embed="rId7">
            <a:alphaModFix/>
          </a:blip>
          <a:stretch>
            <a:fillRect/>
          </a:stretch>
        </p:blipFill>
        <p:spPr>
          <a:xfrm>
            <a:off x="7474750" y="2997950"/>
            <a:ext cx="1680525" cy="941832"/>
          </a:xfrm>
          <a:prstGeom prst="rect">
            <a:avLst/>
          </a:prstGeom>
          <a:noFill/>
          <a:ln>
            <a:noFill/>
          </a:ln>
        </p:spPr>
      </p:pic>
      <p:sp>
        <p:nvSpPr>
          <p:cNvPr id="196" name="Google Shape;196;p3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2" name="Google Shape;1552;p9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Direct access to the audio</a:t>
            </a:r>
            <a:endParaRPr/>
          </a:p>
        </p:txBody>
      </p:sp>
      <p:sp>
        <p:nvSpPr>
          <p:cNvPr id="1553" name="Google Shape;1553;p98"/>
          <p:cNvSpPr txBox="1">
            <a:spLocks noGrp="1"/>
          </p:cNvSpPr>
          <p:nvPr>
            <p:ph type="body" idx="1"/>
          </p:nvPr>
        </p:nvSpPr>
        <p:spPr>
          <a:xfrm>
            <a:off x="311700" y="1076275"/>
            <a:ext cx="8687100" cy="376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Open issues:</a:t>
            </a:r>
            <a:endParaRPr/>
          </a:p>
          <a:p>
            <a:pPr marL="457200" lvl="0" indent="-342900" algn="l" rtl="0">
              <a:spcBef>
                <a:spcPts val="0"/>
              </a:spcBef>
              <a:spcAft>
                <a:spcPts val="0"/>
              </a:spcAft>
              <a:buClr>
                <a:srgbClr val="B7B7B7"/>
              </a:buClr>
              <a:buSzPts val="1800"/>
              <a:buChar char="●"/>
            </a:pPr>
            <a:r>
              <a:rPr lang="en">
                <a:solidFill>
                  <a:srgbClr val="B7B7B7"/>
                </a:solidFill>
              </a:rPr>
              <a:t>Better encoder technology results in better translation performance (not enough)</a:t>
            </a:r>
            <a:endParaRPr>
              <a:solidFill>
                <a:srgbClr val="B7B7B7"/>
              </a:solidFill>
            </a:endParaRPr>
          </a:p>
          <a:p>
            <a:pPr marL="457200" lvl="0" indent="-342900" algn="l" rtl="0">
              <a:spcBef>
                <a:spcPts val="0"/>
              </a:spcBef>
              <a:spcAft>
                <a:spcPts val="0"/>
              </a:spcAft>
              <a:buSzPts val="1800"/>
              <a:buChar char="●"/>
            </a:pPr>
            <a:r>
              <a:rPr lang="en"/>
              <a:t>Not clear what aspects of the audio can help (e.g. prosody, emotions, tone, pauses)</a:t>
            </a:r>
            <a:endParaRPr/>
          </a:p>
          <a:p>
            <a:pPr marL="457200" lvl="0" indent="-342900" algn="l" rtl="0">
              <a:spcBef>
                <a:spcPts val="0"/>
              </a:spcBef>
              <a:spcAft>
                <a:spcPts val="0"/>
              </a:spcAft>
              <a:buClr>
                <a:srgbClr val="FFFFFF"/>
              </a:buClr>
              <a:buSzPts val="1800"/>
              <a:buChar char="●"/>
            </a:pPr>
            <a:r>
              <a:rPr lang="en">
                <a:solidFill>
                  <a:srgbClr val="FFFFFF"/>
                </a:solidFill>
              </a:rPr>
              <a:t>Audio understanding capability can only be analyzed in the final translation (no transcripts)</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Lack of </a:t>
            </a:r>
            <a:r>
              <a:rPr lang="en" i="1">
                <a:solidFill>
                  <a:srgbClr val="FFFFFF"/>
                </a:solidFill>
              </a:rPr>
              <a:t>ad hoc</a:t>
            </a:r>
            <a:r>
              <a:rPr lang="en">
                <a:solidFill>
                  <a:srgbClr val="FFFFFF"/>
                </a:solidFill>
              </a:rPr>
              <a:t> test sets to measure the impact of prosody, emotions, ... </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Extrinsic evaluations (e.g. male/female audio recognition) should not ignore the translation aspects of the problem</a:t>
            </a:r>
            <a:endParaRPr sz="1200">
              <a:solidFill>
                <a:srgbClr val="FFFFFF"/>
              </a:solidFill>
            </a:endParaRPr>
          </a:p>
          <a:p>
            <a:pPr marL="0" lvl="0" indent="0" algn="l" rtl="0">
              <a:spcBef>
                <a:spcPts val="1600"/>
              </a:spcBef>
              <a:spcAft>
                <a:spcPts val="0"/>
              </a:spcAft>
              <a:buNone/>
            </a:pPr>
            <a:r>
              <a:rPr lang="en">
                <a:solidFill>
                  <a:srgbClr val="FFFFFF"/>
                </a:solidFill>
              </a:rPr>
              <a:t>Possible openings:</a:t>
            </a:r>
            <a:endParaRPr>
              <a:solidFill>
                <a:srgbClr val="FFFFFF"/>
              </a:solidFill>
            </a:endParaRPr>
          </a:p>
          <a:p>
            <a:pPr marL="0" lvl="0" indent="0" algn="l" rtl="0">
              <a:spcBef>
                <a:spcPts val="0"/>
              </a:spcBef>
              <a:spcAft>
                <a:spcPts val="0"/>
              </a:spcAft>
              <a:buNone/>
            </a:pPr>
            <a:r>
              <a:rPr lang="en">
                <a:solidFill>
                  <a:srgbClr val="FFFFFF"/>
                </a:solidFill>
              </a:rPr>
              <a:t>Karakanta et al. (2020): the direct access to the audio pauses improves subtitles’ quality</a:t>
            </a:r>
            <a:endParaRPr>
              <a:solidFill>
                <a:srgbClr val="FFFFFF"/>
              </a:solidFill>
            </a:endParaRPr>
          </a:p>
          <a:p>
            <a:pPr marL="0" lvl="0" indent="0" algn="l" rtl="0">
              <a:spcBef>
                <a:spcPts val="0"/>
              </a:spcBef>
              <a:spcAft>
                <a:spcPts val="0"/>
              </a:spcAft>
              <a:buNone/>
            </a:pPr>
            <a:r>
              <a:rPr lang="en">
                <a:solidFill>
                  <a:srgbClr val="FFFFFF"/>
                </a:solidFill>
              </a:rPr>
              <a:t>Gaido et al. (2020): vocal characteristics can guide e2e systems in modeling gender  (but opens ethical issues!)</a:t>
            </a:r>
            <a:endParaRPr>
              <a:solidFill>
                <a:srgbClr val="FFFFFF"/>
              </a:solidFill>
            </a:endParaRPr>
          </a:p>
          <a:p>
            <a:pPr marL="0" lvl="0" indent="0" algn="l" rtl="0">
              <a:spcBef>
                <a:spcPts val="1600"/>
              </a:spcBef>
              <a:spcAft>
                <a:spcPts val="0"/>
              </a:spcAft>
              <a:buClr>
                <a:schemeClr val="dk2"/>
              </a:buClr>
              <a:buSzPts val="1100"/>
              <a:buFont typeface="Arial"/>
              <a:buNone/>
            </a:pPr>
            <a:endParaRPr/>
          </a:p>
        </p:txBody>
      </p:sp>
      <p:sp>
        <p:nvSpPr>
          <p:cNvPr id="1554" name="Google Shape;1554;p9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sp>
        <p:nvSpPr>
          <p:cNvPr id="1559" name="Google Shape;1559;p9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Direct access to the audio</a:t>
            </a:r>
            <a:endParaRPr/>
          </a:p>
        </p:txBody>
      </p:sp>
      <p:sp>
        <p:nvSpPr>
          <p:cNvPr id="1560" name="Google Shape;1560;p99"/>
          <p:cNvSpPr txBox="1">
            <a:spLocks noGrp="1"/>
          </p:cNvSpPr>
          <p:nvPr>
            <p:ph type="body" idx="1"/>
          </p:nvPr>
        </p:nvSpPr>
        <p:spPr>
          <a:xfrm>
            <a:off x="311700" y="1076275"/>
            <a:ext cx="8687100" cy="376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Open issues:</a:t>
            </a:r>
            <a:endParaRPr/>
          </a:p>
          <a:p>
            <a:pPr marL="457200" lvl="0" indent="-342900" algn="l" rtl="0">
              <a:spcBef>
                <a:spcPts val="0"/>
              </a:spcBef>
              <a:spcAft>
                <a:spcPts val="0"/>
              </a:spcAft>
              <a:buClr>
                <a:srgbClr val="B7B7B7"/>
              </a:buClr>
              <a:buSzPts val="1800"/>
              <a:buChar char="●"/>
            </a:pPr>
            <a:r>
              <a:rPr lang="en">
                <a:solidFill>
                  <a:srgbClr val="B7B7B7"/>
                </a:solidFill>
              </a:rPr>
              <a:t>Better encoder technology results in better translation performance (not enough)</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Not clear what aspects of the audio can help (e.g. prosody, emotions, tone, pauses)</a:t>
            </a:r>
            <a:endParaRPr>
              <a:solidFill>
                <a:srgbClr val="B7B7B7"/>
              </a:solidFill>
            </a:endParaRPr>
          </a:p>
          <a:p>
            <a:pPr marL="457200" lvl="0" indent="-342900" algn="l" rtl="0">
              <a:spcBef>
                <a:spcPts val="0"/>
              </a:spcBef>
              <a:spcAft>
                <a:spcPts val="0"/>
              </a:spcAft>
              <a:buSzPts val="1800"/>
              <a:buChar char="●"/>
            </a:pPr>
            <a:r>
              <a:rPr lang="en"/>
              <a:t>Audio understanding capability can only be analyzed in the final translation (no transcripts)</a:t>
            </a:r>
            <a:endParaRPr/>
          </a:p>
          <a:p>
            <a:pPr marL="457200" lvl="0" indent="-342900" algn="l" rtl="0">
              <a:spcBef>
                <a:spcPts val="0"/>
              </a:spcBef>
              <a:spcAft>
                <a:spcPts val="0"/>
              </a:spcAft>
              <a:buClr>
                <a:srgbClr val="FFFFFF"/>
              </a:buClr>
              <a:buSzPts val="1800"/>
              <a:buChar char="●"/>
            </a:pPr>
            <a:r>
              <a:rPr lang="en">
                <a:solidFill>
                  <a:srgbClr val="FFFFFF"/>
                </a:solidFill>
              </a:rPr>
              <a:t>Lack of </a:t>
            </a:r>
            <a:r>
              <a:rPr lang="en" i="1">
                <a:solidFill>
                  <a:srgbClr val="FFFFFF"/>
                </a:solidFill>
              </a:rPr>
              <a:t>ad hoc</a:t>
            </a:r>
            <a:r>
              <a:rPr lang="en">
                <a:solidFill>
                  <a:srgbClr val="FFFFFF"/>
                </a:solidFill>
              </a:rPr>
              <a:t> test sets to measure the impact of prosody, emotions, ... </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Extrinsic evaluations (e.g. male/female audio recognition) should not ignore the translation aspects of the problem</a:t>
            </a:r>
            <a:endParaRPr sz="1200">
              <a:solidFill>
                <a:srgbClr val="FFFFFF"/>
              </a:solidFill>
            </a:endParaRPr>
          </a:p>
          <a:p>
            <a:pPr marL="0" lvl="0" indent="0" algn="l" rtl="0">
              <a:spcBef>
                <a:spcPts val="1600"/>
              </a:spcBef>
              <a:spcAft>
                <a:spcPts val="0"/>
              </a:spcAft>
              <a:buNone/>
            </a:pPr>
            <a:r>
              <a:rPr lang="en">
                <a:solidFill>
                  <a:srgbClr val="FFFFFF"/>
                </a:solidFill>
              </a:rPr>
              <a:t>Possible openings:</a:t>
            </a:r>
            <a:endParaRPr>
              <a:solidFill>
                <a:srgbClr val="FFFFFF"/>
              </a:solidFill>
            </a:endParaRPr>
          </a:p>
          <a:p>
            <a:pPr marL="0" lvl="0" indent="0" algn="l" rtl="0">
              <a:spcBef>
                <a:spcPts val="0"/>
              </a:spcBef>
              <a:spcAft>
                <a:spcPts val="0"/>
              </a:spcAft>
              <a:buNone/>
            </a:pPr>
            <a:r>
              <a:rPr lang="en">
                <a:solidFill>
                  <a:srgbClr val="FFFFFF"/>
                </a:solidFill>
              </a:rPr>
              <a:t>Karakanta et al. (2020): the direct access to the audio pauses improves subtitles’ quality</a:t>
            </a:r>
            <a:endParaRPr>
              <a:solidFill>
                <a:srgbClr val="FFFFFF"/>
              </a:solidFill>
            </a:endParaRPr>
          </a:p>
          <a:p>
            <a:pPr marL="0" lvl="0" indent="0" algn="l" rtl="0">
              <a:spcBef>
                <a:spcPts val="0"/>
              </a:spcBef>
              <a:spcAft>
                <a:spcPts val="0"/>
              </a:spcAft>
              <a:buNone/>
            </a:pPr>
            <a:r>
              <a:rPr lang="en">
                <a:solidFill>
                  <a:srgbClr val="FFFFFF"/>
                </a:solidFill>
              </a:rPr>
              <a:t>Gaido et al. (2020): vocal characteristics can guide e2e systems in modeling gender  (but opens ethical issues!)</a:t>
            </a:r>
            <a:endParaRPr>
              <a:solidFill>
                <a:srgbClr val="FFFFFF"/>
              </a:solidFill>
            </a:endParaRPr>
          </a:p>
          <a:p>
            <a:pPr marL="0" lvl="0" indent="0" algn="l" rtl="0">
              <a:spcBef>
                <a:spcPts val="1600"/>
              </a:spcBef>
              <a:spcAft>
                <a:spcPts val="0"/>
              </a:spcAft>
              <a:buClr>
                <a:schemeClr val="dk2"/>
              </a:buClr>
              <a:buSzPts val="1100"/>
              <a:buFont typeface="Arial"/>
              <a:buNone/>
            </a:pPr>
            <a:endParaRPr/>
          </a:p>
        </p:txBody>
      </p:sp>
      <p:sp>
        <p:nvSpPr>
          <p:cNvPr id="1561" name="Google Shape;1561;p9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6" name="Google Shape;1566;p10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Direct access to the audio</a:t>
            </a:r>
            <a:endParaRPr/>
          </a:p>
        </p:txBody>
      </p:sp>
      <p:sp>
        <p:nvSpPr>
          <p:cNvPr id="1567" name="Google Shape;1567;p100"/>
          <p:cNvSpPr txBox="1">
            <a:spLocks noGrp="1"/>
          </p:cNvSpPr>
          <p:nvPr>
            <p:ph type="body" idx="1"/>
          </p:nvPr>
        </p:nvSpPr>
        <p:spPr>
          <a:xfrm>
            <a:off x="311700" y="1076275"/>
            <a:ext cx="8687100" cy="376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Open issues:</a:t>
            </a:r>
            <a:endParaRPr/>
          </a:p>
          <a:p>
            <a:pPr marL="457200" lvl="0" indent="-342900" algn="l" rtl="0">
              <a:spcBef>
                <a:spcPts val="0"/>
              </a:spcBef>
              <a:spcAft>
                <a:spcPts val="0"/>
              </a:spcAft>
              <a:buClr>
                <a:srgbClr val="B7B7B7"/>
              </a:buClr>
              <a:buSzPts val="1800"/>
              <a:buChar char="●"/>
            </a:pPr>
            <a:r>
              <a:rPr lang="en">
                <a:solidFill>
                  <a:srgbClr val="B7B7B7"/>
                </a:solidFill>
              </a:rPr>
              <a:t>Better encoder technology results in better translation performance (not enough)</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Not clear what aspects of the audio can help (e.g. prosody, emotions, tone, pauses)</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Audio understanding capability can only be analyzed in the final translation (no transcripts)</a:t>
            </a:r>
            <a:endParaRPr>
              <a:solidFill>
                <a:srgbClr val="B7B7B7"/>
              </a:solidFill>
            </a:endParaRPr>
          </a:p>
          <a:p>
            <a:pPr marL="457200" lvl="0" indent="-342900" algn="l" rtl="0">
              <a:spcBef>
                <a:spcPts val="0"/>
              </a:spcBef>
              <a:spcAft>
                <a:spcPts val="0"/>
              </a:spcAft>
              <a:buSzPts val="1800"/>
              <a:buChar char="●"/>
            </a:pPr>
            <a:r>
              <a:rPr lang="en"/>
              <a:t>Lack of </a:t>
            </a:r>
            <a:r>
              <a:rPr lang="en" i="1"/>
              <a:t>ad hoc</a:t>
            </a:r>
            <a:r>
              <a:rPr lang="en"/>
              <a:t> test sets to measure the impact of prosody, emotions, ... </a:t>
            </a:r>
            <a:endParaRPr/>
          </a:p>
          <a:p>
            <a:pPr marL="457200" lvl="0" indent="-342900" algn="l" rtl="0">
              <a:spcBef>
                <a:spcPts val="0"/>
              </a:spcBef>
              <a:spcAft>
                <a:spcPts val="0"/>
              </a:spcAft>
              <a:buClr>
                <a:srgbClr val="FFFFFF"/>
              </a:buClr>
              <a:buSzPts val="1800"/>
              <a:buChar char="●"/>
            </a:pPr>
            <a:r>
              <a:rPr lang="en">
                <a:solidFill>
                  <a:srgbClr val="FFFFFF"/>
                </a:solidFill>
              </a:rPr>
              <a:t>Extrinsic evaluations (e.g. male/female audio recognition) should not ignore the translation aspects of the problem</a:t>
            </a:r>
            <a:endParaRPr sz="1200">
              <a:solidFill>
                <a:srgbClr val="FFFFFF"/>
              </a:solidFill>
            </a:endParaRPr>
          </a:p>
          <a:p>
            <a:pPr marL="0" lvl="0" indent="0" algn="l" rtl="0">
              <a:spcBef>
                <a:spcPts val="1600"/>
              </a:spcBef>
              <a:spcAft>
                <a:spcPts val="0"/>
              </a:spcAft>
              <a:buNone/>
            </a:pPr>
            <a:r>
              <a:rPr lang="en">
                <a:solidFill>
                  <a:srgbClr val="FFFFFF"/>
                </a:solidFill>
              </a:rPr>
              <a:t>Possible openings:</a:t>
            </a:r>
            <a:endParaRPr>
              <a:solidFill>
                <a:srgbClr val="FFFFFF"/>
              </a:solidFill>
            </a:endParaRPr>
          </a:p>
          <a:p>
            <a:pPr marL="0" lvl="0" indent="0" algn="l" rtl="0">
              <a:spcBef>
                <a:spcPts val="0"/>
              </a:spcBef>
              <a:spcAft>
                <a:spcPts val="0"/>
              </a:spcAft>
              <a:buNone/>
            </a:pPr>
            <a:r>
              <a:rPr lang="en">
                <a:solidFill>
                  <a:srgbClr val="FFFFFF"/>
                </a:solidFill>
              </a:rPr>
              <a:t>Karakanta et al. (2020): the direct access to the audio pauses improves subtitles’ quality</a:t>
            </a:r>
            <a:endParaRPr>
              <a:solidFill>
                <a:srgbClr val="FFFFFF"/>
              </a:solidFill>
            </a:endParaRPr>
          </a:p>
          <a:p>
            <a:pPr marL="0" lvl="0" indent="0" algn="l" rtl="0">
              <a:spcBef>
                <a:spcPts val="0"/>
              </a:spcBef>
              <a:spcAft>
                <a:spcPts val="0"/>
              </a:spcAft>
              <a:buNone/>
            </a:pPr>
            <a:r>
              <a:rPr lang="en">
                <a:solidFill>
                  <a:srgbClr val="FFFFFF"/>
                </a:solidFill>
              </a:rPr>
              <a:t>Gaido et al. (2020): vocal characteristics can guide e2e systems in modeling gender  (but opens ethical issues!)</a:t>
            </a:r>
            <a:endParaRPr>
              <a:solidFill>
                <a:srgbClr val="FFFFFF"/>
              </a:solidFill>
            </a:endParaRPr>
          </a:p>
          <a:p>
            <a:pPr marL="0" lvl="0" indent="0" algn="l" rtl="0">
              <a:spcBef>
                <a:spcPts val="1600"/>
              </a:spcBef>
              <a:spcAft>
                <a:spcPts val="0"/>
              </a:spcAft>
              <a:buClr>
                <a:schemeClr val="dk2"/>
              </a:buClr>
              <a:buSzPts val="1100"/>
              <a:buFont typeface="Arial"/>
              <a:buNone/>
            </a:pPr>
            <a:endParaRPr/>
          </a:p>
        </p:txBody>
      </p:sp>
      <p:sp>
        <p:nvSpPr>
          <p:cNvPr id="1568" name="Google Shape;1568;p10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10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Direct access to the audio</a:t>
            </a:r>
            <a:endParaRPr/>
          </a:p>
        </p:txBody>
      </p:sp>
      <p:sp>
        <p:nvSpPr>
          <p:cNvPr id="1574" name="Google Shape;1574;p101"/>
          <p:cNvSpPr txBox="1">
            <a:spLocks noGrp="1"/>
          </p:cNvSpPr>
          <p:nvPr>
            <p:ph type="body" idx="1"/>
          </p:nvPr>
        </p:nvSpPr>
        <p:spPr>
          <a:xfrm>
            <a:off x="311700" y="1076275"/>
            <a:ext cx="8687100" cy="376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7B7B7"/>
                </a:solidFill>
              </a:rPr>
              <a:t>Open issues:</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Better encoder technology results in better translation performance (not enough)</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Not clear what aspects of the audio can help (e.g. prosody, emotions, tone, pauses)</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Audio understanding capability can only be analyzed in the final translation (no transcripts)</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Lack of </a:t>
            </a:r>
            <a:r>
              <a:rPr lang="en" i="1">
                <a:solidFill>
                  <a:srgbClr val="B7B7B7"/>
                </a:solidFill>
              </a:rPr>
              <a:t>ad hoc</a:t>
            </a:r>
            <a:r>
              <a:rPr lang="en">
                <a:solidFill>
                  <a:srgbClr val="B7B7B7"/>
                </a:solidFill>
              </a:rPr>
              <a:t> test sets to measure the impact of prosody, emotions, ... </a:t>
            </a:r>
            <a:endParaRPr>
              <a:solidFill>
                <a:srgbClr val="B7B7B7"/>
              </a:solidFill>
            </a:endParaRPr>
          </a:p>
          <a:p>
            <a:pPr marL="0" lvl="0" indent="0" algn="l" rtl="0">
              <a:spcBef>
                <a:spcPts val="1600"/>
              </a:spcBef>
              <a:spcAft>
                <a:spcPts val="0"/>
              </a:spcAft>
              <a:buNone/>
            </a:pPr>
            <a:endParaRPr>
              <a:solidFill>
                <a:srgbClr val="B7B7B7"/>
              </a:solidFill>
            </a:endParaRPr>
          </a:p>
          <a:p>
            <a:pPr marL="0" lvl="0" indent="0" algn="l" rtl="0">
              <a:spcBef>
                <a:spcPts val="0"/>
              </a:spcBef>
              <a:spcAft>
                <a:spcPts val="0"/>
              </a:spcAft>
              <a:buNone/>
            </a:pPr>
            <a:r>
              <a:rPr lang="en"/>
              <a:t>Possible openings:</a:t>
            </a:r>
            <a:endParaRPr/>
          </a:p>
          <a:p>
            <a:pPr marL="0" lvl="0" indent="0" algn="l" rtl="0">
              <a:spcBef>
                <a:spcPts val="0"/>
              </a:spcBef>
              <a:spcAft>
                <a:spcPts val="0"/>
              </a:spcAft>
              <a:buNone/>
            </a:pPr>
            <a:r>
              <a:rPr lang="en"/>
              <a:t>Karakanta et al. (2020): the direct access to the audio pauses improves subtitles’ quality</a:t>
            </a:r>
            <a:endParaRPr/>
          </a:p>
          <a:p>
            <a:pPr marL="0" lvl="0" indent="0" algn="l" rtl="0">
              <a:spcBef>
                <a:spcPts val="0"/>
              </a:spcBef>
              <a:spcAft>
                <a:spcPts val="0"/>
              </a:spcAft>
              <a:buNone/>
            </a:pPr>
            <a:r>
              <a:rPr lang="en"/>
              <a:t>Gaido et al. (2020): vocal characteristics can guide e2e systems in modeling gender  (but opens ethical issues!)</a:t>
            </a:r>
            <a:endParaRPr/>
          </a:p>
          <a:p>
            <a:pPr marL="0" lvl="0" indent="0" algn="l" rtl="0">
              <a:spcBef>
                <a:spcPts val="1600"/>
              </a:spcBef>
              <a:spcAft>
                <a:spcPts val="0"/>
              </a:spcAft>
              <a:buClr>
                <a:schemeClr val="dk2"/>
              </a:buClr>
              <a:buSzPts val="1100"/>
              <a:buFont typeface="Arial"/>
              <a:buNone/>
            </a:pPr>
            <a:endParaRPr/>
          </a:p>
        </p:txBody>
      </p:sp>
      <p:sp>
        <p:nvSpPr>
          <p:cNvPr id="1575" name="Google Shape;1575;p10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sp>
        <p:nvSpPr>
          <p:cNvPr id="1580" name="Google Shape;1580;p102"/>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600" b="0">
                <a:solidFill>
                  <a:srgbClr val="CFE2F3"/>
                </a:solidFill>
                <a:latin typeface="Caveat"/>
                <a:ea typeface="Caveat"/>
                <a:cs typeface="Caveat"/>
                <a:sym typeface="Caveat"/>
              </a:rPr>
              <a:t>Sec 2.2</a:t>
            </a:r>
            <a:endParaRPr sz="3600" b="0">
              <a:solidFill>
                <a:srgbClr val="CFE2F3"/>
              </a:solidFill>
              <a:latin typeface="Source Sans Pro"/>
              <a:ea typeface="Source Sans Pro"/>
              <a:cs typeface="Source Sans Pro"/>
              <a:sym typeface="Source Sans Pro"/>
            </a:endParaRPr>
          </a:p>
          <a:p>
            <a:pPr marL="0" lvl="0" indent="0" algn="l" rtl="0">
              <a:spcBef>
                <a:spcPts val="0"/>
              </a:spcBef>
              <a:spcAft>
                <a:spcPts val="0"/>
              </a:spcAft>
              <a:buNone/>
            </a:pPr>
            <a:r>
              <a:rPr lang="en"/>
              <a:t>Input representations</a:t>
            </a:r>
            <a:endParaRPr/>
          </a:p>
        </p:txBody>
      </p:sp>
      <p:sp>
        <p:nvSpPr>
          <p:cNvPr id="1581" name="Google Shape;1581;p10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86" name="Google Shape;1586;p103"/>
          <p:cNvSpPr/>
          <p:nvPr/>
        </p:nvSpPr>
        <p:spPr>
          <a:xfrm>
            <a:off x="4701475" y="1924075"/>
            <a:ext cx="4207500" cy="11820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0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From text translation to speech translation</a:t>
            </a:r>
            <a:endParaRPr/>
          </a:p>
        </p:txBody>
      </p:sp>
      <p:sp>
        <p:nvSpPr>
          <p:cNvPr id="1588" name="Google Shape;1588;p10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Encoder-decoder models:</a:t>
            </a:r>
            <a:endParaRPr/>
          </a:p>
          <a:p>
            <a:pPr marL="914400" lvl="1" indent="-317500" algn="l" rtl="0">
              <a:spcBef>
                <a:spcPts val="0"/>
              </a:spcBef>
              <a:spcAft>
                <a:spcPts val="0"/>
              </a:spcAft>
              <a:buSzPts val="1400"/>
              <a:buChar char="○"/>
            </a:pPr>
            <a:r>
              <a:rPr lang="en"/>
              <a:t>Can apply similar techniques</a:t>
            </a:r>
            <a:endParaRPr/>
          </a:p>
          <a:p>
            <a:pPr marL="914400" lvl="0" indent="0" algn="l" rtl="0">
              <a:spcBef>
                <a:spcPts val="1600"/>
              </a:spcBef>
              <a:spcAft>
                <a:spcPts val="0"/>
              </a:spcAft>
              <a:buNone/>
            </a:pPr>
            <a:endParaRPr/>
          </a:p>
          <a:p>
            <a:pPr marL="457200" lvl="0" indent="-342900" algn="l" rtl="0">
              <a:spcBef>
                <a:spcPts val="1600"/>
              </a:spcBef>
              <a:spcAft>
                <a:spcPts val="0"/>
              </a:spcAft>
              <a:buSzPts val="1800"/>
              <a:buChar char="●"/>
            </a:pPr>
            <a:r>
              <a:rPr lang="en"/>
              <a:t>Main differences to text translation</a:t>
            </a:r>
            <a:endParaRPr/>
          </a:p>
          <a:p>
            <a:pPr marL="914400" lvl="1" indent="-317500" algn="l" rtl="0">
              <a:spcBef>
                <a:spcPts val="0"/>
              </a:spcBef>
              <a:spcAft>
                <a:spcPts val="0"/>
              </a:spcAft>
              <a:buSzPts val="1400"/>
              <a:buChar char="○"/>
            </a:pPr>
            <a:r>
              <a:rPr lang="en"/>
              <a:t>Input: Audio signal</a:t>
            </a:r>
            <a:endParaRPr/>
          </a:p>
          <a:p>
            <a:pPr marL="1371600" lvl="2" indent="-317500" algn="l" rtl="0">
              <a:spcBef>
                <a:spcPts val="0"/>
              </a:spcBef>
              <a:spcAft>
                <a:spcPts val="0"/>
              </a:spcAft>
              <a:buSzPts val="1400"/>
              <a:buChar char="■"/>
            </a:pPr>
            <a:r>
              <a:rPr lang="en"/>
              <a:t>Continuous</a:t>
            </a:r>
            <a:endParaRPr/>
          </a:p>
          <a:p>
            <a:pPr marL="1371600" lvl="2" indent="-317500" algn="l" rtl="0">
              <a:spcBef>
                <a:spcPts val="0"/>
              </a:spcBef>
              <a:spcAft>
                <a:spcPts val="0"/>
              </a:spcAft>
              <a:buSzPts val="1400"/>
              <a:buChar char="■"/>
            </a:pPr>
            <a:r>
              <a:rPr lang="en"/>
              <a:t>Longer</a:t>
            </a:r>
            <a:endParaRPr/>
          </a:p>
        </p:txBody>
      </p:sp>
      <p:pic>
        <p:nvPicPr>
          <p:cNvPr id="1589" name="Google Shape;1589;p103"/>
          <p:cNvPicPr preferRelativeResize="0"/>
          <p:nvPr/>
        </p:nvPicPr>
        <p:blipFill>
          <a:blip r:embed="rId3">
            <a:alphaModFix/>
          </a:blip>
          <a:stretch>
            <a:fillRect/>
          </a:stretch>
        </p:blipFill>
        <p:spPr>
          <a:xfrm>
            <a:off x="6150450" y="1132200"/>
            <a:ext cx="1138200" cy="938459"/>
          </a:xfrm>
          <a:prstGeom prst="rect">
            <a:avLst/>
          </a:prstGeom>
          <a:noFill/>
          <a:ln>
            <a:noFill/>
          </a:ln>
        </p:spPr>
      </p:pic>
      <p:sp>
        <p:nvSpPr>
          <p:cNvPr id="1590" name="Google Shape;1590;p103"/>
          <p:cNvSpPr/>
          <p:nvPr/>
        </p:nvSpPr>
        <p:spPr>
          <a:xfrm>
            <a:off x="6646387" y="2116960"/>
            <a:ext cx="146400" cy="454800"/>
          </a:xfrm>
          <a:prstGeom prst="downArrow">
            <a:avLst>
              <a:gd name="adj1" fmla="val 50000"/>
              <a:gd name="adj2" fmla="val 50000"/>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1" name="Google Shape;1591;p103"/>
          <p:cNvGrpSpPr/>
          <p:nvPr/>
        </p:nvGrpSpPr>
        <p:grpSpPr>
          <a:xfrm>
            <a:off x="5093100" y="2618050"/>
            <a:ext cx="972900" cy="211800"/>
            <a:chOff x="269700" y="2692200"/>
            <a:chExt cx="972900" cy="211800"/>
          </a:xfrm>
        </p:grpSpPr>
        <p:sp>
          <p:nvSpPr>
            <p:cNvPr id="1592" name="Google Shape;1592;p103"/>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93" name="Google Shape;1593;p103"/>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594" name="Google Shape;1594;p103"/>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595" name="Google Shape;1595;p103"/>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596" name="Google Shape;1596;p103"/>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597" name="Google Shape;1597;p103"/>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598" name="Google Shape;1598;p103"/>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599" name="Google Shape;1599;p103"/>
          <p:cNvGrpSpPr/>
          <p:nvPr/>
        </p:nvGrpSpPr>
        <p:grpSpPr>
          <a:xfrm>
            <a:off x="6318782" y="2618050"/>
            <a:ext cx="972900" cy="211800"/>
            <a:chOff x="269700" y="2692200"/>
            <a:chExt cx="972900" cy="211800"/>
          </a:xfrm>
        </p:grpSpPr>
        <p:sp>
          <p:nvSpPr>
            <p:cNvPr id="1600" name="Google Shape;1600;p103"/>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01" name="Google Shape;1601;p103"/>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602" name="Google Shape;1602;p103"/>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603" name="Google Shape;1603;p103"/>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604" name="Google Shape;1604;p103"/>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605" name="Google Shape;1605;p103"/>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606" name="Google Shape;1606;p103"/>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grpSp>
        <p:nvGrpSpPr>
          <p:cNvPr id="1607" name="Google Shape;1607;p103"/>
          <p:cNvGrpSpPr/>
          <p:nvPr/>
        </p:nvGrpSpPr>
        <p:grpSpPr>
          <a:xfrm>
            <a:off x="7544464" y="2618050"/>
            <a:ext cx="972900" cy="211800"/>
            <a:chOff x="269700" y="2692200"/>
            <a:chExt cx="972900" cy="211800"/>
          </a:xfrm>
        </p:grpSpPr>
        <p:sp>
          <p:nvSpPr>
            <p:cNvPr id="1608" name="Google Shape;1608;p103"/>
            <p:cNvSpPr/>
            <p:nvPr/>
          </p:nvSpPr>
          <p:spPr>
            <a:xfrm>
              <a:off x="269700" y="2706600"/>
              <a:ext cx="972900" cy="183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09" name="Google Shape;1609;p103"/>
            <p:cNvCxnSpPr/>
            <p:nvPr/>
          </p:nvCxnSpPr>
          <p:spPr>
            <a:xfrm>
              <a:off x="42382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610" name="Google Shape;1610;p103"/>
            <p:cNvCxnSpPr/>
            <p:nvPr/>
          </p:nvCxnSpPr>
          <p:spPr>
            <a:xfrm>
              <a:off x="55888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611" name="Google Shape;1611;p103"/>
            <p:cNvCxnSpPr/>
            <p:nvPr/>
          </p:nvCxnSpPr>
          <p:spPr>
            <a:xfrm>
              <a:off x="69394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612" name="Google Shape;1612;p103"/>
            <p:cNvCxnSpPr/>
            <p:nvPr/>
          </p:nvCxnSpPr>
          <p:spPr>
            <a:xfrm>
              <a:off x="82900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613" name="Google Shape;1613;p103"/>
            <p:cNvCxnSpPr/>
            <p:nvPr/>
          </p:nvCxnSpPr>
          <p:spPr>
            <a:xfrm>
              <a:off x="964065" y="2692200"/>
              <a:ext cx="0" cy="211800"/>
            </a:xfrm>
            <a:prstGeom prst="straightConnector1">
              <a:avLst/>
            </a:prstGeom>
            <a:noFill/>
            <a:ln w="9525" cap="flat" cmpd="sng">
              <a:solidFill>
                <a:schemeClr val="dk2"/>
              </a:solidFill>
              <a:prstDash val="solid"/>
              <a:round/>
              <a:headEnd type="none" w="med" len="med"/>
              <a:tailEnd type="none" w="med" len="med"/>
            </a:ln>
          </p:spPr>
        </p:cxnSp>
        <p:cxnSp>
          <p:nvCxnSpPr>
            <p:cNvPr id="1614" name="Google Shape;1614;p103"/>
            <p:cNvCxnSpPr/>
            <p:nvPr/>
          </p:nvCxnSpPr>
          <p:spPr>
            <a:xfrm>
              <a:off x="1099125" y="2692200"/>
              <a:ext cx="0" cy="211800"/>
            </a:xfrm>
            <a:prstGeom prst="straightConnector1">
              <a:avLst/>
            </a:prstGeom>
            <a:noFill/>
            <a:ln w="9525" cap="flat" cmpd="sng">
              <a:solidFill>
                <a:schemeClr val="dk2"/>
              </a:solidFill>
              <a:prstDash val="solid"/>
              <a:round/>
              <a:headEnd type="none" w="med" len="med"/>
              <a:tailEnd type="none" w="med" len="med"/>
            </a:ln>
          </p:spPr>
        </p:cxnSp>
      </p:grpSp>
      <p:sp>
        <p:nvSpPr>
          <p:cNvPr id="1615" name="Google Shape;1615;p103"/>
          <p:cNvSpPr/>
          <p:nvPr/>
        </p:nvSpPr>
        <p:spPr>
          <a:xfrm rot="10800000">
            <a:off x="5946652" y="2956381"/>
            <a:ext cx="1853700" cy="6984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03"/>
          <p:cNvSpPr txBox="1"/>
          <p:nvPr/>
        </p:nvSpPr>
        <p:spPr>
          <a:xfrm>
            <a:off x="6158855" y="3185500"/>
            <a:ext cx="1362600" cy="219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encoder</a:t>
            </a:r>
            <a:endParaRPr sz="2000">
              <a:solidFill>
                <a:srgbClr val="FFFFFF"/>
              </a:solidFill>
              <a:latin typeface="Ubuntu"/>
              <a:ea typeface="Ubuntu"/>
              <a:cs typeface="Ubuntu"/>
              <a:sym typeface="Ubuntu"/>
            </a:endParaRPr>
          </a:p>
        </p:txBody>
      </p:sp>
      <p:sp>
        <p:nvSpPr>
          <p:cNvPr id="1617" name="Google Shape;1617;p103"/>
          <p:cNvSpPr/>
          <p:nvPr/>
        </p:nvSpPr>
        <p:spPr>
          <a:xfrm rot="5400000">
            <a:off x="6689149" y="3054957"/>
            <a:ext cx="374700" cy="16308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endParaRPr/>
          </a:p>
        </p:txBody>
      </p:sp>
      <p:sp>
        <p:nvSpPr>
          <p:cNvPr id="1618" name="Google Shape;1618;p103"/>
          <p:cNvSpPr/>
          <p:nvPr/>
        </p:nvSpPr>
        <p:spPr>
          <a:xfrm>
            <a:off x="5946602" y="4081093"/>
            <a:ext cx="1853700" cy="6984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03"/>
          <p:cNvSpPr txBox="1"/>
          <p:nvPr/>
        </p:nvSpPr>
        <p:spPr>
          <a:xfrm>
            <a:off x="6261207" y="4271163"/>
            <a:ext cx="1134300" cy="3108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1620" name="Google Shape;1620;p10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75</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sp>
        <p:nvSpPr>
          <p:cNvPr id="1625" name="Google Shape;1625;p10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Audio representation</a:t>
            </a:r>
            <a:endParaRPr/>
          </a:p>
        </p:txBody>
      </p:sp>
      <p:sp>
        <p:nvSpPr>
          <p:cNvPr id="1626" name="Google Shape;1626;p10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Following best-practice from ASR</a:t>
            </a:r>
            <a:endParaRPr/>
          </a:p>
          <a:p>
            <a:pPr marL="457200" lvl="0" indent="-342900" algn="l" rtl="0">
              <a:spcBef>
                <a:spcPts val="0"/>
              </a:spcBef>
              <a:spcAft>
                <a:spcPts val="0"/>
              </a:spcAft>
              <a:buSzPts val="1800"/>
              <a:buChar char="●"/>
            </a:pPr>
            <a:r>
              <a:rPr lang="en"/>
              <a:t>Sampling</a:t>
            </a:r>
            <a:endParaRPr/>
          </a:p>
          <a:p>
            <a:pPr marL="914400" lvl="1" indent="-317500" algn="l" rtl="0">
              <a:spcBef>
                <a:spcPts val="0"/>
              </a:spcBef>
              <a:spcAft>
                <a:spcPts val="0"/>
              </a:spcAft>
              <a:buSzPts val="1400"/>
              <a:buChar char="○"/>
            </a:pPr>
            <a:r>
              <a:rPr lang="en"/>
              <a:t>Measure Amplitude of signal at time t</a:t>
            </a:r>
            <a:endParaRPr/>
          </a:p>
          <a:p>
            <a:pPr marL="914400" lvl="1" indent="-317500" algn="l" rtl="0">
              <a:spcBef>
                <a:spcPts val="0"/>
              </a:spcBef>
              <a:spcAft>
                <a:spcPts val="0"/>
              </a:spcAft>
              <a:buSzPts val="1400"/>
              <a:buChar char="○"/>
            </a:pPr>
            <a:r>
              <a:rPr lang="en"/>
              <a:t>Typically 16 kHz</a:t>
            </a:r>
            <a:endParaRPr/>
          </a:p>
          <a:p>
            <a:pPr marL="1371600" lvl="0" indent="0" algn="l" rtl="0">
              <a:spcBef>
                <a:spcPts val="1600"/>
              </a:spcBef>
              <a:spcAft>
                <a:spcPts val="1600"/>
              </a:spcAft>
              <a:buNone/>
            </a:pPr>
            <a:endParaRPr/>
          </a:p>
        </p:txBody>
      </p:sp>
      <p:pic>
        <p:nvPicPr>
          <p:cNvPr id="1627" name="Google Shape;1627;p104"/>
          <p:cNvPicPr preferRelativeResize="0"/>
          <p:nvPr/>
        </p:nvPicPr>
        <p:blipFill>
          <a:blip r:embed="rId3">
            <a:alphaModFix/>
          </a:blip>
          <a:stretch>
            <a:fillRect/>
          </a:stretch>
        </p:blipFill>
        <p:spPr>
          <a:xfrm>
            <a:off x="6150450" y="1132200"/>
            <a:ext cx="1138200" cy="938459"/>
          </a:xfrm>
          <a:prstGeom prst="rect">
            <a:avLst/>
          </a:prstGeom>
          <a:noFill/>
          <a:ln>
            <a:noFill/>
          </a:ln>
        </p:spPr>
      </p:pic>
      <p:sp>
        <p:nvSpPr>
          <p:cNvPr id="1628" name="Google Shape;1628;p104"/>
          <p:cNvSpPr/>
          <p:nvPr/>
        </p:nvSpPr>
        <p:spPr>
          <a:xfrm>
            <a:off x="6646387" y="2116960"/>
            <a:ext cx="146400" cy="454800"/>
          </a:xfrm>
          <a:prstGeom prst="downArrow">
            <a:avLst>
              <a:gd name="adj1" fmla="val 50000"/>
              <a:gd name="adj2" fmla="val 50000"/>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04"/>
          <p:cNvSpPr txBox="1"/>
          <p:nvPr/>
        </p:nvSpPr>
        <p:spPr>
          <a:xfrm>
            <a:off x="6261207" y="4271163"/>
            <a:ext cx="1134300" cy="3108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cxnSp>
        <p:nvCxnSpPr>
          <p:cNvPr id="1630" name="Google Shape;1630;p104"/>
          <p:cNvCxnSpPr/>
          <p:nvPr/>
        </p:nvCxnSpPr>
        <p:spPr>
          <a:xfrm rot="10800000" flipH="1">
            <a:off x="5926655" y="3006775"/>
            <a:ext cx="1594200" cy="300"/>
          </a:xfrm>
          <a:prstGeom prst="straightConnector1">
            <a:avLst/>
          </a:prstGeom>
          <a:noFill/>
          <a:ln w="9525" cap="flat" cmpd="sng">
            <a:solidFill>
              <a:schemeClr val="dk2"/>
            </a:solidFill>
            <a:prstDash val="solid"/>
            <a:round/>
            <a:headEnd type="none" w="med" len="med"/>
            <a:tailEnd type="none" w="med" len="med"/>
          </a:ln>
        </p:spPr>
      </p:cxnSp>
      <p:cxnSp>
        <p:nvCxnSpPr>
          <p:cNvPr id="1631" name="Google Shape;1631;p104"/>
          <p:cNvCxnSpPr/>
          <p:nvPr/>
        </p:nvCxnSpPr>
        <p:spPr>
          <a:xfrm rot="10800000">
            <a:off x="6063139" y="2874775"/>
            <a:ext cx="0" cy="132300"/>
          </a:xfrm>
          <a:prstGeom prst="straightConnector1">
            <a:avLst/>
          </a:prstGeom>
          <a:noFill/>
          <a:ln w="9525" cap="flat" cmpd="sng">
            <a:solidFill>
              <a:schemeClr val="dk2"/>
            </a:solidFill>
            <a:prstDash val="solid"/>
            <a:round/>
            <a:headEnd type="none" w="med" len="med"/>
            <a:tailEnd type="none" w="med" len="med"/>
          </a:ln>
        </p:spPr>
      </p:cxnSp>
      <p:cxnSp>
        <p:nvCxnSpPr>
          <p:cNvPr id="1632" name="Google Shape;1632;p104"/>
          <p:cNvCxnSpPr/>
          <p:nvPr/>
        </p:nvCxnSpPr>
        <p:spPr>
          <a:xfrm rot="10800000">
            <a:off x="6206527" y="2940475"/>
            <a:ext cx="1500" cy="66600"/>
          </a:xfrm>
          <a:prstGeom prst="straightConnector1">
            <a:avLst/>
          </a:prstGeom>
          <a:noFill/>
          <a:ln w="9525" cap="flat" cmpd="sng">
            <a:solidFill>
              <a:schemeClr val="dk2"/>
            </a:solidFill>
            <a:prstDash val="solid"/>
            <a:round/>
            <a:headEnd type="none" w="med" len="med"/>
            <a:tailEnd type="none" w="med" len="med"/>
          </a:ln>
        </p:spPr>
      </p:cxnSp>
      <p:cxnSp>
        <p:nvCxnSpPr>
          <p:cNvPr id="1633" name="Google Shape;1633;p104"/>
          <p:cNvCxnSpPr/>
          <p:nvPr/>
        </p:nvCxnSpPr>
        <p:spPr>
          <a:xfrm rot="10800000">
            <a:off x="5918250" y="2818075"/>
            <a:ext cx="0" cy="189000"/>
          </a:xfrm>
          <a:prstGeom prst="straightConnector1">
            <a:avLst/>
          </a:prstGeom>
          <a:noFill/>
          <a:ln w="9525" cap="flat" cmpd="sng">
            <a:solidFill>
              <a:schemeClr val="dk2"/>
            </a:solidFill>
            <a:prstDash val="solid"/>
            <a:round/>
            <a:headEnd type="none" w="med" len="med"/>
            <a:tailEnd type="none" w="med" len="med"/>
          </a:ln>
        </p:spPr>
      </p:cxnSp>
      <p:cxnSp>
        <p:nvCxnSpPr>
          <p:cNvPr id="1634" name="Google Shape;1634;p104"/>
          <p:cNvCxnSpPr/>
          <p:nvPr/>
        </p:nvCxnSpPr>
        <p:spPr>
          <a:xfrm>
            <a:off x="6352916" y="3007075"/>
            <a:ext cx="5100" cy="103500"/>
          </a:xfrm>
          <a:prstGeom prst="straightConnector1">
            <a:avLst/>
          </a:prstGeom>
          <a:noFill/>
          <a:ln w="9525" cap="flat" cmpd="sng">
            <a:solidFill>
              <a:schemeClr val="dk2"/>
            </a:solidFill>
            <a:prstDash val="solid"/>
            <a:round/>
            <a:headEnd type="none" w="med" len="med"/>
            <a:tailEnd type="none" w="med" len="med"/>
          </a:ln>
        </p:spPr>
      </p:cxnSp>
      <p:cxnSp>
        <p:nvCxnSpPr>
          <p:cNvPr id="1635" name="Google Shape;1635;p104"/>
          <p:cNvCxnSpPr/>
          <p:nvPr/>
        </p:nvCxnSpPr>
        <p:spPr>
          <a:xfrm>
            <a:off x="6497805" y="3007075"/>
            <a:ext cx="6600" cy="264300"/>
          </a:xfrm>
          <a:prstGeom prst="straightConnector1">
            <a:avLst/>
          </a:prstGeom>
          <a:noFill/>
          <a:ln w="9525" cap="flat" cmpd="sng">
            <a:solidFill>
              <a:schemeClr val="dk2"/>
            </a:solidFill>
            <a:prstDash val="solid"/>
            <a:round/>
            <a:headEnd type="none" w="med" len="med"/>
            <a:tailEnd type="none" w="med" len="med"/>
          </a:ln>
        </p:spPr>
      </p:cxnSp>
      <p:cxnSp>
        <p:nvCxnSpPr>
          <p:cNvPr id="1636" name="Google Shape;1636;p104"/>
          <p:cNvCxnSpPr/>
          <p:nvPr/>
        </p:nvCxnSpPr>
        <p:spPr>
          <a:xfrm>
            <a:off x="6642693" y="3007075"/>
            <a:ext cx="0" cy="396600"/>
          </a:xfrm>
          <a:prstGeom prst="straightConnector1">
            <a:avLst/>
          </a:prstGeom>
          <a:noFill/>
          <a:ln w="9525" cap="flat" cmpd="sng">
            <a:solidFill>
              <a:schemeClr val="dk2"/>
            </a:solidFill>
            <a:prstDash val="solid"/>
            <a:round/>
            <a:headEnd type="none" w="med" len="med"/>
            <a:tailEnd type="none" w="med" len="med"/>
          </a:ln>
        </p:spPr>
      </p:cxnSp>
      <p:cxnSp>
        <p:nvCxnSpPr>
          <p:cNvPr id="1637" name="Google Shape;1637;p104"/>
          <p:cNvCxnSpPr/>
          <p:nvPr/>
        </p:nvCxnSpPr>
        <p:spPr>
          <a:xfrm>
            <a:off x="6787582" y="3007075"/>
            <a:ext cx="0" cy="264300"/>
          </a:xfrm>
          <a:prstGeom prst="straightConnector1">
            <a:avLst/>
          </a:prstGeom>
          <a:noFill/>
          <a:ln w="9525" cap="flat" cmpd="sng">
            <a:solidFill>
              <a:schemeClr val="dk2"/>
            </a:solidFill>
            <a:prstDash val="solid"/>
            <a:round/>
            <a:headEnd type="none" w="med" len="med"/>
            <a:tailEnd type="none" w="med" len="med"/>
          </a:ln>
        </p:spPr>
      </p:cxnSp>
      <p:cxnSp>
        <p:nvCxnSpPr>
          <p:cNvPr id="1638" name="Google Shape;1638;p104"/>
          <p:cNvCxnSpPr/>
          <p:nvPr/>
        </p:nvCxnSpPr>
        <p:spPr>
          <a:xfrm>
            <a:off x="6932470" y="3007075"/>
            <a:ext cx="0" cy="84600"/>
          </a:xfrm>
          <a:prstGeom prst="straightConnector1">
            <a:avLst/>
          </a:prstGeom>
          <a:noFill/>
          <a:ln w="9525" cap="flat" cmpd="sng">
            <a:solidFill>
              <a:schemeClr val="dk2"/>
            </a:solidFill>
            <a:prstDash val="solid"/>
            <a:round/>
            <a:headEnd type="none" w="med" len="med"/>
            <a:tailEnd type="none" w="med" len="med"/>
          </a:ln>
        </p:spPr>
      </p:cxnSp>
      <p:cxnSp>
        <p:nvCxnSpPr>
          <p:cNvPr id="1639" name="Google Shape;1639;p104"/>
          <p:cNvCxnSpPr/>
          <p:nvPr/>
        </p:nvCxnSpPr>
        <p:spPr>
          <a:xfrm rot="10800000">
            <a:off x="7077359" y="2940475"/>
            <a:ext cx="0" cy="66600"/>
          </a:xfrm>
          <a:prstGeom prst="straightConnector1">
            <a:avLst/>
          </a:prstGeom>
          <a:noFill/>
          <a:ln w="9525" cap="flat" cmpd="sng">
            <a:solidFill>
              <a:schemeClr val="dk2"/>
            </a:solidFill>
            <a:prstDash val="solid"/>
            <a:round/>
            <a:headEnd type="none" w="med" len="med"/>
            <a:tailEnd type="none" w="med" len="med"/>
          </a:ln>
        </p:spPr>
      </p:cxnSp>
      <p:cxnSp>
        <p:nvCxnSpPr>
          <p:cNvPr id="1640" name="Google Shape;1640;p104"/>
          <p:cNvCxnSpPr/>
          <p:nvPr/>
        </p:nvCxnSpPr>
        <p:spPr>
          <a:xfrm rot="10800000">
            <a:off x="7222248" y="2818075"/>
            <a:ext cx="0" cy="189000"/>
          </a:xfrm>
          <a:prstGeom prst="straightConnector1">
            <a:avLst/>
          </a:prstGeom>
          <a:noFill/>
          <a:ln w="9525" cap="flat" cmpd="sng">
            <a:solidFill>
              <a:schemeClr val="dk2"/>
            </a:solidFill>
            <a:prstDash val="solid"/>
            <a:round/>
            <a:headEnd type="none" w="med" len="med"/>
            <a:tailEnd type="none" w="med" len="med"/>
          </a:ln>
        </p:spPr>
      </p:cxnSp>
      <p:cxnSp>
        <p:nvCxnSpPr>
          <p:cNvPr id="1641" name="Google Shape;1641;p104"/>
          <p:cNvCxnSpPr/>
          <p:nvPr/>
        </p:nvCxnSpPr>
        <p:spPr>
          <a:xfrm rot="10800000">
            <a:off x="7367136" y="2685175"/>
            <a:ext cx="0" cy="321900"/>
          </a:xfrm>
          <a:prstGeom prst="straightConnector1">
            <a:avLst/>
          </a:prstGeom>
          <a:noFill/>
          <a:ln w="9525" cap="flat" cmpd="sng">
            <a:solidFill>
              <a:schemeClr val="dk2"/>
            </a:solidFill>
            <a:prstDash val="solid"/>
            <a:round/>
            <a:headEnd type="none" w="med" len="med"/>
            <a:tailEnd type="none" w="med" len="med"/>
          </a:ln>
        </p:spPr>
      </p:cxnSp>
      <p:cxnSp>
        <p:nvCxnSpPr>
          <p:cNvPr id="1642" name="Google Shape;1642;p104"/>
          <p:cNvCxnSpPr/>
          <p:nvPr/>
        </p:nvCxnSpPr>
        <p:spPr>
          <a:xfrm rot="10800000">
            <a:off x="7512025" y="2836375"/>
            <a:ext cx="0" cy="170700"/>
          </a:xfrm>
          <a:prstGeom prst="straightConnector1">
            <a:avLst/>
          </a:prstGeom>
          <a:noFill/>
          <a:ln w="9525" cap="flat" cmpd="sng">
            <a:solidFill>
              <a:schemeClr val="dk2"/>
            </a:solidFill>
            <a:prstDash val="solid"/>
            <a:round/>
            <a:headEnd type="none" w="med" len="med"/>
            <a:tailEnd type="none" w="med" len="med"/>
          </a:ln>
        </p:spPr>
      </p:cxnSp>
      <p:sp>
        <p:nvSpPr>
          <p:cNvPr id="1643" name="Google Shape;1643;p10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Google Shape;1648;p10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Audio representation</a:t>
            </a:r>
            <a:endParaRPr/>
          </a:p>
        </p:txBody>
      </p:sp>
      <p:sp>
        <p:nvSpPr>
          <p:cNvPr id="1649" name="Google Shape;1649;p10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Following best-practice from ASR</a:t>
            </a:r>
            <a:endParaRPr/>
          </a:p>
          <a:p>
            <a:pPr marL="457200" lvl="0" indent="-342900" algn="l" rtl="0">
              <a:spcBef>
                <a:spcPts val="0"/>
              </a:spcBef>
              <a:spcAft>
                <a:spcPts val="0"/>
              </a:spcAft>
              <a:buSzPts val="1800"/>
              <a:buChar char="●"/>
            </a:pPr>
            <a:r>
              <a:rPr lang="en"/>
              <a:t>Sampling</a:t>
            </a:r>
            <a:endParaRPr/>
          </a:p>
          <a:p>
            <a:pPr marL="914400" lvl="1" indent="-317500" algn="l" rtl="0">
              <a:spcBef>
                <a:spcPts val="0"/>
              </a:spcBef>
              <a:spcAft>
                <a:spcPts val="0"/>
              </a:spcAft>
              <a:buSzPts val="1400"/>
              <a:buChar char="○"/>
            </a:pPr>
            <a:r>
              <a:rPr lang="en"/>
              <a:t>Measure Amplitude of signal at time t</a:t>
            </a:r>
            <a:endParaRPr/>
          </a:p>
          <a:p>
            <a:pPr marL="914400" lvl="1" indent="-317500" algn="l" rtl="0">
              <a:spcBef>
                <a:spcPts val="0"/>
              </a:spcBef>
              <a:spcAft>
                <a:spcPts val="0"/>
              </a:spcAft>
              <a:buSzPts val="1400"/>
              <a:buChar char="○"/>
            </a:pPr>
            <a:r>
              <a:rPr lang="en"/>
              <a:t>Typically 16 kHz</a:t>
            </a:r>
            <a:endParaRPr/>
          </a:p>
          <a:p>
            <a:pPr marL="457200" lvl="0" indent="-342900" algn="l" rtl="0">
              <a:spcBef>
                <a:spcPts val="0"/>
              </a:spcBef>
              <a:spcAft>
                <a:spcPts val="0"/>
              </a:spcAft>
              <a:buSzPts val="1800"/>
              <a:buChar char="●"/>
            </a:pPr>
            <a:r>
              <a:rPr lang="en"/>
              <a:t>Windowing</a:t>
            </a:r>
            <a:endParaRPr/>
          </a:p>
          <a:p>
            <a:pPr marL="914400" lvl="1" indent="-317500" algn="l" rtl="0">
              <a:spcBef>
                <a:spcPts val="0"/>
              </a:spcBef>
              <a:spcAft>
                <a:spcPts val="0"/>
              </a:spcAft>
              <a:buSzPts val="1400"/>
              <a:buChar char="○"/>
            </a:pPr>
            <a:r>
              <a:rPr lang="en"/>
              <a:t>Split signal in different windows</a:t>
            </a:r>
            <a:endParaRPr/>
          </a:p>
          <a:p>
            <a:pPr marL="1371600" lvl="2" indent="-317500" algn="l" rtl="0">
              <a:spcBef>
                <a:spcPts val="0"/>
              </a:spcBef>
              <a:spcAft>
                <a:spcPts val="0"/>
              </a:spcAft>
              <a:buSzPts val="1400"/>
              <a:buChar char="■"/>
            </a:pPr>
            <a:r>
              <a:rPr lang="en"/>
              <a:t>Length: ~ 20-30 ms</a:t>
            </a:r>
            <a:endParaRPr/>
          </a:p>
          <a:p>
            <a:pPr marL="1371600" lvl="2" indent="-317500" algn="l" rtl="0">
              <a:spcBef>
                <a:spcPts val="0"/>
              </a:spcBef>
              <a:spcAft>
                <a:spcPts val="0"/>
              </a:spcAft>
              <a:buSzPts val="1400"/>
              <a:buChar char="■"/>
            </a:pPr>
            <a:r>
              <a:rPr lang="en"/>
              <a:t>Shift: ~ 10 ms</a:t>
            </a:r>
            <a:endParaRPr/>
          </a:p>
          <a:p>
            <a:pPr marL="457200" lvl="0" indent="-342900" algn="l" rtl="0">
              <a:spcBef>
                <a:spcPts val="0"/>
              </a:spcBef>
              <a:spcAft>
                <a:spcPts val="0"/>
              </a:spcAft>
              <a:buSzPts val="1800"/>
              <a:buChar char="●"/>
            </a:pPr>
            <a:r>
              <a:rPr lang="en"/>
              <a:t>Result:</a:t>
            </a:r>
            <a:endParaRPr/>
          </a:p>
          <a:p>
            <a:pPr marL="914400" lvl="1" indent="-317500" algn="l" rtl="0">
              <a:spcBef>
                <a:spcPts val="0"/>
              </a:spcBef>
              <a:spcAft>
                <a:spcPts val="0"/>
              </a:spcAft>
              <a:buSzPts val="1400"/>
              <a:buChar char="○"/>
            </a:pPr>
            <a:r>
              <a:rPr lang="en"/>
              <a:t>One representation every 10 ms</a:t>
            </a:r>
            <a:endParaRPr/>
          </a:p>
          <a:p>
            <a:pPr marL="1371600" lvl="0" indent="0" algn="l" rtl="0">
              <a:spcBef>
                <a:spcPts val="1600"/>
              </a:spcBef>
              <a:spcAft>
                <a:spcPts val="1600"/>
              </a:spcAft>
              <a:buNone/>
            </a:pPr>
            <a:endParaRPr/>
          </a:p>
        </p:txBody>
      </p:sp>
      <p:pic>
        <p:nvPicPr>
          <p:cNvPr id="1650" name="Google Shape;1650;p105"/>
          <p:cNvPicPr preferRelativeResize="0"/>
          <p:nvPr/>
        </p:nvPicPr>
        <p:blipFill>
          <a:blip r:embed="rId3">
            <a:alphaModFix/>
          </a:blip>
          <a:stretch>
            <a:fillRect/>
          </a:stretch>
        </p:blipFill>
        <p:spPr>
          <a:xfrm>
            <a:off x="6150450" y="1132200"/>
            <a:ext cx="1138200" cy="938459"/>
          </a:xfrm>
          <a:prstGeom prst="rect">
            <a:avLst/>
          </a:prstGeom>
          <a:noFill/>
          <a:ln>
            <a:noFill/>
          </a:ln>
        </p:spPr>
      </p:pic>
      <p:sp>
        <p:nvSpPr>
          <p:cNvPr id="1651" name="Google Shape;1651;p105"/>
          <p:cNvSpPr/>
          <p:nvPr/>
        </p:nvSpPr>
        <p:spPr>
          <a:xfrm>
            <a:off x="6646387" y="2116960"/>
            <a:ext cx="146400" cy="454800"/>
          </a:xfrm>
          <a:prstGeom prst="downArrow">
            <a:avLst>
              <a:gd name="adj1" fmla="val 50000"/>
              <a:gd name="adj2" fmla="val 50000"/>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05"/>
          <p:cNvSpPr txBox="1"/>
          <p:nvPr/>
        </p:nvSpPr>
        <p:spPr>
          <a:xfrm>
            <a:off x="6261207" y="4271163"/>
            <a:ext cx="1134300" cy="3108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cxnSp>
        <p:nvCxnSpPr>
          <p:cNvPr id="1653" name="Google Shape;1653;p105"/>
          <p:cNvCxnSpPr/>
          <p:nvPr/>
        </p:nvCxnSpPr>
        <p:spPr>
          <a:xfrm rot="10800000" flipH="1">
            <a:off x="5926655" y="3006775"/>
            <a:ext cx="1594200" cy="300"/>
          </a:xfrm>
          <a:prstGeom prst="straightConnector1">
            <a:avLst/>
          </a:prstGeom>
          <a:noFill/>
          <a:ln w="9525" cap="flat" cmpd="sng">
            <a:solidFill>
              <a:schemeClr val="dk2"/>
            </a:solidFill>
            <a:prstDash val="solid"/>
            <a:round/>
            <a:headEnd type="none" w="med" len="med"/>
            <a:tailEnd type="none" w="med" len="med"/>
          </a:ln>
        </p:spPr>
      </p:cxnSp>
      <p:cxnSp>
        <p:nvCxnSpPr>
          <p:cNvPr id="1654" name="Google Shape;1654;p105"/>
          <p:cNvCxnSpPr/>
          <p:nvPr/>
        </p:nvCxnSpPr>
        <p:spPr>
          <a:xfrm rot="10800000">
            <a:off x="6063139" y="2874775"/>
            <a:ext cx="0" cy="132300"/>
          </a:xfrm>
          <a:prstGeom prst="straightConnector1">
            <a:avLst/>
          </a:prstGeom>
          <a:noFill/>
          <a:ln w="9525" cap="flat" cmpd="sng">
            <a:solidFill>
              <a:schemeClr val="dk2"/>
            </a:solidFill>
            <a:prstDash val="solid"/>
            <a:round/>
            <a:headEnd type="none" w="med" len="med"/>
            <a:tailEnd type="none" w="med" len="med"/>
          </a:ln>
        </p:spPr>
      </p:cxnSp>
      <p:cxnSp>
        <p:nvCxnSpPr>
          <p:cNvPr id="1655" name="Google Shape;1655;p105"/>
          <p:cNvCxnSpPr/>
          <p:nvPr/>
        </p:nvCxnSpPr>
        <p:spPr>
          <a:xfrm rot="10800000">
            <a:off x="6206527" y="2940475"/>
            <a:ext cx="1500" cy="66600"/>
          </a:xfrm>
          <a:prstGeom prst="straightConnector1">
            <a:avLst/>
          </a:prstGeom>
          <a:noFill/>
          <a:ln w="9525" cap="flat" cmpd="sng">
            <a:solidFill>
              <a:schemeClr val="dk2"/>
            </a:solidFill>
            <a:prstDash val="solid"/>
            <a:round/>
            <a:headEnd type="none" w="med" len="med"/>
            <a:tailEnd type="none" w="med" len="med"/>
          </a:ln>
        </p:spPr>
      </p:cxnSp>
      <p:cxnSp>
        <p:nvCxnSpPr>
          <p:cNvPr id="1656" name="Google Shape;1656;p105"/>
          <p:cNvCxnSpPr/>
          <p:nvPr/>
        </p:nvCxnSpPr>
        <p:spPr>
          <a:xfrm rot="10800000">
            <a:off x="5918250" y="2818075"/>
            <a:ext cx="0" cy="189000"/>
          </a:xfrm>
          <a:prstGeom prst="straightConnector1">
            <a:avLst/>
          </a:prstGeom>
          <a:noFill/>
          <a:ln w="9525" cap="flat" cmpd="sng">
            <a:solidFill>
              <a:schemeClr val="dk2"/>
            </a:solidFill>
            <a:prstDash val="solid"/>
            <a:round/>
            <a:headEnd type="none" w="med" len="med"/>
            <a:tailEnd type="none" w="med" len="med"/>
          </a:ln>
        </p:spPr>
      </p:cxnSp>
      <p:cxnSp>
        <p:nvCxnSpPr>
          <p:cNvPr id="1657" name="Google Shape;1657;p105"/>
          <p:cNvCxnSpPr/>
          <p:nvPr/>
        </p:nvCxnSpPr>
        <p:spPr>
          <a:xfrm>
            <a:off x="6352916" y="3007075"/>
            <a:ext cx="5100" cy="103500"/>
          </a:xfrm>
          <a:prstGeom prst="straightConnector1">
            <a:avLst/>
          </a:prstGeom>
          <a:noFill/>
          <a:ln w="9525" cap="flat" cmpd="sng">
            <a:solidFill>
              <a:schemeClr val="dk2"/>
            </a:solidFill>
            <a:prstDash val="solid"/>
            <a:round/>
            <a:headEnd type="none" w="med" len="med"/>
            <a:tailEnd type="none" w="med" len="med"/>
          </a:ln>
        </p:spPr>
      </p:cxnSp>
      <p:cxnSp>
        <p:nvCxnSpPr>
          <p:cNvPr id="1658" name="Google Shape;1658;p105"/>
          <p:cNvCxnSpPr/>
          <p:nvPr/>
        </p:nvCxnSpPr>
        <p:spPr>
          <a:xfrm>
            <a:off x="6497805" y="3007075"/>
            <a:ext cx="6600" cy="264300"/>
          </a:xfrm>
          <a:prstGeom prst="straightConnector1">
            <a:avLst/>
          </a:prstGeom>
          <a:noFill/>
          <a:ln w="9525" cap="flat" cmpd="sng">
            <a:solidFill>
              <a:schemeClr val="dk2"/>
            </a:solidFill>
            <a:prstDash val="solid"/>
            <a:round/>
            <a:headEnd type="none" w="med" len="med"/>
            <a:tailEnd type="none" w="med" len="med"/>
          </a:ln>
        </p:spPr>
      </p:cxnSp>
      <p:cxnSp>
        <p:nvCxnSpPr>
          <p:cNvPr id="1659" name="Google Shape;1659;p105"/>
          <p:cNvCxnSpPr/>
          <p:nvPr/>
        </p:nvCxnSpPr>
        <p:spPr>
          <a:xfrm>
            <a:off x="6642693" y="3007075"/>
            <a:ext cx="0" cy="396600"/>
          </a:xfrm>
          <a:prstGeom prst="straightConnector1">
            <a:avLst/>
          </a:prstGeom>
          <a:noFill/>
          <a:ln w="9525" cap="flat" cmpd="sng">
            <a:solidFill>
              <a:schemeClr val="dk2"/>
            </a:solidFill>
            <a:prstDash val="solid"/>
            <a:round/>
            <a:headEnd type="none" w="med" len="med"/>
            <a:tailEnd type="none" w="med" len="med"/>
          </a:ln>
        </p:spPr>
      </p:cxnSp>
      <p:cxnSp>
        <p:nvCxnSpPr>
          <p:cNvPr id="1660" name="Google Shape;1660;p105"/>
          <p:cNvCxnSpPr/>
          <p:nvPr/>
        </p:nvCxnSpPr>
        <p:spPr>
          <a:xfrm>
            <a:off x="6787582" y="3007075"/>
            <a:ext cx="0" cy="264300"/>
          </a:xfrm>
          <a:prstGeom prst="straightConnector1">
            <a:avLst/>
          </a:prstGeom>
          <a:noFill/>
          <a:ln w="9525" cap="flat" cmpd="sng">
            <a:solidFill>
              <a:schemeClr val="dk2"/>
            </a:solidFill>
            <a:prstDash val="solid"/>
            <a:round/>
            <a:headEnd type="none" w="med" len="med"/>
            <a:tailEnd type="none" w="med" len="med"/>
          </a:ln>
        </p:spPr>
      </p:cxnSp>
      <p:cxnSp>
        <p:nvCxnSpPr>
          <p:cNvPr id="1661" name="Google Shape;1661;p105"/>
          <p:cNvCxnSpPr/>
          <p:nvPr/>
        </p:nvCxnSpPr>
        <p:spPr>
          <a:xfrm>
            <a:off x="6932470" y="3007075"/>
            <a:ext cx="0" cy="84600"/>
          </a:xfrm>
          <a:prstGeom prst="straightConnector1">
            <a:avLst/>
          </a:prstGeom>
          <a:noFill/>
          <a:ln w="9525" cap="flat" cmpd="sng">
            <a:solidFill>
              <a:schemeClr val="dk2"/>
            </a:solidFill>
            <a:prstDash val="solid"/>
            <a:round/>
            <a:headEnd type="none" w="med" len="med"/>
            <a:tailEnd type="none" w="med" len="med"/>
          </a:ln>
        </p:spPr>
      </p:cxnSp>
      <p:cxnSp>
        <p:nvCxnSpPr>
          <p:cNvPr id="1662" name="Google Shape;1662;p105"/>
          <p:cNvCxnSpPr/>
          <p:nvPr/>
        </p:nvCxnSpPr>
        <p:spPr>
          <a:xfrm rot="10800000">
            <a:off x="7077359" y="2940475"/>
            <a:ext cx="0" cy="66600"/>
          </a:xfrm>
          <a:prstGeom prst="straightConnector1">
            <a:avLst/>
          </a:prstGeom>
          <a:noFill/>
          <a:ln w="9525" cap="flat" cmpd="sng">
            <a:solidFill>
              <a:schemeClr val="dk2"/>
            </a:solidFill>
            <a:prstDash val="solid"/>
            <a:round/>
            <a:headEnd type="none" w="med" len="med"/>
            <a:tailEnd type="none" w="med" len="med"/>
          </a:ln>
        </p:spPr>
      </p:cxnSp>
      <p:cxnSp>
        <p:nvCxnSpPr>
          <p:cNvPr id="1663" name="Google Shape;1663;p105"/>
          <p:cNvCxnSpPr/>
          <p:nvPr/>
        </p:nvCxnSpPr>
        <p:spPr>
          <a:xfrm rot="10800000">
            <a:off x="7222248" y="2818075"/>
            <a:ext cx="0" cy="189000"/>
          </a:xfrm>
          <a:prstGeom prst="straightConnector1">
            <a:avLst/>
          </a:prstGeom>
          <a:noFill/>
          <a:ln w="9525" cap="flat" cmpd="sng">
            <a:solidFill>
              <a:schemeClr val="dk2"/>
            </a:solidFill>
            <a:prstDash val="solid"/>
            <a:round/>
            <a:headEnd type="none" w="med" len="med"/>
            <a:tailEnd type="none" w="med" len="med"/>
          </a:ln>
        </p:spPr>
      </p:cxnSp>
      <p:cxnSp>
        <p:nvCxnSpPr>
          <p:cNvPr id="1664" name="Google Shape;1664;p105"/>
          <p:cNvCxnSpPr/>
          <p:nvPr/>
        </p:nvCxnSpPr>
        <p:spPr>
          <a:xfrm rot="10800000">
            <a:off x="7367136" y="2685175"/>
            <a:ext cx="0" cy="321900"/>
          </a:xfrm>
          <a:prstGeom prst="straightConnector1">
            <a:avLst/>
          </a:prstGeom>
          <a:noFill/>
          <a:ln w="9525" cap="flat" cmpd="sng">
            <a:solidFill>
              <a:schemeClr val="dk2"/>
            </a:solidFill>
            <a:prstDash val="solid"/>
            <a:round/>
            <a:headEnd type="none" w="med" len="med"/>
            <a:tailEnd type="none" w="med" len="med"/>
          </a:ln>
        </p:spPr>
      </p:cxnSp>
      <p:cxnSp>
        <p:nvCxnSpPr>
          <p:cNvPr id="1665" name="Google Shape;1665;p105"/>
          <p:cNvCxnSpPr/>
          <p:nvPr/>
        </p:nvCxnSpPr>
        <p:spPr>
          <a:xfrm rot="10800000">
            <a:off x="7512025" y="2836375"/>
            <a:ext cx="0" cy="170700"/>
          </a:xfrm>
          <a:prstGeom prst="straightConnector1">
            <a:avLst/>
          </a:prstGeom>
          <a:noFill/>
          <a:ln w="9525" cap="flat" cmpd="sng">
            <a:solidFill>
              <a:schemeClr val="dk2"/>
            </a:solidFill>
            <a:prstDash val="solid"/>
            <a:round/>
            <a:headEnd type="none" w="med" len="med"/>
            <a:tailEnd type="none" w="med" len="med"/>
          </a:ln>
        </p:spPr>
      </p:cxnSp>
      <p:cxnSp>
        <p:nvCxnSpPr>
          <p:cNvPr id="1666" name="Google Shape;1666;p105"/>
          <p:cNvCxnSpPr/>
          <p:nvPr/>
        </p:nvCxnSpPr>
        <p:spPr>
          <a:xfrm>
            <a:off x="5899900" y="3559800"/>
            <a:ext cx="600300" cy="9600"/>
          </a:xfrm>
          <a:prstGeom prst="straightConnector1">
            <a:avLst/>
          </a:prstGeom>
          <a:noFill/>
          <a:ln w="9525" cap="flat" cmpd="sng">
            <a:solidFill>
              <a:schemeClr val="dk2"/>
            </a:solidFill>
            <a:prstDash val="solid"/>
            <a:round/>
            <a:headEnd type="none" w="med" len="med"/>
            <a:tailEnd type="none" w="med" len="med"/>
          </a:ln>
        </p:spPr>
      </p:cxnSp>
      <p:cxnSp>
        <p:nvCxnSpPr>
          <p:cNvPr id="1667" name="Google Shape;1667;p105"/>
          <p:cNvCxnSpPr/>
          <p:nvPr/>
        </p:nvCxnSpPr>
        <p:spPr>
          <a:xfrm>
            <a:off x="6270250" y="3716925"/>
            <a:ext cx="600300" cy="9600"/>
          </a:xfrm>
          <a:prstGeom prst="straightConnector1">
            <a:avLst/>
          </a:prstGeom>
          <a:noFill/>
          <a:ln w="9525" cap="flat" cmpd="sng">
            <a:solidFill>
              <a:schemeClr val="dk2"/>
            </a:solidFill>
            <a:prstDash val="solid"/>
            <a:round/>
            <a:headEnd type="none" w="med" len="med"/>
            <a:tailEnd type="none" w="med" len="med"/>
          </a:ln>
        </p:spPr>
      </p:cxnSp>
      <p:cxnSp>
        <p:nvCxnSpPr>
          <p:cNvPr id="1668" name="Google Shape;1668;p105"/>
          <p:cNvCxnSpPr/>
          <p:nvPr/>
        </p:nvCxnSpPr>
        <p:spPr>
          <a:xfrm>
            <a:off x="6640600" y="3878775"/>
            <a:ext cx="600300" cy="9600"/>
          </a:xfrm>
          <a:prstGeom prst="straightConnector1">
            <a:avLst/>
          </a:prstGeom>
          <a:noFill/>
          <a:ln w="9525" cap="flat" cmpd="sng">
            <a:solidFill>
              <a:schemeClr val="dk2"/>
            </a:solidFill>
            <a:prstDash val="solid"/>
            <a:round/>
            <a:headEnd type="none" w="med" len="med"/>
            <a:tailEnd type="none" w="med" len="med"/>
          </a:ln>
        </p:spPr>
      </p:cxnSp>
      <p:cxnSp>
        <p:nvCxnSpPr>
          <p:cNvPr id="1669" name="Google Shape;1669;p105"/>
          <p:cNvCxnSpPr/>
          <p:nvPr/>
        </p:nvCxnSpPr>
        <p:spPr>
          <a:xfrm>
            <a:off x="7010950" y="4026425"/>
            <a:ext cx="600300" cy="9600"/>
          </a:xfrm>
          <a:prstGeom prst="straightConnector1">
            <a:avLst/>
          </a:prstGeom>
          <a:noFill/>
          <a:ln w="9525" cap="flat" cmpd="sng">
            <a:solidFill>
              <a:schemeClr val="dk2"/>
            </a:solidFill>
            <a:prstDash val="solid"/>
            <a:round/>
            <a:headEnd type="none" w="med" len="med"/>
            <a:tailEnd type="none" w="med" len="med"/>
          </a:ln>
        </p:spPr>
      </p:cxnSp>
      <p:sp>
        <p:nvSpPr>
          <p:cNvPr id="1670" name="Google Shape;1670;p10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74"/>
        <p:cNvGrpSpPr/>
        <p:nvPr/>
      </p:nvGrpSpPr>
      <p:grpSpPr>
        <a:xfrm>
          <a:off x="0" y="0"/>
          <a:ext cx="0" cy="0"/>
          <a:chOff x="0" y="0"/>
          <a:chExt cx="0" cy="0"/>
        </a:xfrm>
      </p:grpSpPr>
      <p:sp>
        <p:nvSpPr>
          <p:cNvPr id="1675" name="Google Shape;1675;p10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Audio representation</a:t>
            </a:r>
            <a:endParaRPr/>
          </a:p>
        </p:txBody>
      </p:sp>
      <p:sp>
        <p:nvSpPr>
          <p:cNvPr id="1676" name="Google Shape;1676;p10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Input features:</a:t>
            </a:r>
            <a:endParaRPr/>
          </a:p>
          <a:p>
            <a:pPr marL="914400" lvl="1" indent="-317500" algn="l" rtl="0">
              <a:spcBef>
                <a:spcPts val="0"/>
              </a:spcBef>
              <a:spcAft>
                <a:spcPts val="0"/>
              </a:spcAft>
              <a:buSzPts val="1400"/>
              <a:buChar char="○"/>
            </a:pPr>
            <a:r>
              <a:rPr lang="en"/>
              <a:t>Signal processing:</a:t>
            </a:r>
            <a:endParaRPr/>
          </a:p>
          <a:p>
            <a:pPr marL="1371600" lvl="2" indent="-317500" algn="l" rtl="0">
              <a:spcBef>
                <a:spcPts val="0"/>
              </a:spcBef>
              <a:spcAft>
                <a:spcPts val="0"/>
              </a:spcAft>
              <a:buSzPts val="1400"/>
              <a:buChar char="■"/>
            </a:pPr>
            <a:r>
              <a:rPr lang="en"/>
              <a:t>Most common: </a:t>
            </a:r>
            <a:endParaRPr/>
          </a:p>
          <a:p>
            <a:pPr marL="1828800" lvl="3" indent="-317500" algn="l" rtl="0">
              <a:spcBef>
                <a:spcPts val="0"/>
              </a:spcBef>
              <a:spcAft>
                <a:spcPts val="0"/>
              </a:spcAft>
              <a:buSzPts val="1400"/>
              <a:buChar char="●"/>
            </a:pPr>
            <a:r>
              <a:rPr lang="en"/>
              <a:t>Mel-Frequency Cepstral Coefficients (MFCC)</a:t>
            </a:r>
            <a:endParaRPr/>
          </a:p>
          <a:p>
            <a:pPr marL="1828800" lvl="3" indent="-317500" algn="l" rtl="0">
              <a:spcBef>
                <a:spcPts val="0"/>
              </a:spcBef>
              <a:spcAft>
                <a:spcPts val="0"/>
              </a:spcAft>
              <a:buSzPts val="1400"/>
              <a:buChar char="●"/>
            </a:pPr>
            <a:r>
              <a:rPr lang="en"/>
              <a:t>Log mel-filterbank features (FBANK)</a:t>
            </a:r>
            <a:endParaRPr/>
          </a:p>
          <a:p>
            <a:pPr marL="1371600" lvl="2" indent="-317500" algn="l" rtl="0">
              <a:spcBef>
                <a:spcPts val="0"/>
              </a:spcBef>
              <a:spcAft>
                <a:spcPts val="0"/>
              </a:spcAft>
              <a:buSzPts val="1400"/>
              <a:buChar char="■"/>
            </a:pPr>
            <a:r>
              <a:rPr lang="en"/>
              <a:t>Idea:</a:t>
            </a:r>
            <a:endParaRPr/>
          </a:p>
          <a:p>
            <a:pPr marL="1828800" lvl="3" indent="-317500" algn="l" rtl="0">
              <a:spcBef>
                <a:spcPts val="0"/>
              </a:spcBef>
              <a:spcAft>
                <a:spcPts val="0"/>
              </a:spcAft>
              <a:buSzPts val="1400"/>
              <a:buChar char="●"/>
            </a:pPr>
            <a:r>
              <a:rPr lang="en"/>
              <a:t>Analyse frequencies of the signal</a:t>
            </a:r>
            <a:endParaRPr/>
          </a:p>
          <a:p>
            <a:pPr marL="1371600" lvl="2" indent="-317500" algn="l" rtl="0">
              <a:spcBef>
                <a:spcPts val="0"/>
              </a:spcBef>
              <a:spcAft>
                <a:spcPts val="0"/>
              </a:spcAft>
              <a:buSzPts val="1400"/>
              <a:buChar char="■"/>
            </a:pPr>
            <a:r>
              <a:rPr lang="en"/>
              <a:t>Steps:</a:t>
            </a:r>
            <a:endParaRPr/>
          </a:p>
          <a:p>
            <a:pPr marL="1828800" lvl="3" indent="-317500" algn="l" rtl="0">
              <a:spcBef>
                <a:spcPts val="0"/>
              </a:spcBef>
              <a:spcAft>
                <a:spcPts val="0"/>
              </a:spcAft>
              <a:buSzPts val="1400"/>
              <a:buChar char="●"/>
            </a:pPr>
            <a:r>
              <a:rPr lang="en"/>
              <a:t>Discrete Fourier Transformation</a:t>
            </a:r>
            <a:endParaRPr/>
          </a:p>
          <a:p>
            <a:pPr marL="1828800" lvl="3" indent="-317500" algn="l" rtl="0">
              <a:spcBef>
                <a:spcPts val="0"/>
              </a:spcBef>
              <a:spcAft>
                <a:spcPts val="0"/>
              </a:spcAft>
              <a:buSzPts val="1400"/>
              <a:buChar char="●"/>
            </a:pPr>
            <a:r>
              <a:rPr lang="en"/>
              <a:t>Mel filter-banks</a:t>
            </a:r>
            <a:endParaRPr/>
          </a:p>
          <a:p>
            <a:pPr marL="1828800" lvl="3" indent="-317500" algn="l" rtl="0">
              <a:spcBef>
                <a:spcPts val="0"/>
              </a:spcBef>
              <a:spcAft>
                <a:spcPts val="0"/>
              </a:spcAft>
              <a:buSzPts val="1400"/>
              <a:buChar char="●"/>
            </a:pPr>
            <a:r>
              <a:rPr lang="en"/>
              <a:t>Log scale</a:t>
            </a:r>
            <a:endParaRPr/>
          </a:p>
          <a:p>
            <a:pPr marL="1828800" lvl="3" indent="-317500" algn="l" rtl="0">
              <a:spcBef>
                <a:spcPts val="0"/>
              </a:spcBef>
              <a:spcAft>
                <a:spcPts val="0"/>
              </a:spcAft>
              <a:buSzPts val="1400"/>
              <a:buChar char="●"/>
            </a:pPr>
            <a:r>
              <a:rPr lang="en"/>
              <a:t>(Inverse Discrete Fourier Transformation)</a:t>
            </a:r>
            <a:endParaRPr/>
          </a:p>
          <a:p>
            <a:pPr marL="1371600" lvl="2" indent="-317500" algn="l" rtl="0">
              <a:spcBef>
                <a:spcPts val="0"/>
              </a:spcBef>
              <a:spcAft>
                <a:spcPts val="0"/>
              </a:spcAft>
              <a:buSzPts val="1400"/>
              <a:buChar char="■"/>
            </a:pPr>
            <a:r>
              <a:rPr lang="en"/>
              <a:t>Size:</a:t>
            </a:r>
            <a:endParaRPr/>
          </a:p>
          <a:p>
            <a:pPr marL="1828800" lvl="3" indent="-317500" algn="l" rtl="0">
              <a:spcBef>
                <a:spcPts val="0"/>
              </a:spcBef>
              <a:spcAft>
                <a:spcPts val="0"/>
              </a:spcAft>
              <a:buSzPts val="1400"/>
              <a:buChar char="●"/>
            </a:pPr>
            <a:r>
              <a:rPr lang="en"/>
              <a:t>20-100 features per frame</a:t>
            </a:r>
            <a:endParaRPr/>
          </a:p>
          <a:p>
            <a:pPr marL="914400" lvl="1" indent="-317500" algn="l" rtl="0">
              <a:spcBef>
                <a:spcPts val="0"/>
              </a:spcBef>
              <a:spcAft>
                <a:spcPts val="0"/>
              </a:spcAft>
              <a:buSzPts val="1400"/>
              <a:buChar char="○"/>
            </a:pPr>
            <a:endParaRPr/>
          </a:p>
        </p:txBody>
      </p:sp>
      <p:sp>
        <p:nvSpPr>
          <p:cNvPr id="1677" name="Google Shape;1677;p10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681"/>
        <p:cNvGrpSpPr/>
        <p:nvPr/>
      </p:nvGrpSpPr>
      <p:grpSpPr>
        <a:xfrm>
          <a:off x="0" y="0"/>
          <a:ext cx="0" cy="0"/>
          <a:chOff x="0" y="0"/>
          <a:chExt cx="0" cy="0"/>
        </a:xfrm>
      </p:grpSpPr>
      <p:sp>
        <p:nvSpPr>
          <p:cNvPr id="1682" name="Google Shape;1682;p10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Audio representation</a:t>
            </a:r>
            <a:endParaRPr/>
          </a:p>
        </p:txBody>
      </p:sp>
      <p:sp>
        <p:nvSpPr>
          <p:cNvPr id="1683" name="Google Shape;1683;p10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Input features:</a:t>
            </a:r>
            <a:endParaRPr/>
          </a:p>
          <a:p>
            <a:pPr marL="914400" lvl="1" indent="-317500" algn="l" rtl="0">
              <a:spcBef>
                <a:spcPts val="0"/>
              </a:spcBef>
              <a:spcAft>
                <a:spcPts val="0"/>
              </a:spcAft>
              <a:buSzPts val="1400"/>
              <a:buChar char="○"/>
            </a:pPr>
            <a:r>
              <a:rPr lang="en"/>
              <a:t>Signal processing:</a:t>
            </a:r>
            <a:endParaRPr/>
          </a:p>
          <a:p>
            <a:pPr marL="914400" lvl="1" indent="-317500" algn="l" rtl="0">
              <a:spcBef>
                <a:spcPts val="0"/>
              </a:spcBef>
              <a:spcAft>
                <a:spcPts val="0"/>
              </a:spcAft>
              <a:buSzPts val="1400"/>
              <a:buChar char="○"/>
            </a:pPr>
            <a:r>
              <a:rPr lang="en"/>
              <a:t>Deep Learning:</a:t>
            </a:r>
            <a:endParaRPr/>
          </a:p>
          <a:p>
            <a:pPr marL="1371600" lvl="2" indent="-317500" algn="l" rtl="0">
              <a:spcBef>
                <a:spcPts val="0"/>
              </a:spcBef>
              <a:spcAft>
                <a:spcPts val="0"/>
              </a:spcAft>
              <a:buSzPts val="1400"/>
              <a:buChar char="■"/>
            </a:pPr>
            <a:r>
              <a:rPr lang="en"/>
              <a:t>Self-supervised Learning</a:t>
            </a:r>
            <a:endParaRPr/>
          </a:p>
          <a:p>
            <a:pPr marL="1828800" lvl="3" indent="-317500" algn="l" rtl="0">
              <a:spcBef>
                <a:spcPts val="0"/>
              </a:spcBef>
              <a:spcAft>
                <a:spcPts val="0"/>
              </a:spcAft>
              <a:buSzPts val="1400"/>
              <a:buChar char="●"/>
            </a:pPr>
            <a:r>
              <a:rPr lang="en"/>
              <a:t>Predict frame based on context</a:t>
            </a:r>
            <a:endParaRPr/>
          </a:p>
          <a:p>
            <a:pPr marL="1371600" lvl="2" indent="-317500" algn="l" rtl="0">
              <a:spcBef>
                <a:spcPts val="0"/>
              </a:spcBef>
              <a:spcAft>
                <a:spcPts val="0"/>
              </a:spcAft>
              <a:buSzPts val="1400"/>
              <a:buChar char="■"/>
            </a:pPr>
            <a:r>
              <a:rPr lang="en"/>
              <a:t>E.g. Wav2Vec 2.0 (Baevski et al., 2020)</a:t>
            </a:r>
            <a:endParaRPr/>
          </a:p>
          <a:p>
            <a:pPr marL="1828800" lvl="0" indent="0" algn="l" rtl="0">
              <a:spcBef>
                <a:spcPts val="1600"/>
              </a:spcBef>
              <a:spcAft>
                <a:spcPts val="1600"/>
              </a:spcAft>
              <a:buNone/>
            </a:pPr>
            <a:endParaRPr/>
          </a:p>
        </p:txBody>
      </p:sp>
      <p:pic>
        <p:nvPicPr>
          <p:cNvPr id="1684" name="Google Shape;1684;p107"/>
          <p:cNvPicPr preferRelativeResize="0"/>
          <p:nvPr/>
        </p:nvPicPr>
        <p:blipFill>
          <a:blip r:embed="rId3">
            <a:alphaModFix/>
          </a:blip>
          <a:stretch>
            <a:fillRect/>
          </a:stretch>
        </p:blipFill>
        <p:spPr>
          <a:xfrm>
            <a:off x="4626324" y="1267175"/>
            <a:ext cx="4418851" cy="2248025"/>
          </a:xfrm>
          <a:prstGeom prst="rect">
            <a:avLst/>
          </a:prstGeom>
          <a:noFill/>
          <a:ln>
            <a:noFill/>
          </a:ln>
        </p:spPr>
      </p:pic>
      <p:sp>
        <p:nvSpPr>
          <p:cNvPr id="1685" name="Google Shape;1685;p107"/>
          <p:cNvSpPr txBox="1"/>
          <p:nvPr/>
        </p:nvSpPr>
        <p:spPr>
          <a:xfrm>
            <a:off x="6295925" y="3547075"/>
            <a:ext cx="178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Baevski et al. 2020</a:t>
            </a:r>
            <a:endParaRPr/>
          </a:p>
        </p:txBody>
      </p:sp>
      <p:sp>
        <p:nvSpPr>
          <p:cNvPr id="1686" name="Google Shape;1686;p10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79</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Speech Translation - Motivation</a:t>
            </a:r>
            <a:endParaRPr/>
          </a:p>
        </p:txBody>
      </p:sp>
      <p:sp>
        <p:nvSpPr>
          <p:cNvPr id="202" name="Google Shape;202;p35"/>
          <p:cNvSpPr txBox="1">
            <a:spLocks noGrp="1"/>
          </p:cNvSpPr>
          <p:nvPr>
            <p:ph type="body" idx="1"/>
          </p:nvPr>
        </p:nvSpPr>
        <p:spPr>
          <a:xfrm>
            <a:off x="311700" y="1152475"/>
            <a:ext cx="8520600" cy="3704100"/>
          </a:xfrm>
          <a:prstGeom prst="rect">
            <a:avLst/>
          </a:prstGeom>
        </p:spPr>
        <p:txBody>
          <a:bodyPr spcFirstLastPara="1" wrap="square" lIns="91425" tIns="91425" rIns="91425" bIns="91425" anchor="t" anchorCtr="0">
            <a:noAutofit/>
          </a:bodyPr>
          <a:lstStyle/>
          <a:p>
            <a:pPr marL="457200" lvl="0" indent="-355600" algn="l" rtl="0">
              <a:lnSpc>
                <a:spcPct val="200000"/>
              </a:lnSpc>
              <a:spcBef>
                <a:spcPts val="0"/>
              </a:spcBef>
              <a:spcAft>
                <a:spcPts val="0"/>
              </a:spcAft>
              <a:buSzPts val="2000"/>
              <a:buChar char="●"/>
            </a:pPr>
            <a:r>
              <a:rPr lang="en" sz="2000"/>
              <a:t>Room for advanced research...</a:t>
            </a:r>
            <a:endParaRPr sz="2000"/>
          </a:p>
          <a:p>
            <a:pPr marL="914400" lvl="1" indent="-342900" algn="l" rtl="0">
              <a:spcBef>
                <a:spcPts val="0"/>
              </a:spcBef>
              <a:spcAft>
                <a:spcPts val="0"/>
              </a:spcAft>
              <a:buSzPts val="1800"/>
              <a:buChar char="○"/>
            </a:pPr>
            <a:r>
              <a:rPr lang="en" sz="1800"/>
              <a:t>99% of this tutorial</a:t>
            </a:r>
            <a:endParaRPr sz="1800"/>
          </a:p>
          <a:p>
            <a:pPr marL="914400" lvl="0" indent="0" algn="l" rtl="0">
              <a:spcBef>
                <a:spcPts val="1600"/>
              </a:spcBef>
              <a:spcAft>
                <a:spcPts val="0"/>
              </a:spcAft>
              <a:buNone/>
            </a:pPr>
            <a:endParaRPr/>
          </a:p>
          <a:p>
            <a:pPr marL="457200" lvl="0" indent="-355600" algn="l" rtl="0">
              <a:lnSpc>
                <a:spcPct val="200000"/>
              </a:lnSpc>
              <a:spcBef>
                <a:spcPts val="1600"/>
              </a:spcBef>
              <a:spcAft>
                <a:spcPts val="0"/>
              </a:spcAft>
              <a:buSzPts val="2000"/>
              <a:buChar char="●"/>
            </a:pPr>
            <a:r>
              <a:rPr lang="en" sz="2000"/>
              <a:t>...and for applications </a:t>
            </a:r>
            <a:endParaRPr sz="2000"/>
          </a:p>
          <a:p>
            <a:pPr marL="914400" lvl="1" indent="-317500" algn="l" rtl="0">
              <a:spcBef>
                <a:spcPts val="0"/>
              </a:spcBef>
              <a:spcAft>
                <a:spcPts val="0"/>
              </a:spcAft>
              <a:buSzPts val="1400"/>
              <a:buChar char="○"/>
            </a:pPr>
            <a:r>
              <a:rPr lang="en"/>
              <a:t>Wearable devices</a:t>
            </a:r>
            <a:endParaRPr/>
          </a:p>
          <a:p>
            <a:pPr marL="914400" lvl="1" indent="-317500" algn="l" rtl="0">
              <a:spcBef>
                <a:spcPts val="0"/>
              </a:spcBef>
              <a:spcAft>
                <a:spcPts val="0"/>
              </a:spcAft>
              <a:buSzPts val="1400"/>
              <a:buChar char="○"/>
            </a:pPr>
            <a:r>
              <a:rPr lang="en"/>
              <a:t>Video subtitling </a:t>
            </a:r>
            <a:endParaRPr/>
          </a:p>
          <a:p>
            <a:pPr marL="914400" lvl="1" indent="-317500" algn="l" rtl="0">
              <a:spcBef>
                <a:spcPts val="0"/>
              </a:spcBef>
              <a:spcAft>
                <a:spcPts val="0"/>
              </a:spcAft>
              <a:buSzPts val="1400"/>
              <a:buChar char="○"/>
            </a:pPr>
            <a:r>
              <a:rPr lang="en"/>
              <a:t>Live captioning </a:t>
            </a:r>
            <a:endParaRPr/>
          </a:p>
          <a:p>
            <a:pPr marL="914400" lvl="1" indent="-317500" algn="l" rtl="0">
              <a:spcBef>
                <a:spcPts val="0"/>
              </a:spcBef>
              <a:spcAft>
                <a:spcPts val="0"/>
              </a:spcAft>
              <a:buSzPts val="1400"/>
              <a:buChar char="○"/>
            </a:pPr>
            <a:r>
              <a:rPr lang="en"/>
              <a:t>Human-machine communication</a:t>
            </a:r>
            <a:endParaRPr/>
          </a:p>
        </p:txBody>
      </p:sp>
      <p:pic>
        <p:nvPicPr>
          <p:cNvPr id="203" name="Google Shape;203;p35"/>
          <p:cNvPicPr preferRelativeResize="0"/>
          <p:nvPr/>
        </p:nvPicPr>
        <p:blipFill rotWithShape="1">
          <a:blip r:embed="rId3">
            <a:alphaModFix/>
          </a:blip>
          <a:srcRect t="14828"/>
          <a:stretch/>
        </p:blipFill>
        <p:spPr>
          <a:xfrm>
            <a:off x="6520963" y="3086501"/>
            <a:ext cx="1433286" cy="1719730"/>
          </a:xfrm>
          <a:prstGeom prst="rect">
            <a:avLst/>
          </a:prstGeom>
          <a:noFill/>
          <a:ln>
            <a:noFill/>
          </a:ln>
        </p:spPr>
      </p:pic>
      <p:pic>
        <p:nvPicPr>
          <p:cNvPr id="204" name="Google Shape;204;p35"/>
          <p:cNvPicPr preferRelativeResize="0"/>
          <p:nvPr/>
        </p:nvPicPr>
        <p:blipFill>
          <a:blip r:embed="rId4">
            <a:alphaModFix/>
          </a:blip>
          <a:stretch>
            <a:fillRect/>
          </a:stretch>
        </p:blipFill>
        <p:spPr>
          <a:xfrm>
            <a:off x="7931750" y="3086500"/>
            <a:ext cx="1220576" cy="1719725"/>
          </a:xfrm>
          <a:prstGeom prst="rect">
            <a:avLst/>
          </a:prstGeom>
          <a:noFill/>
          <a:ln>
            <a:noFill/>
          </a:ln>
        </p:spPr>
      </p:pic>
      <p:pic>
        <p:nvPicPr>
          <p:cNvPr id="205" name="Google Shape;205;p35"/>
          <p:cNvPicPr preferRelativeResize="0"/>
          <p:nvPr/>
        </p:nvPicPr>
        <p:blipFill rotWithShape="1">
          <a:blip r:embed="rId5">
            <a:alphaModFix/>
          </a:blip>
          <a:srcRect b="5953"/>
          <a:stretch/>
        </p:blipFill>
        <p:spPr>
          <a:xfrm>
            <a:off x="4436575" y="3013650"/>
            <a:ext cx="2092700" cy="1719725"/>
          </a:xfrm>
          <a:prstGeom prst="rect">
            <a:avLst/>
          </a:prstGeom>
          <a:noFill/>
          <a:ln>
            <a:noFill/>
          </a:ln>
        </p:spPr>
      </p:pic>
      <p:grpSp>
        <p:nvGrpSpPr>
          <p:cNvPr id="206" name="Google Shape;206;p35"/>
          <p:cNvGrpSpPr/>
          <p:nvPr/>
        </p:nvGrpSpPr>
        <p:grpSpPr>
          <a:xfrm>
            <a:off x="4417842" y="1111701"/>
            <a:ext cx="4656831" cy="1436484"/>
            <a:chOff x="4417842" y="1035501"/>
            <a:chExt cx="4656831" cy="1436484"/>
          </a:xfrm>
        </p:grpSpPr>
        <p:pic>
          <p:nvPicPr>
            <p:cNvPr id="207" name="Google Shape;207;p35"/>
            <p:cNvPicPr preferRelativeResize="0"/>
            <p:nvPr/>
          </p:nvPicPr>
          <p:blipFill>
            <a:blip r:embed="rId6">
              <a:alphaModFix/>
            </a:blip>
            <a:stretch>
              <a:fillRect/>
            </a:stretch>
          </p:blipFill>
          <p:spPr>
            <a:xfrm>
              <a:off x="5125650" y="1285625"/>
              <a:ext cx="1669124" cy="1105525"/>
            </a:xfrm>
            <a:prstGeom prst="rect">
              <a:avLst/>
            </a:prstGeom>
            <a:noFill/>
            <a:ln>
              <a:noFill/>
            </a:ln>
          </p:spPr>
        </p:pic>
        <p:pic>
          <p:nvPicPr>
            <p:cNvPr id="208" name="Google Shape;208;p35"/>
            <p:cNvPicPr preferRelativeResize="0"/>
            <p:nvPr/>
          </p:nvPicPr>
          <p:blipFill>
            <a:blip r:embed="rId7">
              <a:alphaModFix/>
            </a:blip>
            <a:stretch>
              <a:fillRect/>
            </a:stretch>
          </p:blipFill>
          <p:spPr>
            <a:xfrm>
              <a:off x="4417842" y="1229092"/>
              <a:ext cx="729300" cy="1242891"/>
            </a:xfrm>
            <a:prstGeom prst="rect">
              <a:avLst/>
            </a:prstGeom>
            <a:noFill/>
            <a:ln>
              <a:noFill/>
            </a:ln>
          </p:spPr>
        </p:pic>
        <p:pic>
          <p:nvPicPr>
            <p:cNvPr id="209" name="Google Shape;209;p35"/>
            <p:cNvPicPr preferRelativeResize="0"/>
            <p:nvPr/>
          </p:nvPicPr>
          <p:blipFill>
            <a:blip r:embed="rId8">
              <a:alphaModFix/>
            </a:blip>
            <a:stretch>
              <a:fillRect/>
            </a:stretch>
          </p:blipFill>
          <p:spPr>
            <a:xfrm>
              <a:off x="6718573" y="1091148"/>
              <a:ext cx="1226200" cy="506075"/>
            </a:xfrm>
            <a:prstGeom prst="rect">
              <a:avLst/>
            </a:prstGeom>
            <a:noFill/>
            <a:ln>
              <a:noFill/>
            </a:ln>
          </p:spPr>
        </p:pic>
        <p:pic>
          <p:nvPicPr>
            <p:cNvPr id="210" name="Google Shape;210;p35"/>
            <p:cNvPicPr preferRelativeResize="0"/>
            <p:nvPr/>
          </p:nvPicPr>
          <p:blipFill>
            <a:blip r:embed="rId9">
              <a:alphaModFix/>
            </a:blip>
            <a:stretch>
              <a:fillRect/>
            </a:stretch>
          </p:blipFill>
          <p:spPr>
            <a:xfrm>
              <a:off x="8056649" y="1691550"/>
              <a:ext cx="971675" cy="736913"/>
            </a:xfrm>
            <a:prstGeom prst="rect">
              <a:avLst/>
            </a:prstGeom>
            <a:noFill/>
            <a:ln>
              <a:noFill/>
            </a:ln>
          </p:spPr>
        </p:pic>
        <p:pic>
          <p:nvPicPr>
            <p:cNvPr id="211" name="Google Shape;211;p35"/>
            <p:cNvPicPr preferRelativeResize="0"/>
            <p:nvPr/>
          </p:nvPicPr>
          <p:blipFill>
            <a:blip r:embed="rId10">
              <a:alphaModFix/>
            </a:blip>
            <a:stretch>
              <a:fillRect/>
            </a:stretch>
          </p:blipFill>
          <p:spPr>
            <a:xfrm>
              <a:off x="8103001" y="1035501"/>
              <a:ext cx="971673" cy="623400"/>
            </a:xfrm>
            <a:prstGeom prst="rect">
              <a:avLst/>
            </a:prstGeom>
            <a:noFill/>
            <a:ln>
              <a:noFill/>
            </a:ln>
          </p:spPr>
        </p:pic>
        <p:pic>
          <p:nvPicPr>
            <p:cNvPr id="212" name="Google Shape;212;p35"/>
            <p:cNvPicPr preferRelativeResize="0"/>
            <p:nvPr/>
          </p:nvPicPr>
          <p:blipFill>
            <a:blip r:embed="rId11">
              <a:alphaModFix/>
            </a:blip>
            <a:stretch>
              <a:fillRect/>
            </a:stretch>
          </p:blipFill>
          <p:spPr>
            <a:xfrm>
              <a:off x="6903879" y="1597223"/>
              <a:ext cx="1160387" cy="467900"/>
            </a:xfrm>
            <a:prstGeom prst="rect">
              <a:avLst/>
            </a:prstGeom>
            <a:noFill/>
            <a:ln>
              <a:noFill/>
            </a:ln>
          </p:spPr>
        </p:pic>
        <p:pic>
          <p:nvPicPr>
            <p:cNvPr id="213" name="Google Shape;213;p35"/>
            <p:cNvPicPr preferRelativeResize="0"/>
            <p:nvPr/>
          </p:nvPicPr>
          <p:blipFill>
            <a:blip r:embed="rId12">
              <a:alphaModFix/>
            </a:blip>
            <a:stretch>
              <a:fillRect/>
            </a:stretch>
          </p:blipFill>
          <p:spPr>
            <a:xfrm>
              <a:off x="7019364" y="2152659"/>
              <a:ext cx="929423" cy="319325"/>
            </a:xfrm>
            <a:prstGeom prst="rect">
              <a:avLst/>
            </a:prstGeom>
            <a:noFill/>
            <a:ln>
              <a:noFill/>
            </a:ln>
          </p:spPr>
        </p:pic>
        <p:pic>
          <p:nvPicPr>
            <p:cNvPr id="214" name="Google Shape;214;p35"/>
            <p:cNvPicPr preferRelativeResize="0"/>
            <p:nvPr/>
          </p:nvPicPr>
          <p:blipFill>
            <a:blip r:embed="rId13">
              <a:alphaModFix/>
            </a:blip>
            <a:stretch>
              <a:fillRect/>
            </a:stretch>
          </p:blipFill>
          <p:spPr>
            <a:xfrm>
              <a:off x="5250012" y="1243552"/>
              <a:ext cx="641761" cy="183825"/>
            </a:xfrm>
            <a:prstGeom prst="rect">
              <a:avLst/>
            </a:prstGeom>
            <a:noFill/>
            <a:ln>
              <a:noFill/>
            </a:ln>
          </p:spPr>
        </p:pic>
      </p:grpSp>
      <p:sp>
        <p:nvSpPr>
          <p:cNvPr id="215" name="Google Shape;215;p3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690"/>
        <p:cNvGrpSpPr/>
        <p:nvPr/>
      </p:nvGrpSpPr>
      <p:grpSpPr>
        <a:xfrm>
          <a:off x="0" y="0"/>
          <a:ext cx="0" cy="0"/>
          <a:chOff x="0" y="0"/>
          <a:chExt cx="0" cy="0"/>
        </a:xfrm>
      </p:grpSpPr>
      <p:sp>
        <p:nvSpPr>
          <p:cNvPr id="1691" name="Google Shape;1691;p10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Challenges</a:t>
            </a:r>
            <a:endParaRPr/>
          </a:p>
        </p:txBody>
      </p:sp>
      <p:sp>
        <p:nvSpPr>
          <p:cNvPr id="1692" name="Google Shape;1692;p10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Variation</a:t>
            </a:r>
            <a:endParaRPr/>
          </a:p>
          <a:p>
            <a:pPr marL="914400" lvl="1" indent="-317500" algn="l" rtl="0">
              <a:spcBef>
                <a:spcPts val="0"/>
              </a:spcBef>
              <a:spcAft>
                <a:spcPts val="0"/>
              </a:spcAft>
              <a:buSzPts val="1400"/>
              <a:buChar char="○"/>
            </a:pPr>
            <a:r>
              <a:rPr lang="en"/>
              <a:t>Many different ways to speech same sentence</a:t>
            </a:r>
            <a:endParaRPr/>
          </a:p>
          <a:p>
            <a:pPr marL="914400" lvl="1" indent="-317500" algn="l" rtl="0">
              <a:spcBef>
                <a:spcPts val="0"/>
              </a:spcBef>
              <a:spcAft>
                <a:spcPts val="0"/>
              </a:spcAft>
              <a:buSzPts val="1400"/>
              <a:buChar char="○"/>
            </a:pPr>
            <a:r>
              <a:rPr lang="en"/>
              <a:t>Data augmentation</a:t>
            </a:r>
            <a:endParaRPr/>
          </a:p>
          <a:p>
            <a:pPr marL="457200" lvl="0" indent="-342900" algn="l" rtl="0">
              <a:spcBef>
                <a:spcPts val="0"/>
              </a:spcBef>
              <a:spcAft>
                <a:spcPts val="0"/>
              </a:spcAft>
              <a:buSzPts val="1800"/>
              <a:buChar char="●"/>
            </a:pPr>
            <a:r>
              <a:rPr lang="en"/>
              <a:t>Sequence Length</a:t>
            </a:r>
            <a:endParaRPr/>
          </a:p>
          <a:p>
            <a:pPr marL="914400" lvl="1" indent="-317500" algn="l" rtl="0">
              <a:spcBef>
                <a:spcPts val="0"/>
              </a:spcBef>
              <a:spcAft>
                <a:spcPts val="0"/>
              </a:spcAft>
              <a:buSzPts val="1400"/>
              <a:buChar char="○"/>
            </a:pPr>
            <a:r>
              <a:rPr lang="en"/>
              <a:t>IWSLT test set 2020</a:t>
            </a:r>
            <a:endParaRPr/>
          </a:p>
          <a:p>
            <a:pPr marL="1371600" lvl="2" indent="-317500" algn="l" rtl="0">
              <a:spcBef>
                <a:spcPts val="0"/>
              </a:spcBef>
              <a:spcAft>
                <a:spcPts val="0"/>
              </a:spcAft>
              <a:buSzPts val="1400"/>
              <a:buChar char="■"/>
            </a:pPr>
            <a:r>
              <a:rPr lang="en"/>
              <a:t>Segments: 1804</a:t>
            </a:r>
            <a:endParaRPr/>
          </a:p>
          <a:p>
            <a:pPr marL="1371600" lvl="2" indent="-317500" algn="l" rtl="0">
              <a:spcBef>
                <a:spcPts val="0"/>
              </a:spcBef>
              <a:spcAft>
                <a:spcPts val="0"/>
              </a:spcAft>
              <a:buSzPts val="1400"/>
              <a:buChar char="■"/>
            </a:pPr>
            <a:r>
              <a:rPr lang="en"/>
              <a:t>Words: 32.795</a:t>
            </a:r>
            <a:endParaRPr/>
          </a:p>
          <a:p>
            <a:pPr marL="1371600" lvl="2" indent="-317500" algn="l" rtl="0">
              <a:spcBef>
                <a:spcPts val="0"/>
              </a:spcBef>
              <a:spcAft>
                <a:spcPts val="0"/>
              </a:spcAft>
              <a:buSzPts val="1400"/>
              <a:buChar char="■"/>
            </a:pPr>
            <a:r>
              <a:rPr lang="en"/>
              <a:t>Characters: 149.053</a:t>
            </a:r>
            <a:endParaRPr/>
          </a:p>
          <a:p>
            <a:pPr marL="1371600" lvl="2" indent="-317500" algn="l" rtl="0">
              <a:spcBef>
                <a:spcPts val="0"/>
              </a:spcBef>
              <a:spcAft>
                <a:spcPts val="0"/>
              </a:spcAft>
              <a:buSzPts val="1400"/>
              <a:buChar char="■"/>
            </a:pPr>
            <a:r>
              <a:rPr lang="en"/>
              <a:t>Features: 1.471.035</a:t>
            </a:r>
            <a:endParaRPr/>
          </a:p>
          <a:p>
            <a:pPr marL="914400" lvl="1" indent="-317500" algn="l" rtl="0">
              <a:spcBef>
                <a:spcPts val="0"/>
              </a:spcBef>
              <a:spcAft>
                <a:spcPts val="0"/>
              </a:spcAft>
              <a:buSzPts val="1400"/>
              <a:buChar char="○"/>
            </a:pPr>
            <a:r>
              <a:rPr lang="en"/>
              <a:t>Architectural changes</a:t>
            </a:r>
            <a:endParaRPr/>
          </a:p>
          <a:p>
            <a:pPr marL="914400" lvl="0" indent="0" algn="l" rtl="0">
              <a:spcBef>
                <a:spcPts val="1600"/>
              </a:spcBef>
              <a:spcAft>
                <a:spcPts val="0"/>
              </a:spcAft>
              <a:buNone/>
            </a:pPr>
            <a:endParaRPr/>
          </a:p>
          <a:p>
            <a:pPr marL="914400" lvl="0" indent="0" algn="l" rtl="0">
              <a:spcBef>
                <a:spcPts val="1600"/>
              </a:spcBef>
              <a:spcAft>
                <a:spcPts val="1600"/>
              </a:spcAft>
              <a:buNone/>
            </a:pPr>
            <a:endParaRPr/>
          </a:p>
        </p:txBody>
      </p:sp>
      <p:sp>
        <p:nvSpPr>
          <p:cNvPr id="1693" name="Google Shape;1693;p10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80</a:t>
            </a:fld>
            <a:endParaRPr/>
          </a:p>
        </p:txBody>
      </p:sp>
      <p:grpSp>
        <p:nvGrpSpPr>
          <p:cNvPr id="1694" name="Google Shape;1694;p108"/>
          <p:cNvGrpSpPr/>
          <p:nvPr/>
        </p:nvGrpSpPr>
        <p:grpSpPr>
          <a:xfrm>
            <a:off x="5986275" y="1937870"/>
            <a:ext cx="814982" cy="473201"/>
            <a:chOff x="6077683" y="2139563"/>
            <a:chExt cx="2173284" cy="1261869"/>
          </a:xfrm>
        </p:grpSpPr>
        <p:sp>
          <p:nvSpPr>
            <p:cNvPr id="1695" name="Google Shape;1695;p108"/>
            <p:cNvSpPr/>
            <p:nvPr/>
          </p:nvSpPr>
          <p:spPr>
            <a:xfrm>
              <a:off x="6077683" y="2532074"/>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696" name="Google Shape;1696;p108"/>
            <p:cNvSpPr/>
            <p:nvPr/>
          </p:nvSpPr>
          <p:spPr>
            <a:xfrm>
              <a:off x="6463405" y="230043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697" name="Google Shape;1697;p108"/>
            <p:cNvSpPr/>
            <p:nvPr/>
          </p:nvSpPr>
          <p:spPr>
            <a:xfrm>
              <a:off x="6849127" y="2687732"/>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698" name="Google Shape;1698;p108"/>
            <p:cNvSpPr/>
            <p:nvPr/>
          </p:nvSpPr>
          <p:spPr>
            <a:xfrm>
              <a:off x="7234848" y="2532074"/>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699" name="Google Shape;1699;p108"/>
            <p:cNvSpPr/>
            <p:nvPr/>
          </p:nvSpPr>
          <p:spPr>
            <a:xfrm>
              <a:off x="7638446" y="2295221"/>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700" name="Google Shape;1700;p108"/>
            <p:cNvSpPr/>
            <p:nvPr/>
          </p:nvSpPr>
          <p:spPr>
            <a:xfrm>
              <a:off x="8024167" y="2139563"/>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sp>
        <p:nvSpPr>
          <p:cNvPr id="1701" name="Google Shape;1701;p108"/>
          <p:cNvSpPr/>
          <p:nvPr/>
        </p:nvSpPr>
        <p:spPr>
          <a:xfrm>
            <a:off x="6866700" y="2085062"/>
            <a:ext cx="85200" cy="2676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702" name="Google Shape;1702;p108"/>
          <p:cNvSpPr/>
          <p:nvPr/>
        </p:nvSpPr>
        <p:spPr>
          <a:xfrm>
            <a:off x="7011346" y="1998195"/>
            <a:ext cx="85200" cy="2676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703" name="Google Shape;1703;p108"/>
          <p:cNvSpPr/>
          <p:nvPr/>
        </p:nvSpPr>
        <p:spPr>
          <a:xfrm>
            <a:off x="7155992" y="1914833"/>
            <a:ext cx="85200" cy="2676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704" name="Google Shape;1704;p108"/>
          <p:cNvSpPr/>
          <p:nvPr/>
        </p:nvSpPr>
        <p:spPr>
          <a:xfrm>
            <a:off x="7300637" y="2085062"/>
            <a:ext cx="85200" cy="2676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705" name="Google Shape;1705;p108"/>
          <p:cNvSpPr/>
          <p:nvPr/>
        </p:nvSpPr>
        <p:spPr>
          <a:xfrm>
            <a:off x="7451986" y="2072442"/>
            <a:ext cx="85200" cy="2676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706" name="Google Shape;1706;p108"/>
          <p:cNvSpPr/>
          <p:nvPr/>
        </p:nvSpPr>
        <p:spPr>
          <a:xfrm>
            <a:off x="7596632" y="2166470"/>
            <a:ext cx="85200" cy="2676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nvGrpSpPr>
          <p:cNvPr id="1707" name="Google Shape;1707;p108"/>
          <p:cNvGrpSpPr/>
          <p:nvPr/>
        </p:nvGrpSpPr>
        <p:grpSpPr>
          <a:xfrm>
            <a:off x="7747125" y="1937870"/>
            <a:ext cx="814982" cy="478409"/>
            <a:chOff x="6077683" y="2139563"/>
            <a:chExt cx="2173284" cy="1275758"/>
          </a:xfrm>
        </p:grpSpPr>
        <p:sp>
          <p:nvSpPr>
            <p:cNvPr id="1708" name="Google Shape;1708;p108"/>
            <p:cNvSpPr/>
            <p:nvPr/>
          </p:nvSpPr>
          <p:spPr>
            <a:xfrm>
              <a:off x="6077683" y="2532074"/>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709" name="Google Shape;1709;p108"/>
            <p:cNvSpPr/>
            <p:nvPr/>
          </p:nvSpPr>
          <p:spPr>
            <a:xfrm>
              <a:off x="6463405" y="230043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710" name="Google Shape;1710;p108"/>
            <p:cNvSpPr/>
            <p:nvPr/>
          </p:nvSpPr>
          <p:spPr>
            <a:xfrm>
              <a:off x="6849127" y="2484532"/>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711" name="Google Shape;1711;p108"/>
            <p:cNvSpPr/>
            <p:nvPr/>
          </p:nvSpPr>
          <p:spPr>
            <a:xfrm>
              <a:off x="7234848" y="2532074"/>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712" name="Google Shape;1712;p108"/>
            <p:cNvSpPr/>
            <p:nvPr/>
          </p:nvSpPr>
          <p:spPr>
            <a:xfrm>
              <a:off x="7638446" y="2701621"/>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713" name="Google Shape;1713;p108"/>
            <p:cNvSpPr/>
            <p:nvPr/>
          </p:nvSpPr>
          <p:spPr>
            <a:xfrm>
              <a:off x="8024167" y="2139563"/>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sp>
        <p:nvSpPr>
          <p:cNvPr id="1714" name="Google Shape;1714;p108"/>
          <p:cNvSpPr txBox="1"/>
          <p:nvPr/>
        </p:nvSpPr>
        <p:spPr>
          <a:xfrm>
            <a:off x="5981600" y="2717988"/>
            <a:ext cx="272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A           U                    D            I         O</a:t>
            </a:r>
            <a:endParaRPr>
              <a:latin typeface="Source Sans Pro"/>
              <a:ea typeface="Source Sans Pro"/>
              <a:cs typeface="Source Sans Pro"/>
              <a:sym typeface="Source Sans Pro"/>
            </a:endParaRPr>
          </a:p>
        </p:txBody>
      </p:sp>
      <p:sp>
        <p:nvSpPr>
          <p:cNvPr id="1715" name="Google Shape;1715;p108"/>
          <p:cNvSpPr txBox="1"/>
          <p:nvPr/>
        </p:nvSpPr>
        <p:spPr>
          <a:xfrm>
            <a:off x="6023925" y="3319800"/>
            <a:ext cx="272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                               audio</a:t>
            </a:r>
            <a:endParaRPr>
              <a:latin typeface="Source Sans Pro"/>
              <a:ea typeface="Source Sans Pro"/>
              <a:cs typeface="Source Sans Pro"/>
              <a:sym typeface="Source Sans Pro"/>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0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augmentation</a:t>
            </a:r>
            <a:endParaRPr/>
          </a:p>
        </p:txBody>
      </p:sp>
      <p:sp>
        <p:nvSpPr>
          <p:cNvPr id="1721" name="Google Shape;1721;p10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Limited training data</a:t>
            </a:r>
            <a:endParaRPr/>
          </a:p>
          <a:p>
            <a:pPr marL="457200" lvl="0" indent="-342900" algn="l" rtl="0">
              <a:spcBef>
                <a:spcPts val="0"/>
              </a:spcBef>
              <a:spcAft>
                <a:spcPts val="0"/>
              </a:spcAft>
              <a:buSzPts val="1800"/>
              <a:buChar char="●"/>
            </a:pPr>
            <a:r>
              <a:rPr lang="en"/>
              <a:t>Generate synthetic training data</a:t>
            </a:r>
            <a:endParaRPr/>
          </a:p>
          <a:p>
            <a:pPr marL="457200" lvl="0" indent="-342900" algn="l" rtl="0">
              <a:spcBef>
                <a:spcPts val="0"/>
              </a:spcBef>
              <a:spcAft>
                <a:spcPts val="0"/>
              </a:spcAft>
              <a:buSzPts val="1800"/>
              <a:buChar char="●"/>
            </a:pPr>
            <a:r>
              <a:rPr lang="en"/>
              <a:t>ASR investigated several possibilities</a:t>
            </a:r>
            <a:endParaRPr/>
          </a:p>
          <a:p>
            <a:pPr marL="914400" lvl="1" indent="-317500" algn="l" rtl="0">
              <a:spcBef>
                <a:spcPts val="0"/>
              </a:spcBef>
              <a:spcAft>
                <a:spcPts val="0"/>
              </a:spcAft>
              <a:buSzPts val="1400"/>
              <a:buChar char="○"/>
            </a:pPr>
            <a:r>
              <a:rPr lang="en"/>
              <a:t>Noise injection (Hannun et al., 2014) </a:t>
            </a:r>
            <a:endParaRPr/>
          </a:p>
          <a:p>
            <a:pPr marL="914400" lvl="1" indent="-317500" algn="l" rtl="0">
              <a:spcBef>
                <a:spcPts val="0"/>
              </a:spcBef>
              <a:spcAft>
                <a:spcPts val="0"/>
              </a:spcAft>
              <a:buSzPts val="1400"/>
              <a:buChar char="○"/>
            </a:pPr>
            <a:r>
              <a:rPr lang="en"/>
              <a:t>Speed perturbation (Ko et al., 2015)</a:t>
            </a:r>
            <a:endParaRPr/>
          </a:p>
          <a:p>
            <a:pPr marL="457200" lvl="0" indent="-342900" algn="l" rtl="0">
              <a:spcBef>
                <a:spcPts val="0"/>
              </a:spcBef>
              <a:spcAft>
                <a:spcPts val="0"/>
              </a:spcAft>
              <a:buSzPts val="1800"/>
              <a:buChar char="●"/>
            </a:pPr>
            <a:r>
              <a:rPr lang="en"/>
              <a:t>Successful technique in deep learning ASR</a:t>
            </a:r>
            <a:endParaRPr/>
          </a:p>
          <a:p>
            <a:pPr marL="914400" lvl="1" indent="-317500" algn="l" rtl="0">
              <a:spcBef>
                <a:spcPts val="0"/>
              </a:spcBef>
              <a:spcAft>
                <a:spcPts val="0"/>
              </a:spcAft>
              <a:buSzPts val="1400"/>
              <a:buChar char="○"/>
            </a:pPr>
            <a:r>
              <a:rPr lang="en"/>
              <a:t>SpecAugment (Spark et al., 2019)</a:t>
            </a:r>
            <a:endParaRPr/>
          </a:p>
          <a:p>
            <a:pPr marL="914400" lvl="1" indent="-317500" algn="l" rtl="0">
              <a:spcBef>
                <a:spcPts val="0"/>
              </a:spcBef>
              <a:spcAft>
                <a:spcPts val="0"/>
              </a:spcAft>
              <a:buSzPts val="1400"/>
              <a:buChar char="○"/>
            </a:pPr>
            <a:r>
              <a:rPr lang="en"/>
              <a:t>Also applied in ST (Bahar et al, 2019)</a:t>
            </a:r>
            <a:endParaRPr/>
          </a:p>
          <a:p>
            <a:pPr marL="914400" lvl="0" indent="0" algn="l" rtl="0">
              <a:spcBef>
                <a:spcPts val="1600"/>
              </a:spcBef>
              <a:spcAft>
                <a:spcPts val="1600"/>
              </a:spcAft>
              <a:buNone/>
            </a:pPr>
            <a:endParaRPr/>
          </a:p>
        </p:txBody>
      </p:sp>
      <p:sp>
        <p:nvSpPr>
          <p:cNvPr id="1722" name="Google Shape;1722;p10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26"/>
        <p:cNvGrpSpPr/>
        <p:nvPr/>
      </p:nvGrpSpPr>
      <p:grpSpPr>
        <a:xfrm>
          <a:off x="0" y="0"/>
          <a:ext cx="0" cy="0"/>
          <a:chOff x="0" y="0"/>
          <a:chExt cx="0" cy="0"/>
        </a:xfrm>
      </p:grpSpPr>
      <p:sp>
        <p:nvSpPr>
          <p:cNvPr id="1727" name="Google Shape;1727;p11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SpecAugment</a:t>
            </a:r>
            <a:endParaRPr/>
          </a:p>
        </p:txBody>
      </p:sp>
      <p:sp>
        <p:nvSpPr>
          <p:cNvPr id="1728" name="Google Shape;1728;p11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Directly applied on audio features</a:t>
            </a:r>
            <a:endParaRPr/>
          </a:p>
          <a:p>
            <a:pPr marL="457200" lvl="0" indent="-342900" algn="l" rtl="0">
              <a:spcBef>
                <a:spcPts val="0"/>
              </a:spcBef>
              <a:spcAft>
                <a:spcPts val="0"/>
              </a:spcAft>
              <a:buSzPts val="1800"/>
              <a:buChar char="●"/>
            </a:pPr>
            <a:r>
              <a:rPr lang="en"/>
              <a:t>Idea:</a:t>
            </a:r>
            <a:endParaRPr/>
          </a:p>
          <a:p>
            <a:pPr marL="914400" lvl="1" indent="-317500" algn="l" rtl="0">
              <a:spcBef>
                <a:spcPts val="0"/>
              </a:spcBef>
              <a:spcAft>
                <a:spcPts val="0"/>
              </a:spcAft>
              <a:buSzPts val="1400"/>
              <a:buChar char="○"/>
            </a:pPr>
            <a:r>
              <a:rPr lang="en"/>
              <a:t>Mask information</a:t>
            </a:r>
            <a:endParaRPr/>
          </a:p>
          <a:p>
            <a:pPr marL="457200" lvl="0" indent="0" algn="l" rtl="0">
              <a:spcBef>
                <a:spcPts val="1600"/>
              </a:spcBef>
              <a:spcAft>
                <a:spcPts val="0"/>
              </a:spcAft>
              <a:buNone/>
            </a:pPr>
            <a:endParaRPr sz="900"/>
          </a:p>
          <a:p>
            <a:pPr marL="914400" lvl="0" indent="0" algn="l" rtl="0">
              <a:spcBef>
                <a:spcPts val="1600"/>
              </a:spcBef>
              <a:spcAft>
                <a:spcPts val="1600"/>
              </a:spcAft>
              <a:buNone/>
            </a:pPr>
            <a:endParaRPr/>
          </a:p>
        </p:txBody>
      </p:sp>
      <p:sp>
        <p:nvSpPr>
          <p:cNvPr id="1729" name="Google Shape;1729;p1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82</a:t>
            </a:fld>
            <a:endParaRPr/>
          </a:p>
        </p:txBody>
      </p:sp>
      <p:grpSp>
        <p:nvGrpSpPr>
          <p:cNvPr id="1730" name="Google Shape;1730;p110"/>
          <p:cNvGrpSpPr/>
          <p:nvPr/>
        </p:nvGrpSpPr>
        <p:grpSpPr>
          <a:xfrm>
            <a:off x="5422425" y="978600"/>
            <a:ext cx="217500" cy="973800"/>
            <a:chOff x="5422425" y="978600"/>
            <a:chExt cx="217500" cy="973800"/>
          </a:xfrm>
        </p:grpSpPr>
        <p:sp>
          <p:nvSpPr>
            <p:cNvPr id="1731" name="Google Shape;1731;p110"/>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10"/>
            <p:cNvSpPr/>
            <p:nvPr/>
          </p:nvSpPr>
          <p:spPr>
            <a:xfrm>
              <a:off x="5488600" y="1025875"/>
              <a:ext cx="80400" cy="126600"/>
            </a:xfrm>
            <a:prstGeom prst="ellipse">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10"/>
            <p:cNvSpPr/>
            <p:nvPr/>
          </p:nvSpPr>
          <p:spPr>
            <a:xfrm>
              <a:off x="5488600" y="1216100"/>
              <a:ext cx="80400" cy="126600"/>
            </a:xfrm>
            <a:prstGeom prst="ellipse">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10"/>
            <p:cNvSpPr/>
            <p:nvPr/>
          </p:nvSpPr>
          <p:spPr>
            <a:xfrm>
              <a:off x="5488600" y="1406325"/>
              <a:ext cx="80400" cy="126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10"/>
            <p:cNvSpPr/>
            <p:nvPr/>
          </p:nvSpPr>
          <p:spPr>
            <a:xfrm>
              <a:off x="5488600" y="1596550"/>
              <a:ext cx="80400" cy="126600"/>
            </a:xfrm>
            <a:prstGeom prst="ellipse">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10"/>
            <p:cNvSpPr/>
            <p:nvPr/>
          </p:nvSpPr>
          <p:spPr>
            <a:xfrm>
              <a:off x="5488600" y="1786775"/>
              <a:ext cx="80400" cy="126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7" name="Google Shape;1737;p110"/>
          <p:cNvGrpSpPr/>
          <p:nvPr/>
        </p:nvGrpSpPr>
        <p:grpSpPr>
          <a:xfrm>
            <a:off x="5867925" y="978600"/>
            <a:ext cx="217500" cy="973800"/>
            <a:chOff x="5422425" y="978600"/>
            <a:chExt cx="217500" cy="973800"/>
          </a:xfrm>
        </p:grpSpPr>
        <p:sp>
          <p:nvSpPr>
            <p:cNvPr id="1738" name="Google Shape;1738;p110"/>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10"/>
            <p:cNvSpPr/>
            <p:nvPr/>
          </p:nvSpPr>
          <p:spPr>
            <a:xfrm>
              <a:off x="5488600" y="1025875"/>
              <a:ext cx="80400" cy="126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10"/>
            <p:cNvSpPr/>
            <p:nvPr/>
          </p:nvSpPr>
          <p:spPr>
            <a:xfrm>
              <a:off x="5488600" y="1216100"/>
              <a:ext cx="80400" cy="126600"/>
            </a:xfrm>
            <a:prstGeom prst="ellipse">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10"/>
            <p:cNvSpPr/>
            <p:nvPr/>
          </p:nvSpPr>
          <p:spPr>
            <a:xfrm>
              <a:off x="5488600" y="1406325"/>
              <a:ext cx="80400" cy="126600"/>
            </a:xfrm>
            <a:prstGeom prst="ellipse">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10"/>
            <p:cNvSpPr/>
            <p:nvPr/>
          </p:nvSpPr>
          <p:spPr>
            <a:xfrm>
              <a:off x="5488600" y="1596550"/>
              <a:ext cx="80400" cy="126600"/>
            </a:xfrm>
            <a:prstGeom prst="ellipse">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10"/>
            <p:cNvSpPr/>
            <p:nvPr/>
          </p:nvSpPr>
          <p:spPr>
            <a:xfrm>
              <a:off x="5488600" y="1786775"/>
              <a:ext cx="80400" cy="1266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4" name="Google Shape;1744;p110"/>
          <p:cNvGrpSpPr/>
          <p:nvPr/>
        </p:nvGrpSpPr>
        <p:grpSpPr>
          <a:xfrm>
            <a:off x="6313425" y="978600"/>
            <a:ext cx="217500" cy="973800"/>
            <a:chOff x="5422425" y="978600"/>
            <a:chExt cx="217500" cy="973800"/>
          </a:xfrm>
        </p:grpSpPr>
        <p:sp>
          <p:nvSpPr>
            <p:cNvPr id="1745" name="Google Shape;1745;p110"/>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10"/>
            <p:cNvSpPr/>
            <p:nvPr/>
          </p:nvSpPr>
          <p:spPr>
            <a:xfrm>
              <a:off x="5488600" y="1025875"/>
              <a:ext cx="80400" cy="126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10"/>
            <p:cNvSpPr/>
            <p:nvPr/>
          </p:nvSpPr>
          <p:spPr>
            <a:xfrm>
              <a:off x="5488600" y="1216100"/>
              <a:ext cx="80400" cy="126600"/>
            </a:xfrm>
            <a:prstGeom prst="ellipse">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10"/>
            <p:cNvSpPr/>
            <p:nvPr/>
          </p:nvSpPr>
          <p:spPr>
            <a:xfrm>
              <a:off x="5488600" y="1406325"/>
              <a:ext cx="80400" cy="126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10"/>
            <p:cNvSpPr/>
            <p:nvPr/>
          </p:nvSpPr>
          <p:spPr>
            <a:xfrm>
              <a:off x="5488600" y="1596550"/>
              <a:ext cx="80400" cy="126600"/>
            </a:xfrm>
            <a:prstGeom prst="ellipse">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10"/>
            <p:cNvSpPr/>
            <p:nvPr/>
          </p:nvSpPr>
          <p:spPr>
            <a:xfrm>
              <a:off x="5488600" y="1786775"/>
              <a:ext cx="80400" cy="126600"/>
            </a:xfrm>
            <a:prstGeom prst="ellipse">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1" name="Google Shape;1751;p110"/>
          <p:cNvGrpSpPr/>
          <p:nvPr/>
        </p:nvGrpSpPr>
        <p:grpSpPr>
          <a:xfrm>
            <a:off x="6758925" y="978600"/>
            <a:ext cx="217500" cy="973800"/>
            <a:chOff x="5422425" y="978600"/>
            <a:chExt cx="217500" cy="973800"/>
          </a:xfrm>
        </p:grpSpPr>
        <p:sp>
          <p:nvSpPr>
            <p:cNvPr id="1752" name="Google Shape;1752;p110"/>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10"/>
            <p:cNvSpPr/>
            <p:nvPr/>
          </p:nvSpPr>
          <p:spPr>
            <a:xfrm>
              <a:off x="5488600" y="1025875"/>
              <a:ext cx="80400" cy="126600"/>
            </a:xfrm>
            <a:prstGeom prst="ellipse">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10"/>
            <p:cNvSpPr/>
            <p:nvPr/>
          </p:nvSpPr>
          <p:spPr>
            <a:xfrm>
              <a:off x="5488600" y="1216100"/>
              <a:ext cx="80400" cy="1266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10"/>
            <p:cNvSpPr/>
            <p:nvPr/>
          </p:nvSpPr>
          <p:spPr>
            <a:xfrm>
              <a:off x="5488600" y="1406325"/>
              <a:ext cx="80400" cy="126600"/>
            </a:xfrm>
            <a:prstGeom prst="ellipse">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10"/>
            <p:cNvSpPr/>
            <p:nvPr/>
          </p:nvSpPr>
          <p:spPr>
            <a:xfrm>
              <a:off x="5488600" y="1596550"/>
              <a:ext cx="80400" cy="126600"/>
            </a:xfrm>
            <a:prstGeom prst="ellipse">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10"/>
            <p:cNvSpPr/>
            <p:nvPr/>
          </p:nvSpPr>
          <p:spPr>
            <a:xfrm>
              <a:off x="5488600" y="1786775"/>
              <a:ext cx="80400" cy="126600"/>
            </a:xfrm>
            <a:prstGeom prst="ellipse">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8" name="Google Shape;1758;p110"/>
          <p:cNvGrpSpPr/>
          <p:nvPr/>
        </p:nvGrpSpPr>
        <p:grpSpPr>
          <a:xfrm>
            <a:off x="7204425" y="978600"/>
            <a:ext cx="217500" cy="973800"/>
            <a:chOff x="5422425" y="978600"/>
            <a:chExt cx="217500" cy="973800"/>
          </a:xfrm>
        </p:grpSpPr>
        <p:sp>
          <p:nvSpPr>
            <p:cNvPr id="1759" name="Google Shape;1759;p110"/>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10"/>
            <p:cNvSpPr/>
            <p:nvPr/>
          </p:nvSpPr>
          <p:spPr>
            <a:xfrm>
              <a:off x="5488600" y="1025875"/>
              <a:ext cx="80400" cy="126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10"/>
            <p:cNvSpPr/>
            <p:nvPr/>
          </p:nvSpPr>
          <p:spPr>
            <a:xfrm>
              <a:off x="5488600" y="1216100"/>
              <a:ext cx="80400" cy="1266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10"/>
            <p:cNvSpPr/>
            <p:nvPr/>
          </p:nvSpPr>
          <p:spPr>
            <a:xfrm>
              <a:off x="5488600" y="1406325"/>
              <a:ext cx="80400" cy="126600"/>
            </a:xfrm>
            <a:prstGeom prst="ellipse">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10"/>
            <p:cNvSpPr/>
            <p:nvPr/>
          </p:nvSpPr>
          <p:spPr>
            <a:xfrm>
              <a:off x="5488600" y="1596550"/>
              <a:ext cx="80400" cy="126600"/>
            </a:xfrm>
            <a:prstGeom prst="ellipse">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10"/>
            <p:cNvSpPr/>
            <p:nvPr/>
          </p:nvSpPr>
          <p:spPr>
            <a:xfrm>
              <a:off x="5488600" y="1786775"/>
              <a:ext cx="80400" cy="126600"/>
            </a:xfrm>
            <a:prstGeom prst="ellipse">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768"/>
        <p:cNvGrpSpPr/>
        <p:nvPr/>
      </p:nvGrpSpPr>
      <p:grpSpPr>
        <a:xfrm>
          <a:off x="0" y="0"/>
          <a:ext cx="0" cy="0"/>
          <a:chOff x="0" y="0"/>
          <a:chExt cx="0" cy="0"/>
        </a:xfrm>
      </p:grpSpPr>
      <p:sp>
        <p:nvSpPr>
          <p:cNvPr id="1769" name="Google Shape;1769;p11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SpecAugment</a:t>
            </a:r>
            <a:endParaRPr/>
          </a:p>
        </p:txBody>
      </p:sp>
      <p:sp>
        <p:nvSpPr>
          <p:cNvPr id="1770" name="Google Shape;1770;p11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Directly applied on audio features</a:t>
            </a:r>
            <a:endParaRPr/>
          </a:p>
          <a:p>
            <a:pPr marL="457200" lvl="0" indent="-342900" algn="l" rtl="0">
              <a:spcBef>
                <a:spcPts val="0"/>
              </a:spcBef>
              <a:spcAft>
                <a:spcPts val="0"/>
              </a:spcAft>
              <a:buSzPts val="1800"/>
              <a:buChar char="●"/>
            </a:pPr>
            <a:r>
              <a:rPr lang="en"/>
              <a:t>Idea:</a:t>
            </a:r>
            <a:endParaRPr/>
          </a:p>
          <a:p>
            <a:pPr marL="914400" lvl="1" indent="-317500" algn="l" rtl="0">
              <a:spcBef>
                <a:spcPts val="0"/>
              </a:spcBef>
              <a:spcAft>
                <a:spcPts val="0"/>
              </a:spcAft>
              <a:buSzPts val="1400"/>
              <a:buChar char="○"/>
            </a:pPr>
            <a:r>
              <a:rPr lang="en"/>
              <a:t>Mask information</a:t>
            </a:r>
            <a:endParaRPr/>
          </a:p>
          <a:p>
            <a:pPr marL="457200" lvl="0" indent="0" algn="l" rtl="0">
              <a:spcBef>
                <a:spcPts val="1600"/>
              </a:spcBef>
              <a:spcAft>
                <a:spcPts val="0"/>
              </a:spcAft>
              <a:buNone/>
            </a:pPr>
            <a:endParaRPr sz="900"/>
          </a:p>
          <a:p>
            <a:pPr marL="457200" lvl="0" indent="-342900" algn="l" rtl="0">
              <a:spcBef>
                <a:spcPts val="1600"/>
              </a:spcBef>
              <a:spcAft>
                <a:spcPts val="0"/>
              </a:spcAft>
              <a:buClr>
                <a:srgbClr val="9900FF"/>
              </a:buClr>
              <a:buSzPts val="1800"/>
              <a:buFont typeface="Caveat"/>
              <a:buChar char="●"/>
            </a:pPr>
            <a:r>
              <a:rPr lang="en">
                <a:solidFill>
                  <a:srgbClr val="9900FF"/>
                </a:solidFill>
                <a:latin typeface="Caveat"/>
                <a:ea typeface="Caveat"/>
                <a:cs typeface="Caveat"/>
                <a:sym typeface="Caveat"/>
              </a:rPr>
              <a:t>Time masking</a:t>
            </a:r>
            <a:endParaRPr>
              <a:solidFill>
                <a:srgbClr val="9900FF"/>
              </a:solidFill>
              <a:latin typeface="Caveat"/>
              <a:ea typeface="Caveat"/>
              <a:cs typeface="Caveat"/>
              <a:sym typeface="Caveat"/>
            </a:endParaRPr>
          </a:p>
          <a:p>
            <a:pPr marL="914400" lvl="1" indent="-317500" algn="l" rtl="0">
              <a:spcBef>
                <a:spcPts val="0"/>
              </a:spcBef>
              <a:spcAft>
                <a:spcPts val="0"/>
              </a:spcAft>
              <a:buSzPts val="1400"/>
              <a:buChar char="○"/>
            </a:pPr>
            <a:r>
              <a:rPr lang="en"/>
              <a:t>Set several consecutive feature vector to zero</a:t>
            </a:r>
            <a:endParaRPr/>
          </a:p>
          <a:p>
            <a:pPr marL="457200" lvl="0" indent="0" algn="l" rtl="0">
              <a:spcBef>
                <a:spcPts val="1600"/>
              </a:spcBef>
              <a:spcAft>
                <a:spcPts val="0"/>
              </a:spcAft>
              <a:buNone/>
            </a:pPr>
            <a:endParaRPr/>
          </a:p>
          <a:p>
            <a:pPr marL="914400" lvl="0" indent="0" algn="l" rtl="0">
              <a:spcBef>
                <a:spcPts val="1600"/>
              </a:spcBef>
              <a:spcAft>
                <a:spcPts val="1600"/>
              </a:spcAft>
              <a:buNone/>
            </a:pPr>
            <a:endParaRPr/>
          </a:p>
        </p:txBody>
      </p:sp>
      <p:sp>
        <p:nvSpPr>
          <p:cNvPr id="1771" name="Google Shape;1771;p1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83</a:t>
            </a:fld>
            <a:endParaRPr/>
          </a:p>
        </p:txBody>
      </p:sp>
      <p:grpSp>
        <p:nvGrpSpPr>
          <p:cNvPr id="1772" name="Google Shape;1772;p111"/>
          <p:cNvGrpSpPr/>
          <p:nvPr/>
        </p:nvGrpSpPr>
        <p:grpSpPr>
          <a:xfrm>
            <a:off x="5422425" y="978600"/>
            <a:ext cx="217500" cy="973800"/>
            <a:chOff x="5422425" y="978600"/>
            <a:chExt cx="217500" cy="973800"/>
          </a:xfrm>
        </p:grpSpPr>
        <p:sp>
          <p:nvSpPr>
            <p:cNvPr id="1773" name="Google Shape;1773;p111"/>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11"/>
            <p:cNvSpPr/>
            <p:nvPr/>
          </p:nvSpPr>
          <p:spPr>
            <a:xfrm>
              <a:off x="5488600" y="1025875"/>
              <a:ext cx="80400" cy="126600"/>
            </a:xfrm>
            <a:prstGeom prst="ellipse">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11"/>
            <p:cNvSpPr/>
            <p:nvPr/>
          </p:nvSpPr>
          <p:spPr>
            <a:xfrm>
              <a:off x="5488600" y="1216100"/>
              <a:ext cx="80400" cy="126600"/>
            </a:xfrm>
            <a:prstGeom prst="ellipse">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11"/>
            <p:cNvSpPr/>
            <p:nvPr/>
          </p:nvSpPr>
          <p:spPr>
            <a:xfrm>
              <a:off x="5488600" y="1406325"/>
              <a:ext cx="80400" cy="126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11"/>
            <p:cNvSpPr/>
            <p:nvPr/>
          </p:nvSpPr>
          <p:spPr>
            <a:xfrm>
              <a:off x="5488600" y="1596550"/>
              <a:ext cx="80400" cy="126600"/>
            </a:xfrm>
            <a:prstGeom prst="ellipse">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11"/>
            <p:cNvSpPr/>
            <p:nvPr/>
          </p:nvSpPr>
          <p:spPr>
            <a:xfrm>
              <a:off x="5488600" y="1786775"/>
              <a:ext cx="80400" cy="126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9" name="Google Shape;1779;p111"/>
          <p:cNvGrpSpPr/>
          <p:nvPr/>
        </p:nvGrpSpPr>
        <p:grpSpPr>
          <a:xfrm>
            <a:off x="5867925" y="978600"/>
            <a:ext cx="217500" cy="973800"/>
            <a:chOff x="5422425" y="978600"/>
            <a:chExt cx="217500" cy="973800"/>
          </a:xfrm>
        </p:grpSpPr>
        <p:sp>
          <p:nvSpPr>
            <p:cNvPr id="1780" name="Google Shape;1780;p111"/>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11"/>
            <p:cNvSpPr/>
            <p:nvPr/>
          </p:nvSpPr>
          <p:spPr>
            <a:xfrm>
              <a:off x="5488600" y="1025875"/>
              <a:ext cx="80400" cy="126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11"/>
            <p:cNvSpPr/>
            <p:nvPr/>
          </p:nvSpPr>
          <p:spPr>
            <a:xfrm>
              <a:off x="5488600" y="1216100"/>
              <a:ext cx="80400" cy="126600"/>
            </a:xfrm>
            <a:prstGeom prst="ellipse">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11"/>
            <p:cNvSpPr/>
            <p:nvPr/>
          </p:nvSpPr>
          <p:spPr>
            <a:xfrm>
              <a:off x="5488600" y="1406325"/>
              <a:ext cx="80400" cy="126600"/>
            </a:xfrm>
            <a:prstGeom prst="ellipse">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11"/>
            <p:cNvSpPr/>
            <p:nvPr/>
          </p:nvSpPr>
          <p:spPr>
            <a:xfrm>
              <a:off x="5488600" y="1596550"/>
              <a:ext cx="80400" cy="126600"/>
            </a:xfrm>
            <a:prstGeom prst="ellipse">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11"/>
            <p:cNvSpPr/>
            <p:nvPr/>
          </p:nvSpPr>
          <p:spPr>
            <a:xfrm>
              <a:off x="5488600" y="1786775"/>
              <a:ext cx="80400" cy="1266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6" name="Google Shape;1786;p111"/>
          <p:cNvGrpSpPr/>
          <p:nvPr/>
        </p:nvGrpSpPr>
        <p:grpSpPr>
          <a:xfrm>
            <a:off x="6313425" y="978600"/>
            <a:ext cx="217500" cy="973800"/>
            <a:chOff x="5422425" y="978600"/>
            <a:chExt cx="217500" cy="973800"/>
          </a:xfrm>
        </p:grpSpPr>
        <p:sp>
          <p:nvSpPr>
            <p:cNvPr id="1787" name="Google Shape;1787;p111"/>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11"/>
            <p:cNvSpPr/>
            <p:nvPr/>
          </p:nvSpPr>
          <p:spPr>
            <a:xfrm>
              <a:off x="5488600" y="1025875"/>
              <a:ext cx="80400" cy="126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11"/>
            <p:cNvSpPr/>
            <p:nvPr/>
          </p:nvSpPr>
          <p:spPr>
            <a:xfrm>
              <a:off x="5488600" y="1216100"/>
              <a:ext cx="80400" cy="126600"/>
            </a:xfrm>
            <a:prstGeom prst="ellipse">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11"/>
            <p:cNvSpPr/>
            <p:nvPr/>
          </p:nvSpPr>
          <p:spPr>
            <a:xfrm>
              <a:off x="5488600" y="1406325"/>
              <a:ext cx="80400" cy="126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11"/>
            <p:cNvSpPr/>
            <p:nvPr/>
          </p:nvSpPr>
          <p:spPr>
            <a:xfrm>
              <a:off x="5488600" y="1596550"/>
              <a:ext cx="80400" cy="126600"/>
            </a:xfrm>
            <a:prstGeom prst="ellipse">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11"/>
            <p:cNvSpPr/>
            <p:nvPr/>
          </p:nvSpPr>
          <p:spPr>
            <a:xfrm>
              <a:off x="5488600" y="1786775"/>
              <a:ext cx="80400" cy="126600"/>
            </a:xfrm>
            <a:prstGeom prst="ellipse">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3" name="Google Shape;1793;p111"/>
          <p:cNvGrpSpPr/>
          <p:nvPr/>
        </p:nvGrpSpPr>
        <p:grpSpPr>
          <a:xfrm>
            <a:off x="6758925" y="978600"/>
            <a:ext cx="217500" cy="973800"/>
            <a:chOff x="5422425" y="978600"/>
            <a:chExt cx="217500" cy="973800"/>
          </a:xfrm>
        </p:grpSpPr>
        <p:sp>
          <p:nvSpPr>
            <p:cNvPr id="1794" name="Google Shape;1794;p111"/>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11"/>
            <p:cNvSpPr/>
            <p:nvPr/>
          </p:nvSpPr>
          <p:spPr>
            <a:xfrm>
              <a:off x="5488600" y="1025875"/>
              <a:ext cx="80400" cy="126600"/>
            </a:xfrm>
            <a:prstGeom prst="ellipse">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11"/>
            <p:cNvSpPr/>
            <p:nvPr/>
          </p:nvSpPr>
          <p:spPr>
            <a:xfrm>
              <a:off x="5488600" y="1216100"/>
              <a:ext cx="80400" cy="1266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11"/>
            <p:cNvSpPr/>
            <p:nvPr/>
          </p:nvSpPr>
          <p:spPr>
            <a:xfrm>
              <a:off x="5488600" y="1406325"/>
              <a:ext cx="80400" cy="126600"/>
            </a:xfrm>
            <a:prstGeom prst="ellipse">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11"/>
            <p:cNvSpPr/>
            <p:nvPr/>
          </p:nvSpPr>
          <p:spPr>
            <a:xfrm>
              <a:off x="5488600" y="1596550"/>
              <a:ext cx="80400" cy="126600"/>
            </a:xfrm>
            <a:prstGeom prst="ellipse">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11"/>
            <p:cNvSpPr/>
            <p:nvPr/>
          </p:nvSpPr>
          <p:spPr>
            <a:xfrm>
              <a:off x="5488600" y="1786775"/>
              <a:ext cx="80400" cy="126600"/>
            </a:xfrm>
            <a:prstGeom prst="ellipse">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0" name="Google Shape;1800;p111"/>
          <p:cNvGrpSpPr/>
          <p:nvPr/>
        </p:nvGrpSpPr>
        <p:grpSpPr>
          <a:xfrm>
            <a:off x="7204425" y="978600"/>
            <a:ext cx="217500" cy="973800"/>
            <a:chOff x="5422425" y="978600"/>
            <a:chExt cx="217500" cy="973800"/>
          </a:xfrm>
        </p:grpSpPr>
        <p:sp>
          <p:nvSpPr>
            <p:cNvPr id="1801" name="Google Shape;1801;p111"/>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11"/>
            <p:cNvSpPr/>
            <p:nvPr/>
          </p:nvSpPr>
          <p:spPr>
            <a:xfrm>
              <a:off x="5488600" y="1025875"/>
              <a:ext cx="80400" cy="126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11"/>
            <p:cNvSpPr/>
            <p:nvPr/>
          </p:nvSpPr>
          <p:spPr>
            <a:xfrm>
              <a:off x="5488600" y="1216100"/>
              <a:ext cx="80400" cy="1266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11"/>
            <p:cNvSpPr/>
            <p:nvPr/>
          </p:nvSpPr>
          <p:spPr>
            <a:xfrm>
              <a:off x="5488600" y="1406325"/>
              <a:ext cx="80400" cy="126600"/>
            </a:xfrm>
            <a:prstGeom prst="ellipse">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11"/>
            <p:cNvSpPr/>
            <p:nvPr/>
          </p:nvSpPr>
          <p:spPr>
            <a:xfrm>
              <a:off x="5488600" y="1596550"/>
              <a:ext cx="80400" cy="126600"/>
            </a:xfrm>
            <a:prstGeom prst="ellipse">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11"/>
            <p:cNvSpPr/>
            <p:nvPr/>
          </p:nvSpPr>
          <p:spPr>
            <a:xfrm>
              <a:off x="5488600" y="1786775"/>
              <a:ext cx="80400" cy="126600"/>
            </a:xfrm>
            <a:prstGeom prst="ellipse">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7" name="Google Shape;1807;p111"/>
          <p:cNvGrpSpPr/>
          <p:nvPr/>
        </p:nvGrpSpPr>
        <p:grpSpPr>
          <a:xfrm>
            <a:off x="5422425" y="2350700"/>
            <a:ext cx="217500" cy="973800"/>
            <a:chOff x="5422425" y="978600"/>
            <a:chExt cx="217500" cy="973800"/>
          </a:xfrm>
        </p:grpSpPr>
        <p:sp>
          <p:nvSpPr>
            <p:cNvPr id="1808" name="Google Shape;1808;p111"/>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11"/>
            <p:cNvSpPr/>
            <p:nvPr/>
          </p:nvSpPr>
          <p:spPr>
            <a:xfrm>
              <a:off x="5488600" y="1025875"/>
              <a:ext cx="80400" cy="126600"/>
            </a:xfrm>
            <a:prstGeom prst="ellipse">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11"/>
            <p:cNvSpPr/>
            <p:nvPr/>
          </p:nvSpPr>
          <p:spPr>
            <a:xfrm>
              <a:off x="5488600" y="1216100"/>
              <a:ext cx="80400" cy="126600"/>
            </a:xfrm>
            <a:prstGeom prst="ellipse">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11"/>
            <p:cNvSpPr/>
            <p:nvPr/>
          </p:nvSpPr>
          <p:spPr>
            <a:xfrm>
              <a:off x="5488600" y="1406325"/>
              <a:ext cx="80400" cy="126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11"/>
            <p:cNvSpPr/>
            <p:nvPr/>
          </p:nvSpPr>
          <p:spPr>
            <a:xfrm>
              <a:off x="5488600" y="1596550"/>
              <a:ext cx="80400" cy="126600"/>
            </a:xfrm>
            <a:prstGeom prst="ellipse">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11"/>
            <p:cNvSpPr/>
            <p:nvPr/>
          </p:nvSpPr>
          <p:spPr>
            <a:xfrm>
              <a:off x="5488600" y="1786775"/>
              <a:ext cx="80400" cy="126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4" name="Google Shape;1814;p111"/>
          <p:cNvGrpSpPr/>
          <p:nvPr/>
        </p:nvGrpSpPr>
        <p:grpSpPr>
          <a:xfrm>
            <a:off x="5867925" y="2350700"/>
            <a:ext cx="217500" cy="973800"/>
            <a:chOff x="5422425" y="978600"/>
            <a:chExt cx="217500" cy="973800"/>
          </a:xfrm>
        </p:grpSpPr>
        <p:sp>
          <p:nvSpPr>
            <p:cNvPr id="1815" name="Google Shape;1815;p111"/>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11"/>
            <p:cNvSpPr/>
            <p:nvPr/>
          </p:nvSpPr>
          <p:spPr>
            <a:xfrm>
              <a:off x="5488600" y="1025875"/>
              <a:ext cx="80400" cy="126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11"/>
            <p:cNvSpPr/>
            <p:nvPr/>
          </p:nvSpPr>
          <p:spPr>
            <a:xfrm>
              <a:off x="5488600" y="1216100"/>
              <a:ext cx="80400" cy="126600"/>
            </a:xfrm>
            <a:prstGeom prst="ellipse">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11"/>
            <p:cNvSpPr/>
            <p:nvPr/>
          </p:nvSpPr>
          <p:spPr>
            <a:xfrm>
              <a:off x="5488600" y="1406325"/>
              <a:ext cx="80400" cy="126600"/>
            </a:xfrm>
            <a:prstGeom prst="ellipse">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11"/>
            <p:cNvSpPr/>
            <p:nvPr/>
          </p:nvSpPr>
          <p:spPr>
            <a:xfrm>
              <a:off x="5488600" y="1596550"/>
              <a:ext cx="80400" cy="126600"/>
            </a:xfrm>
            <a:prstGeom prst="ellipse">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11"/>
            <p:cNvSpPr/>
            <p:nvPr/>
          </p:nvSpPr>
          <p:spPr>
            <a:xfrm>
              <a:off x="5488600" y="1786775"/>
              <a:ext cx="80400" cy="1266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1" name="Google Shape;1821;p111"/>
          <p:cNvGrpSpPr/>
          <p:nvPr/>
        </p:nvGrpSpPr>
        <p:grpSpPr>
          <a:xfrm>
            <a:off x="6313425" y="2350700"/>
            <a:ext cx="217500" cy="973800"/>
            <a:chOff x="5422425" y="978600"/>
            <a:chExt cx="217500" cy="973800"/>
          </a:xfrm>
        </p:grpSpPr>
        <p:sp>
          <p:nvSpPr>
            <p:cNvPr id="1822" name="Google Shape;1822;p111"/>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11"/>
            <p:cNvSpPr/>
            <p:nvPr/>
          </p:nvSpPr>
          <p:spPr>
            <a:xfrm>
              <a:off x="5488600" y="1025875"/>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11"/>
            <p:cNvSpPr/>
            <p:nvPr/>
          </p:nvSpPr>
          <p:spPr>
            <a:xfrm>
              <a:off x="5488600" y="1216100"/>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11"/>
            <p:cNvSpPr/>
            <p:nvPr/>
          </p:nvSpPr>
          <p:spPr>
            <a:xfrm>
              <a:off x="5488600" y="1406325"/>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11"/>
            <p:cNvSpPr/>
            <p:nvPr/>
          </p:nvSpPr>
          <p:spPr>
            <a:xfrm>
              <a:off x="5488600" y="1596550"/>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11"/>
            <p:cNvSpPr/>
            <p:nvPr/>
          </p:nvSpPr>
          <p:spPr>
            <a:xfrm>
              <a:off x="5488600" y="1786775"/>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8" name="Google Shape;1828;p111"/>
          <p:cNvGrpSpPr/>
          <p:nvPr/>
        </p:nvGrpSpPr>
        <p:grpSpPr>
          <a:xfrm>
            <a:off x="6758925" y="2350700"/>
            <a:ext cx="217500" cy="973800"/>
            <a:chOff x="5422425" y="978600"/>
            <a:chExt cx="217500" cy="973800"/>
          </a:xfrm>
        </p:grpSpPr>
        <p:sp>
          <p:nvSpPr>
            <p:cNvPr id="1829" name="Google Shape;1829;p111"/>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11"/>
            <p:cNvSpPr/>
            <p:nvPr/>
          </p:nvSpPr>
          <p:spPr>
            <a:xfrm>
              <a:off x="5488600" y="1025875"/>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11"/>
            <p:cNvSpPr/>
            <p:nvPr/>
          </p:nvSpPr>
          <p:spPr>
            <a:xfrm>
              <a:off x="5488600" y="1216100"/>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11"/>
            <p:cNvSpPr/>
            <p:nvPr/>
          </p:nvSpPr>
          <p:spPr>
            <a:xfrm>
              <a:off x="5488600" y="1406325"/>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11"/>
            <p:cNvSpPr/>
            <p:nvPr/>
          </p:nvSpPr>
          <p:spPr>
            <a:xfrm>
              <a:off x="5488600" y="1596550"/>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11"/>
            <p:cNvSpPr/>
            <p:nvPr/>
          </p:nvSpPr>
          <p:spPr>
            <a:xfrm>
              <a:off x="5488600" y="1786775"/>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5" name="Google Shape;1835;p111"/>
          <p:cNvGrpSpPr/>
          <p:nvPr/>
        </p:nvGrpSpPr>
        <p:grpSpPr>
          <a:xfrm>
            <a:off x="7204425" y="2350700"/>
            <a:ext cx="217500" cy="973800"/>
            <a:chOff x="5422425" y="978600"/>
            <a:chExt cx="217500" cy="973800"/>
          </a:xfrm>
        </p:grpSpPr>
        <p:sp>
          <p:nvSpPr>
            <p:cNvPr id="1836" name="Google Shape;1836;p111"/>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11"/>
            <p:cNvSpPr/>
            <p:nvPr/>
          </p:nvSpPr>
          <p:spPr>
            <a:xfrm>
              <a:off x="5488600" y="1025875"/>
              <a:ext cx="80400" cy="126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11"/>
            <p:cNvSpPr/>
            <p:nvPr/>
          </p:nvSpPr>
          <p:spPr>
            <a:xfrm>
              <a:off x="5488600" y="1216100"/>
              <a:ext cx="80400" cy="1266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11"/>
            <p:cNvSpPr/>
            <p:nvPr/>
          </p:nvSpPr>
          <p:spPr>
            <a:xfrm>
              <a:off x="5488600" y="1406325"/>
              <a:ext cx="80400" cy="126600"/>
            </a:xfrm>
            <a:prstGeom prst="ellipse">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11"/>
            <p:cNvSpPr/>
            <p:nvPr/>
          </p:nvSpPr>
          <p:spPr>
            <a:xfrm>
              <a:off x="5488600" y="1596550"/>
              <a:ext cx="80400" cy="126600"/>
            </a:xfrm>
            <a:prstGeom prst="ellipse">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11"/>
            <p:cNvSpPr/>
            <p:nvPr/>
          </p:nvSpPr>
          <p:spPr>
            <a:xfrm>
              <a:off x="5488600" y="1786775"/>
              <a:ext cx="80400" cy="126600"/>
            </a:xfrm>
            <a:prstGeom prst="ellipse">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2" name="Google Shape;1842;p111"/>
          <p:cNvSpPr/>
          <p:nvPr/>
        </p:nvSpPr>
        <p:spPr>
          <a:xfrm>
            <a:off x="6230825" y="2250275"/>
            <a:ext cx="841800" cy="11571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sp>
        <p:nvSpPr>
          <p:cNvPr id="1847" name="Google Shape;1847;p11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SpecAugment</a:t>
            </a:r>
            <a:endParaRPr/>
          </a:p>
        </p:txBody>
      </p:sp>
      <p:sp>
        <p:nvSpPr>
          <p:cNvPr id="1848" name="Google Shape;1848;p11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Directly applied on audio features</a:t>
            </a:r>
            <a:endParaRPr/>
          </a:p>
          <a:p>
            <a:pPr marL="457200" lvl="0" indent="-342900" algn="l" rtl="0">
              <a:spcBef>
                <a:spcPts val="0"/>
              </a:spcBef>
              <a:spcAft>
                <a:spcPts val="0"/>
              </a:spcAft>
              <a:buSzPts val="1800"/>
              <a:buChar char="●"/>
            </a:pPr>
            <a:r>
              <a:rPr lang="en"/>
              <a:t>Idea:</a:t>
            </a:r>
            <a:endParaRPr/>
          </a:p>
          <a:p>
            <a:pPr marL="914400" lvl="1" indent="-317500" algn="l" rtl="0">
              <a:spcBef>
                <a:spcPts val="0"/>
              </a:spcBef>
              <a:spcAft>
                <a:spcPts val="0"/>
              </a:spcAft>
              <a:buSzPts val="1400"/>
              <a:buChar char="○"/>
            </a:pPr>
            <a:r>
              <a:rPr lang="en"/>
              <a:t>Mask information</a:t>
            </a:r>
            <a:endParaRPr/>
          </a:p>
          <a:p>
            <a:pPr marL="457200" lvl="0" indent="0" algn="l" rtl="0">
              <a:spcBef>
                <a:spcPts val="1600"/>
              </a:spcBef>
              <a:spcAft>
                <a:spcPts val="0"/>
              </a:spcAft>
              <a:buNone/>
            </a:pPr>
            <a:endParaRPr sz="900"/>
          </a:p>
          <a:p>
            <a:pPr marL="457200" lvl="0" indent="-342900" algn="l" rtl="0">
              <a:spcBef>
                <a:spcPts val="1600"/>
              </a:spcBef>
              <a:spcAft>
                <a:spcPts val="0"/>
              </a:spcAft>
              <a:buClr>
                <a:srgbClr val="9900FF"/>
              </a:buClr>
              <a:buSzPts val="1800"/>
              <a:buFont typeface="Caveat"/>
              <a:buChar char="●"/>
            </a:pPr>
            <a:r>
              <a:rPr lang="en">
                <a:solidFill>
                  <a:srgbClr val="9900FF"/>
                </a:solidFill>
                <a:latin typeface="Caveat"/>
                <a:ea typeface="Caveat"/>
                <a:cs typeface="Caveat"/>
                <a:sym typeface="Caveat"/>
              </a:rPr>
              <a:t>Time masking</a:t>
            </a:r>
            <a:endParaRPr>
              <a:solidFill>
                <a:srgbClr val="9900FF"/>
              </a:solidFill>
              <a:latin typeface="Caveat"/>
              <a:ea typeface="Caveat"/>
              <a:cs typeface="Caveat"/>
              <a:sym typeface="Caveat"/>
            </a:endParaRPr>
          </a:p>
          <a:p>
            <a:pPr marL="914400" lvl="1" indent="-317500" algn="l" rtl="0">
              <a:spcBef>
                <a:spcPts val="0"/>
              </a:spcBef>
              <a:spcAft>
                <a:spcPts val="0"/>
              </a:spcAft>
              <a:buSzPts val="1400"/>
              <a:buChar char="○"/>
            </a:pPr>
            <a:r>
              <a:rPr lang="en"/>
              <a:t>Set several consecutive feature vector to zero</a:t>
            </a:r>
            <a:endParaRPr/>
          </a:p>
          <a:p>
            <a:pPr marL="457200" lvl="0" indent="0" algn="l" rtl="0">
              <a:spcBef>
                <a:spcPts val="1600"/>
              </a:spcBef>
              <a:spcAft>
                <a:spcPts val="0"/>
              </a:spcAft>
              <a:buNone/>
            </a:pPr>
            <a:endParaRPr/>
          </a:p>
          <a:p>
            <a:pPr marL="457200" lvl="0" indent="-342900" algn="l" rtl="0">
              <a:spcBef>
                <a:spcPts val="1600"/>
              </a:spcBef>
              <a:spcAft>
                <a:spcPts val="0"/>
              </a:spcAft>
              <a:buClr>
                <a:srgbClr val="9900FF"/>
              </a:buClr>
              <a:buSzPts val="1800"/>
              <a:buFont typeface="Caveat"/>
              <a:buChar char="●"/>
            </a:pPr>
            <a:r>
              <a:rPr lang="en">
                <a:solidFill>
                  <a:srgbClr val="9900FF"/>
                </a:solidFill>
                <a:latin typeface="Caveat"/>
                <a:ea typeface="Caveat"/>
                <a:cs typeface="Caveat"/>
                <a:sym typeface="Caveat"/>
              </a:rPr>
              <a:t>Frequency masking</a:t>
            </a:r>
            <a:endParaRPr>
              <a:solidFill>
                <a:srgbClr val="9900FF"/>
              </a:solidFill>
              <a:latin typeface="Caveat"/>
              <a:ea typeface="Caveat"/>
              <a:cs typeface="Caveat"/>
              <a:sym typeface="Caveat"/>
            </a:endParaRPr>
          </a:p>
          <a:p>
            <a:pPr marL="914400" lvl="1" indent="-317500" algn="l" rtl="0">
              <a:spcBef>
                <a:spcPts val="0"/>
              </a:spcBef>
              <a:spcAft>
                <a:spcPts val="0"/>
              </a:spcAft>
              <a:buSzPts val="1400"/>
              <a:buChar char="○"/>
            </a:pPr>
            <a:r>
              <a:rPr lang="en"/>
              <a:t>Mask consecutive frequency channels</a:t>
            </a:r>
            <a:endParaRPr/>
          </a:p>
          <a:p>
            <a:pPr marL="914400" lvl="0" indent="0" algn="l" rtl="0">
              <a:spcBef>
                <a:spcPts val="1600"/>
              </a:spcBef>
              <a:spcAft>
                <a:spcPts val="1600"/>
              </a:spcAft>
              <a:buNone/>
            </a:pPr>
            <a:endParaRPr/>
          </a:p>
        </p:txBody>
      </p:sp>
      <p:sp>
        <p:nvSpPr>
          <p:cNvPr id="1849" name="Google Shape;1849;p1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84</a:t>
            </a:fld>
            <a:endParaRPr/>
          </a:p>
        </p:txBody>
      </p:sp>
      <p:grpSp>
        <p:nvGrpSpPr>
          <p:cNvPr id="1850" name="Google Shape;1850;p112"/>
          <p:cNvGrpSpPr/>
          <p:nvPr/>
        </p:nvGrpSpPr>
        <p:grpSpPr>
          <a:xfrm>
            <a:off x="5422425" y="978600"/>
            <a:ext cx="217500" cy="973800"/>
            <a:chOff x="5422425" y="978600"/>
            <a:chExt cx="217500" cy="973800"/>
          </a:xfrm>
        </p:grpSpPr>
        <p:sp>
          <p:nvSpPr>
            <p:cNvPr id="1851" name="Google Shape;1851;p112"/>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12"/>
            <p:cNvSpPr/>
            <p:nvPr/>
          </p:nvSpPr>
          <p:spPr>
            <a:xfrm>
              <a:off x="5488600" y="1025875"/>
              <a:ext cx="80400" cy="126600"/>
            </a:xfrm>
            <a:prstGeom prst="ellipse">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12"/>
            <p:cNvSpPr/>
            <p:nvPr/>
          </p:nvSpPr>
          <p:spPr>
            <a:xfrm>
              <a:off x="5488600" y="1216100"/>
              <a:ext cx="80400" cy="126600"/>
            </a:xfrm>
            <a:prstGeom prst="ellipse">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12"/>
            <p:cNvSpPr/>
            <p:nvPr/>
          </p:nvSpPr>
          <p:spPr>
            <a:xfrm>
              <a:off x="5488600" y="1406325"/>
              <a:ext cx="80400" cy="126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12"/>
            <p:cNvSpPr/>
            <p:nvPr/>
          </p:nvSpPr>
          <p:spPr>
            <a:xfrm>
              <a:off x="5488600" y="1596550"/>
              <a:ext cx="80400" cy="126600"/>
            </a:xfrm>
            <a:prstGeom prst="ellipse">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12"/>
            <p:cNvSpPr/>
            <p:nvPr/>
          </p:nvSpPr>
          <p:spPr>
            <a:xfrm>
              <a:off x="5488600" y="1786775"/>
              <a:ext cx="80400" cy="126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7" name="Google Shape;1857;p112"/>
          <p:cNvGrpSpPr/>
          <p:nvPr/>
        </p:nvGrpSpPr>
        <p:grpSpPr>
          <a:xfrm>
            <a:off x="5867925" y="978600"/>
            <a:ext cx="217500" cy="973800"/>
            <a:chOff x="5422425" y="978600"/>
            <a:chExt cx="217500" cy="973800"/>
          </a:xfrm>
        </p:grpSpPr>
        <p:sp>
          <p:nvSpPr>
            <p:cNvPr id="1858" name="Google Shape;1858;p112"/>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12"/>
            <p:cNvSpPr/>
            <p:nvPr/>
          </p:nvSpPr>
          <p:spPr>
            <a:xfrm>
              <a:off x="5488600" y="1025875"/>
              <a:ext cx="80400" cy="126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12"/>
            <p:cNvSpPr/>
            <p:nvPr/>
          </p:nvSpPr>
          <p:spPr>
            <a:xfrm>
              <a:off x="5488600" y="1216100"/>
              <a:ext cx="80400" cy="126600"/>
            </a:xfrm>
            <a:prstGeom prst="ellipse">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12"/>
            <p:cNvSpPr/>
            <p:nvPr/>
          </p:nvSpPr>
          <p:spPr>
            <a:xfrm>
              <a:off x="5488600" y="1406325"/>
              <a:ext cx="80400" cy="126600"/>
            </a:xfrm>
            <a:prstGeom prst="ellipse">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12"/>
            <p:cNvSpPr/>
            <p:nvPr/>
          </p:nvSpPr>
          <p:spPr>
            <a:xfrm>
              <a:off x="5488600" y="1596550"/>
              <a:ext cx="80400" cy="126600"/>
            </a:xfrm>
            <a:prstGeom prst="ellipse">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12"/>
            <p:cNvSpPr/>
            <p:nvPr/>
          </p:nvSpPr>
          <p:spPr>
            <a:xfrm>
              <a:off x="5488600" y="1786775"/>
              <a:ext cx="80400" cy="1266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4" name="Google Shape;1864;p112"/>
          <p:cNvGrpSpPr/>
          <p:nvPr/>
        </p:nvGrpSpPr>
        <p:grpSpPr>
          <a:xfrm>
            <a:off x="6313425" y="978600"/>
            <a:ext cx="217500" cy="973800"/>
            <a:chOff x="5422425" y="978600"/>
            <a:chExt cx="217500" cy="973800"/>
          </a:xfrm>
        </p:grpSpPr>
        <p:sp>
          <p:nvSpPr>
            <p:cNvPr id="1865" name="Google Shape;1865;p112"/>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12"/>
            <p:cNvSpPr/>
            <p:nvPr/>
          </p:nvSpPr>
          <p:spPr>
            <a:xfrm>
              <a:off x="5488600" y="1025875"/>
              <a:ext cx="80400" cy="126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12"/>
            <p:cNvSpPr/>
            <p:nvPr/>
          </p:nvSpPr>
          <p:spPr>
            <a:xfrm>
              <a:off x="5488600" y="1216100"/>
              <a:ext cx="80400" cy="126600"/>
            </a:xfrm>
            <a:prstGeom prst="ellipse">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12"/>
            <p:cNvSpPr/>
            <p:nvPr/>
          </p:nvSpPr>
          <p:spPr>
            <a:xfrm>
              <a:off x="5488600" y="1406325"/>
              <a:ext cx="80400" cy="126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12"/>
            <p:cNvSpPr/>
            <p:nvPr/>
          </p:nvSpPr>
          <p:spPr>
            <a:xfrm>
              <a:off x="5488600" y="1596550"/>
              <a:ext cx="80400" cy="126600"/>
            </a:xfrm>
            <a:prstGeom prst="ellipse">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12"/>
            <p:cNvSpPr/>
            <p:nvPr/>
          </p:nvSpPr>
          <p:spPr>
            <a:xfrm>
              <a:off x="5488600" y="1786775"/>
              <a:ext cx="80400" cy="126600"/>
            </a:xfrm>
            <a:prstGeom prst="ellipse">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1" name="Google Shape;1871;p112"/>
          <p:cNvGrpSpPr/>
          <p:nvPr/>
        </p:nvGrpSpPr>
        <p:grpSpPr>
          <a:xfrm>
            <a:off x="6758925" y="978600"/>
            <a:ext cx="217500" cy="973800"/>
            <a:chOff x="5422425" y="978600"/>
            <a:chExt cx="217500" cy="973800"/>
          </a:xfrm>
        </p:grpSpPr>
        <p:sp>
          <p:nvSpPr>
            <p:cNvPr id="1872" name="Google Shape;1872;p112"/>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12"/>
            <p:cNvSpPr/>
            <p:nvPr/>
          </p:nvSpPr>
          <p:spPr>
            <a:xfrm>
              <a:off x="5488600" y="1025875"/>
              <a:ext cx="80400" cy="126600"/>
            </a:xfrm>
            <a:prstGeom prst="ellipse">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12"/>
            <p:cNvSpPr/>
            <p:nvPr/>
          </p:nvSpPr>
          <p:spPr>
            <a:xfrm>
              <a:off x="5488600" y="1216100"/>
              <a:ext cx="80400" cy="1266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12"/>
            <p:cNvSpPr/>
            <p:nvPr/>
          </p:nvSpPr>
          <p:spPr>
            <a:xfrm>
              <a:off x="5488600" y="1406325"/>
              <a:ext cx="80400" cy="126600"/>
            </a:xfrm>
            <a:prstGeom prst="ellipse">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12"/>
            <p:cNvSpPr/>
            <p:nvPr/>
          </p:nvSpPr>
          <p:spPr>
            <a:xfrm>
              <a:off x="5488600" y="1596550"/>
              <a:ext cx="80400" cy="126600"/>
            </a:xfrm>
            <a:prstGeom prst="ellipse">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12"/>
            <p:cNvSpPr/>
            <p:nvPr/>
          </p:nvSpPr>
          <p:spPr>
            <a:xfrm>
              <a:off x="5488600" y="1786775"/>
              <a:ext cx="80400" cy="126600"/>
            </a:xfrm>
            <a:prstGeom prst="ellipse">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8" name="Google Shape;1878;p112"/>
          <p:cNvGrpSpPr/>
          <p:nvPr/>
        </p:nvGrpSpPr>
        <p:grpSpPr>
          <a:xfrm>
            <a:off x="7204425" y="978600"/>
            <a:ext cx="217500" cy="973800"/>
            <a:chOff x="5422425" y="978600"/>
            <a:chExt cx="217500" cy="973800"/>
          </a:xfrm>
        </p:grpSpPr>
        <p:sp>
          <p:nvSpPr>
            <p:cNvPr id="1879" name="Google Shape;1879;p112"/>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12"/>
            <p:cNvSpPr/>
            <p:nvPr/>
          </p:nvSpPr>
          <p:spPr>
            <a:xfrm>
              <a:off x="5488600" y="1025875"/>
              <a:ext cx="80400" cy="126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12"/>
            <p:cNvSpPr/>
            <p:nvPr/>
          </p:nvSpPr>
          <p:spPr>
            <a:xfrm>
              <a:off x="5488600" y="1216100"/>
              <a:ext cx="80400" cy="1266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12"/>
            <p:cNvSpPr/>
            <p:nvPr/>
          </p:nvSpPr>
          <p:spPr>
            <a:xfrm>
              <a:off x="5488600" y="1406325"/>
              <a:ext cx="80400" cy="126600"/>
            </a:xfrm>
            <a:prstGeom prst="ellipse">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12"/>
            <p:cNvSpPr/>
            <p:nvPr/>
          </p:nvSpPr>
          <p:spPr>
            <a:xfrm>
              <a:off x="5488600" y="1596550"/>
              <a:ext cx="80400" cy="126600"/>
            </a:xfrm>
            <a:prstGeom prst="ellipse">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12"/>
            <p:cNvSpPr/>
            <p:nvPr/>
          </p:nvSpPr>
          <p:spPr>
            <a:xfrm>
              <a:off x="5488600" y="1786775"/>
              <a:ext cx="80400" cy="126600"/>
            </a:xfrm>
            <a:prstGeom prst="ellipse">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5" name="Google Shape;1885;p112"/>
          <p:cNvGrpSpPr/>
          <p:nvPr/>
        </p:nvGrpSpPr>
        <p:grpSpPr>
          <a:xfrm>
            <a:off x="5422425" y="2350700"/>
            <a:ext cx="217500" cy="973800"/>
            <a:chOff x="5422425" y="978600"/>
            <a:chExt cx="217500" cy="973800"/>
          </a:xfrm>
        </p:grpSpPr>
        <p:sp>
          <p:nvSpPr>
            <p:cNvPr id="1886" name="Google Shape;1886;p112"/>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12"/>
            <p:cNvSpPr/>
            <p:nvPr/>
          </p:nvSpPr>
          <p:spPr>
            <a:xfrm>
              <a:off x="5488600" y="1025875"/>
              <a:ext cx="80400" cy="126600"/>
            </a:xfrm>
            <a:prstGeom prst="ellipse">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12"/>
            <p:cNvSpPr/>
            <p:nvPr/>
          </p:nvSpPr>
          <p:spPr>
            <a:xfrm>
              <a:off x="5488600" y="1216100"/>
              <a:ext cx="80400" cy="126600"/>
            </a:xfrm>
            <a:prstGeom prst="ellipse">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12"/>
            <p:cNvSpPr/>
            <p:nvPr/>
          </p:nvSpPr>
          <p:spPr>
            <a:xfrm>
              <a:off x="5488600" y="1406325"/>
              <a:ext cx="80400" cy="126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12"/>
            <p:cNvSpPr/>
            <p:nvPr/>
          </p:nvSpPr>
          <p:spPr>
            <a:xfrm>
              <a:off x="5488600" y="1596550"/>
              <a:ext cx="80400" cy="126600"/>
            </a:xfrm>
            <a:prstGeom prst="ellipse">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12"/>
            <p:cNvSpPr/>
            <p:nvPr/>
          </p:nvSpPr>
          <p:spPr>
            <a:xfrm>
              <a:off x="5488600" y="1786775"/>
              <a:ext cx="80400" cy="126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2" name="Google Shape;1892;p112"/>
          <p:cNvGrpSpPr/>
          <p:nvPr/>
        </p:nvGrpSpPr>
        <p:grpSpPr>
          <a:xfrm>
            <a:off x="5867925" y="2350700"/>
            <a:ext cx="217500" cy="973800"/>
            <a:chOff x="5422425" y="978600"/>
            <a:chExt cx="217500" cy="973800"/>
          </a:xfrm>
        </p:grpSpPr>
        <p:sp>
          <p:nvSpPr>
            <p:cNvPr id="1893" name="Google Shape;1893;p112"/>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12"/>
            <p:cNvSpPr/>
            <p:nvPr/>
          </p:nvSpPr>
          <p:spPr>
            <a:xfrm>
              <a:off x="5488600" y="1025875"/>
              <a:ext cx="80400" cy="126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12"/>
            <p:cNvSpPr/>
            <p:nvPr/>
          </p:nvSpPr>
          <p:spPr>
            <a:xfrm>
              <a:off x="5488600" y="1216100"/>
              <a:ext cx="80400" cy="126600"/>
            </a:xfrm>
            <a:prstGeom prst="ellipse">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12"/>
            <p:cNvSpPr/>
            <p:nvPr/>
          </p:nvSpPr>
          <p:spPr>
            <a:xfrm>
              <a:off x="5488600" y="1406325"/>
              <a:ext cx="80400" cy="126600"/>
            </a:xfrm>
            <a:prstGeom prst="ellipse">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12"/>
            <p:cNvSpPr/>
            <p:nvPr/>
          </p:nvSpPr>
          <p:spPr>
            <a:xfrm>
              <a:off x="5488600" y="1596550"/>
              <a:ext cx="80400" cy="126600"/>
            </a:xfrm>
            <a:prstGeom prst="ellipse">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12"/>
            <p:cNvSpPr/>
            <p:nvPr/>
          </p:nvSpPr>
          <p:spPr>
            <a:xfrm>
              <a:off x="5488600" y="1786775"/>
              <a:ext cx="80400" cy="1266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9" name="Google Shape;1899;p112"/>
          <p:cNvGrpSpPr/>
          <p:nvPr/>
        </p:nvGrpSpPr>
        <p:grpSpPr>
          <a:xfrm>
            <a:off x="6313425" y="2350700"/>
            <a:ext cx="217500" cy="973800"/>
            <a:chOff x="5422425" y="978600"/>
            <a:chExt cx="217500" cy="973800"/>
          </a:xfrm>
        </p:grpSpPr>
        <p:sp>
          <p:nvSpPr>
            <p:cNvPr id="1900" name="Google Shape;1900;p112"/>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12"/>
            <p:cNvSpPr/>
            <p:nvPr/>
          </p:nvSpPr>
          <p:spPr>
            <a:xfrm>
              <a:off x="5488600" y="1025875"/>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12"/>
            <p:cNvSpPr/>
            <p:nvPr/>
          </p:nvSpPr>
          <p:spPr>
            <a:xfrm>
              <a:off x="5488600" y="1216100"/>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12"/>
            <p:cNvSpPr/>
            <p:nvPr/>
          </p:nvSpPr>
          <p:spPr>
            <a:xfrm>
              <a:off x="5488600" y="1406325"/>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12"/>
            <p:cNvSpPr/>
            <p:nvPr/>
          </p:nvSpPr>
          <p:spPr>
            <a:xfrm>
              <a:off x="5488600" y="1596550"/>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12"/>
            <p:cNvSpPr/>
            <p:nvPr/>
          </p:nvSpPr>
          <p:spPr>
            <a:xfrm>
              <a:off x="5488600" y="1786775"/>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6" name="Google Shape;1906;p112"/>
          <p:cNvGrpSpPr/>
          <p:nvPr/>
        </p:nvGrpSpPr>
        <p:grpSpPr>
          <a:xfrm>
            <a:off x="6758925" y="2350700"/>
            <a:ext cx="217500" cy="973800"/>
            <a:chOff x="5422425" y="978600"/>
            <a:chExt cx="217500" cy="973800"/>
          </a:xfrm>
        </p:grpSpPr>
        <p:sp>
          <p:nvSpPr>
            <p:cNvPr id="1907" name="Google Shape;1907;p112"/>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12"/>
            <p:cNvSpPr/>
            <p:nvPr/>
          </p:nvSpPr>
          <p:spPr>
            <a:xfrm>
              <a:off x="5488600" y="1025875"/>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12"/>
            <p:cNvSpPr/>
            <p:nvPr/>
          </p:nvSpPr>
          <p:spPr>
            <a:xfrm>
              <a:off x="5488600" y="1216100"/>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12"/>
            <p:cNvSpPr/>
            <p:nvPr/>
          </p:nvSpPr>
          <p:spPr>
            <a:xfrm>
              <a:off x="5488600" y="1406325"/>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12"/>
            <p:cNvSpPr/>
            <p:nvPr/>
          </p:nvSpPr>
          <p:spPr>
            <a:xfrm>
              <a:off x="5488600" y="1596550"/>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12"/>
            <p:cNvSpPr/>
            <p:nvPr/>
          </p:nvSpPr>
          <p:spPr>
            <a:xfrm>
              <a:off x="5488600" y="1786775"/>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3" name="Google Shape;1913;p112"/>
          <p:cNvGrpSpPr/>
          <p:nvPr/>
        </p:nvGrpSpPr>
        <p:grpSpPr>
          <a:xfrm>
            <a:off x="7204425" y="2350700"/>
            <a:ext cx="217500" cy="973800"/>
            <a:chOff x="5422425" y="978600"/>
            <a:chExt cx="217500" cy="973800"/>
          </a:xfrm>
        </p:grpSpPr>
        <p:sp>
          <p:nvSpPr>
            <p:cNvPr id="1914" name="Google Shape;1914;p112"/>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12"/>
            <p:cNvSpPr/>
            <p:nvPr/>
          </p:nvSpPr>
          <p:spPr>
            <a:xfrm>
              <a:off x="5488600" y="1025875"/>
              <a:ext cx="80400" cy="126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12"/>
            <p:cNvSpPr/>
            <p:nvPr/>
          </p:nvSpPr>
          <p:spPr>
            <a:xfrm>
              <a:off x="5488600" y="1216100"/>
              <a:ext cx="80400" cy="1266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12"/>
            <p:cNvSpPr/>
            <p:nvPr/>
          </p:nvSpPr>
          <p:spPr>
            <a:xfrm>
              <a:off x="5488600" y="1406325"/>
              <a:ext cx="80400" cy="126600"/>
            </a:xfrm>
            <a:prstGeom prst="ellipse">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12"/>
            <p:cNvSpPr/>
            <p:nvPr/>
          </p:nvSpPr>
          <p:spPr>
            <a:xfrm>
              <a:off x="5488600" y="1596550"/>
              <a:ext cx="80400" cy="126600"/>
            </a:xfrm>
            <a:prstGeom prst="ellipse">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12"/>
            <p:cNvSpPr/>
            <p:nvPr/>
          </p:nvSpPr>
          <p:spPr>
            <a:xfrm>
              <a:off x="5488600" y="1786775"/>
              <a:ext cx="80400" cy="126600"/>
            </a:xfrm>
            <a:prstGeom prst="ellipse">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0" name="Google Shape;1920;p112"/>
          <p:cNvGrpSpPr/>
          <p:nvPr/>
        </p:nvGrpSpPr>
        <p:grpSpPr>
          <a:xfrm>
            <a:off x="5422425" y="3694425"/>
            <a:ext cx="217500" cy="973800"/>
            <a:chOff x="5422425" y="978600"/>
            <a:chExt cx="217500" cy="973800"/>
          </a:xfrm>
        </p:grpSpPr>
        <p:sp>
          <p:nvSpPr>
            <p:cNvPr id="1921" name="Google Shape;1921;p112"/>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12"/>
            <p:cNvSpPr/>
            <p:nvPr/>
          </p:nvSpPr>
          <p:spPr>
            <a:xfrm>
              <a:off x="5488600" y="1025875"/>
              <a:ext cx="80400" cy="126600"/>
            </a:xfrm>
            <a:prstGeom prst="ellipse">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12"/>
            <p:cNvSpPr/>
            <p:nvPr/>
          </p:nvSpPr>
          <p:spPr>
            <a:xfrm>
              <a:off x="5488600" y="1216100"/>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12"/>
            <p:cNvSpPr/>
            <p:nvPr/>
          </p:nvSpPr>
          <p:spPr>
            <a:xfrm>
              <a:off x="5488600" y="1406325"/>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12"/>
            <p:cNvSpPr/>
            <p:nvPr/>
          </p:nvSpPr>
          <p:spPr>
            <a:xfrm>
              <a:off x="5488600" y="1596550"/>
              <a:ext cx="80400" cy="126600"/>
            </a:xfrm>
            <a:prstGeom prst="ellipse">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12"/>
            <p:cNvSpPr/>
            <p:nvPr/>
          </p:nvSpPr>
          <p:spPr>
            <a:xfrm>
              <a:off x="5488600" y="1786775"/>
              <a:ext cx="80400" cy="126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7" name="Google Shape;1927;p112"/>
          <p:cNvGrpSpPr/>
          <p:nvPr/>
        </p:nvGrpSpPr>
        <p:grpSpPr>
          <a:xfrm>
            <a:off x="5867925" y="3694425"/>
            <a:ext cx="217500" cy="973800"/>
            <a:chOff x="5422425" y="978600"/>
            <a:chExt cx="217500" cy="973800"/>
          </a:xfrm>
        </p:grpSpPr>
        <p:sp>
          <p:nvSpPr>
            <p:cNvPr id="1928" name="Google Shape;1928;p112"/>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12"/>
            <p:cNvSpPr/>
            <p:nvPr/>
          </p:nvSpPr>
          <p:spPr>
            <a:xfrm>
              <a:off x="5488600" y="1025875"/>
              <a:ext cx="80400" cy="126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12"/>
            <p:cNvSpPr/>
            <p:nvPr/>
          </p:nvSpPr>
          <p:spPr>
            <a:xfrm>
              <a:off x="5488600" y="1216100"/>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12"/>
            <p:cNvSpPr/>
            <p:nvPr/>
          </p:nvSpPr>
          <p:spPr>
            <a:xfrm>
              <a:off x="5488600" y="1406325"/>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12"/>
            <p:cNvSpPr/>
            <p:nvPr/>
          </p:nvSpPr>
          <p:spPr>
            <a:xfrm>
              <a:off x="5488600" y="1596550"/>
              <a:ext cx="80400" cy="126600"/>
            </a:xfrm>
            <a:prstGeom prst="ellipse">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12"/>
            <p:cNvSpPr/>
            <p:nvPr/>
          </p:nvSpPr>
          <p:spPr>
            <a:xfrm>
              <a:off x="5488600" y="1786775"/>
              <a:ext cx="80400" cy="1266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4" name="Google Shape;1934;p112"/>
          <p:cNvGrpSpPr/>
          <p:nvPr/>
        </p:nvGrpSpPr>
        <p:grpSpPr>
          <a:xfrm>
            <a:off x="6313425" y="3694425"/>
            <a:ext cx="217500" cy="973800"/>
            <a:chOff x="5422425" y="978600"/>
            <a:chExt cx="217500" cy="973800"/>
          </a:xfrm>
        </p:grpSpPr>
        <p:sp>
          <p:nvSpPr>
            <p:cNvPr id="1935" name="Google Shape;1935;p112"/>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12"/>
            <p:cNvSpPr/>
            <p:nvPr/>
          </p:nvSpPr>
          <p:spPr>
            <a:xfrm>
              <a:off x="5488600" y="1025875"/>
              <a:ext cx="80400" cy="126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12"/>
            <p:cNvSpPr/>
            <p:nvPr/>
          </p:nvSpPr>
          <p:spPr>
            <a:xfrm>
              <a:off x="5488600" y="1216100"/>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12"/>
            <p:cNvSpPr/>
            <p:nvPr/>
          </p:nvSpPr>
          <p:spPr>
            <a:xfrm>
              <a:off x="5488600" y="1406325"/>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12"/>
            <p:cNvSpPr/>
            <p:nvPr/>
          </p:nvSpPr>
          <p:spPr>
            <a:xfrm>
              <a:off x="5488600" y="1596550"/>
              <a:ext cx="80400" cy="126600"/>
            </a:xfrm>
            <a:prstGeom prst="ellipse">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12"/>
            <p:cNvSpPr/>
            <p:nvPr/>
          </p:nvSpPr>
          <p:spPr>
            <a:xfrm>
              <a:off x="5488600" y="1786775"/>
              <a:ext cx="80400" cy="126600"/>
            </a:xfrm>
            <a:prstGeom prst="ellipse">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1" name="Google Shape;1941;p112"/>
          <p:cNvGrpSpPr/>
          <p:nvPr/>
        </p:nvGrpSpPr>
        <p:grpSpPr>
          <a:xfrm>
            <a:off x="6758925" y="3694425"/>
            <a:ext cx="217500" cy="973800"/>
            <a:chOff x="5422425" y="978600"/>
            <a:chExt cx="217500" cy="973800"/>
          </a:xfrm>
        </p:grpSpPr>
        <p:sp>
          <p:nvSpPr>
            <p:cNvPr id="1942" name="Google Shape;1942;p112"/>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12"/>
            <p:cNvSpPr/>
            <p:nvPr/>
          </p:nvSpPr>
          <p:spPr>
            <a:xfrm>
              <a:off x="5488600" y="1025875"/>
              <a:ext cx="80400" cy="126600"/>
            </a:xfrm>
            <a:prstGeom prst="ellipse">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12"/>
            <p:cNvSpPr/>
            <p:nvPr/>
          </p:nvSpPr>
          <p:spPr>
            <a:xfrm>
              <a:off x="5488600" y="1216100"/>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12"/>
            <p:cNvSpPr/>
            <p:nvPr/>
          </p:nvSpPr>
          <p:spPr>
            <a:xfrm>
              <a:off x="5488600" y="1406325"/>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12"/>
            <p:cNvSpPr/>
            <p:nvPr/>
          </p:nvSpPr>
          <p:spPr>
            <a:xfrm>
              <a:off x="5488600" y="1596550"/>
              <a:ext cx="80400" cy="126600"/>
            </a:xfrm>
            <a:prstGeom prst="ellipse">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12"/>
            <p:cNvSpPr/>
            <p:nvPr/>
          </p:nvSpPr>
          <p:spPr>
            <a:xfrm>
              <a:off x="5488600" y="1786775"/>
              <a:ext cx="80400" cy="126600"/>
            </a:xfrm>
            <a:prstGeom prst="ellipse">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8" name="Google Shape;1948;p112"/>
          <p:cNvGrpSpPr/>
          <p:nvPr/>
        </p:nvGrpSpPr>
        <p:grpSpPr>
          <a:xfrm>
            <a:off x="7204425" y="3694425"/>
            <a:ext cx="217500" cy="973800"/>
            <a:chOff x="5422425" y="978600"/>
            <a:chExt cx="217500" cy="973800"/>
          </a:xfrm>
        </p:grpSpPr>
        <p:sp>
          <p:nvSpPr>
            <p:cNvPr id="1949" name="Google Shape;1949;p112"/>
            <p:cNvSpPr/>
            <p:nvPr/>
          </p:nvSpPr>
          <p:spPr>
            <a:xfrm>
              <a:off x="5422425" y="978600"/>
              <a:ext cx="217500" cy="9738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12"/>
            <p:cNvSpPr/>
            <p:nvPr/>
          </p:nvSpPr>
          <p:spPr>
            <a:xfrm>
              <a:off x="5488600" y="1025875"/>
              <a:ext cx="80400" cy="126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12"/>
            <p:cNvSpPr/>
            <p:nvPr/>
          </p:nvSpPr>
          <p:spPr>
            <a:xfrm>
              <a:off x="5488600" y="1216100"/>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12"/>
            <p:cNvSpPr/>
            <p:nvPr/>
          </p:nvSpPr>
          <p:spPr>
            <a:xfrm>
              <a:off x="5488600" y="1406325"/>
              <a:ext cx="80400" cy="12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12"/>
            <p:cNvSpPr/>
            <p:nvPr/>
          </p:nvSpPr>
          <p:spPr>
            <a:xfrm>
              <a:off x="5488600" y="1596550"/>
              <a:ext cx="80400" cy="126600"/>
            </a:xfrm>
            <a:prstGeom prst="ellipse">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12"/>
            <p:cNvSpPr/>
            <p:nvPr/>
          </p:nvSpPr>
          <p:spPr>
            <a:xfrm>
              <a:off x="5488600" y="1786775"/>
              <a:ext cx="80400" cy="126600"/>
            </a:xfrm>
            <a:prstGeom prst="ellipse">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5" name="Google Shape;1955;p112"/>
          <p:cNvSpPr/>
          <p:nvPr/>
        </p:nvSpPr>
        <p:spPr>
          <a:xfrm>
            <a:off x="6230825" y="2250275"/>
            <a:ext cx="841800" cy="11571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12"/>
          <p:cNvSpPr/>
          <p:nvPr/>
        </p:nvSpPr>
        <p:spPr>
          <a:xfrm>
            <a:off x="5318425" y="3890725"/>
            <a:ext cx="2193600" cy="393600"/>
          </a:xfrm>
          <a:prstGeom prst="roundRect">
            <a:avLst>
              <a:gd name="adj" fmla="val 16667"/>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960"/>
        <p:cNvGrpSpPr/>
        <p:nvPr/>
      </p:nvGrpSpPr>
      <p:grpSpPr>
        <a:xfrm>
          <a:off x="0" y="0"/>
          <a:ext cx="0" cy="0"/>
          <a:chOff x="0" y="0"/>
          <a:chExt cx="0" cy="0"/>
        </a:xfrm>
      </p:grpSpPr>
      <p:sp>
        <p:nvSpPr>
          <p:cNvPr id="1961" name="Google Shape;1961;p113"/>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2"/>
              </a:buClr>
              <a:buSzPts val="1100"/>
              <a:buFont typeface="Arial"/>
              <a:buNone/>
            </a:pPr>
            <a:r>
              <a:rPr lang="en" sz="3600" b="0">
                <a:solidFill>
                  <a:srgbClr val="CFE2F3"/>
                </a:solidFill>
                <a:latin typeface="Caveat"/>
                <a:ea typeface="Caveat"/>
                <a:cs typeface="Caveat"/>
                <a:sym typeface="Caveat"/>
              </a:rPr>
              <a:t>Sec 2.3</a:t>
            </a:r>
            <a:endParaRPr sz="3600" b="0">
              <a:solidFill>
                <a:srgbClr val="CFE2F3"/>
              </a:solidFill>
              <a:latin typeface="Source Sans Pro"/>
              <a:ea typeface="Source Sans Pro"/>
              <a:cs typeface="Source Sans Pro"/>
              <a:sym typeface="Source Sans Pro"/>
            </a:endParaRPr>
          </a:p>
          <a:p>
            <a:pPr marL="0" lvl="0" indent="0" algn="l" rtl="0">
              <a:spcBef>
                <a:spcPts val="0"/>
              </a:spcBef>
              <a:spcAft>
                <a:spcPts val="0"/>
              </a:spcAft>
              <a:buNone/>
            </a:pPr>
            <a:r>
              <a:rPr lang="en"/>
              <a:t>Architecture &amp;  Modifications</a:t>
            </a:r>
            <a:endParaRPr/>
          </a:p>
        </p:txBody>
      </p:sp>
      <p:sp>
        <p:nvSpPr>
          <p:cNvPr id="1962" name="Google Shape;1962;p11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85</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966"/>
        <p:cNvGrpSpPr/>
        <p:nvPr/>
      </p:nvGrpSpPr>
      <p:grpSpPr>
        <a:xfrm>
          <a:off x="0" y="0"/>
          <a:ext cx="0" cy="0"/>
          <a:chOff x="0" y="0"/>
          <a:chExt cx="0" cy="0"/>
        </a:xfrm>
      </p:grpSpPr>
      <p:sp>
        <p:nvSpPr>
          <p:cNvPr id="1967" name="Google Shape;1967;p11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End-to-End Architecture</a:t>
            </a:r>
            <a:endParaRPr/>
          </a:p>
        </p:txBody>
      </p:sp>
      <p:sp>
        <p:nvSpPr>
          <p:cNvPr id="1968" name="Google Shape;1968;p11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86</a:t>
            </a:fld>
            <a:endParaRPr/>
          </a:p>
        </p:txBody>
      </p:sp>
      <p:pic>
        <p:nvPicPr>
          <p:cNvPr id="1969" name="Google Shape;1969;p114"/>
          <p:cNvPicPr preferRelativeResize="0"/>
          <p:nvPr/>
        </p:nvPicPr>
        <p:blipFill>
          <a:blip r:embed="rId3">
            <a:alphaModFix/>
          </a:blip>
          <a:stretch>
            <a:fillRect/>
          </a:stretch>
        </p:blipFill>
        <p:spPr>
          <a:xfrm>
            <a:off x="1719814" y="1525775"/>
            <a:ext cx="5704373" cy="2728400"/>
          </a:xfrm>
          <a:prstGeom prst="rect">
            <a:avLst/>
          </a:prstGeom>
          <a:noFill/>
          <a:ln>
            <a:noFill/>
          </a:ln>
        </p:spPr>
      </p:pic>
      <p:sp>
        <p:nvSpPr>
          <p:cNvPr id="1970" name="Google Shape;1970;p114"/>
          <p:cNvSpPr txBox="1"/>
          <p:nvPr/>
        </p:nvSpPr>
        <p:spPr>
          <a:xfrm>
            <a:off x="2442900" y="4375050"/>
            <a:ext cx="122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1"/>
                </a:solidFill>
              </a:rPr>
              <a:t>Cascade</a:t>
            </a:r>
            <a:endParaRPr b="1">
              <a:solidFill>
                <a:schemeClr val="dk1"/>
              </a:solidFill>
            </a:endParaRPr>
          </a:p>
        </p:txBody>
      </p:sp>
      <p:sp>
        <p:nvSpPr>
          <p:cNvPr id="1971" name="Google Shape;1971;p114"/>
          <p:cNvSpPr txBox="1"/>
          <p:nvPr/>
        </p:nvSpPr>
        <p:spPr>
          <a:xfrm>
            <a:off x="5531750" y="4375050"/>
            <a:ext cx="122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1"/>
                </a:solidFill>
              </a:rPr>
              <a:t>End-to-End</a:t>
            </a:r>
            <a:endParaRPr b="1">
              <a:solidFill>
                <a:schemeClr val="dk1"/>
              </a:solidFill>
            </a:endParaRPr>
          </a:p>
        </p:txBody>
      </p:sp>
      <p:sp>
        <p:nvSpPr>
          <p:cNvPr id="1972" name="Google Shape;1972;p114"/>
          <p:cNvSpPr/>
          <p:nvPr/>
        </p:nvSpPr>
        <p:spPr>
          <a:xfrm>
            <a:off x="1400550" y="1362075"/>
            <a:ext cx="3310800" cy="3608700"/>
          </a:xfrm>
          <a:prstGeom prst="rect">
            <a:avLst/>
          </a:prstGeom>
          <a:solidFill>
            <a:srgbClr val="FFFF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14"/>
          <p:cNvSpPr/>
          <p:nvPr/>
        </p:nvSpPr>
        <p:spPr>
          <a:xfrm>
            <a:off x="4877725" y="2667125"/>
            <a:ext cx="1129800" cy="779400"/>
          </a:xfrm>
          <a:prstGeom prst="rect">
            <a:avLst/>
          </a:prstGeom>
          <a:solidFill>
            <a:srgbClr val="FFFF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14"/>
          <p:cNvSpPr/>
          <p:nvPr/>
        </p:nvSpPr>
        <p:spPr>
          <a:xfrm>
            <a:off x="6212525" y="1663375"/>
            <a:ext cx="1129800" cy="779400"/>
          </a:xfrm>
          <a:prstGeom prst="rect">
            <a:avLst/>
          </a:prstGeom>
          <a:solidFill>
            <a:srgbClr val="FFFF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3"/>
                                        </p:tgtEl>
                                        <p:attrNameLst>
                                          <p:attrName>style.visibility</p:attrName>
                                        </p:attrNameLst>
                                      </p:cBhvr>
                                      <p:to>
                                        <p:strVal val="visible"/>
                                      </p:to>
                                    </p:set>
                                    <p:animEffect transition="in" filter="fade">
                                      <p:cBhvr>
                                        <p:cTn id="7" dur="1000"/>
                                        <p:tgtEl>
                                          <p:spTgt spid="1973"/>
                                        </p:tgtEl>
                                      </p:cBhvr>
                                    </p:animEffect>
                                  </p:childTnLst>
                                </p:cTn>
                              </p:par>
                              <p:par>
                                <p:cTn id="8" presetID="10" presetClass="entr" presetSubtype="0" fill="hold" nodeType="withEffect">
                                  <p:stCondLst>
                                    <p:cond delay="0"/>
                                  </p:stCondLst>
                                  <p:childTnLst>
                                    <p:set>
                                      <p:cBhvr>
                                        <p:cTn id="9" dur="1" fill="hold">
                                          <p:stCondLst>
                                            <p:cond delay="0"/>
                                          </p:stCondLst>
                                        </p:cTn>
                                        <p:tgtEl>
                                          <p:spTgt spid="1974"/>
                                        </p:tgtEl>
                                        <p:attrNameLst>
                                          <p:attrName>style.visibility</p:attrName>
                                        </p:attrNameLst>
                                      </p:cBhvr>
                                      <p:to>
                                        <p:strVal val="visible"/>
                                      </p:to>
                                    </p:set>
                                    <p:animEffect transition="in" filter="fade">
                                      <p:cBhvr>
                                        <p:cTn id="10" dur="200"/>
                                        <p:tgtEl>
                                          <p:spTgt spid="1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978"/>
        <p:cNvGrpSpPr/>
        <p:nvPr/>
      </p:nvGrpSpPr>
      <p:grpSpPr>
        <a:xfrm>
          <a:off x="0" y="0"/>
          <a:ext cx="0" cy="0"/>
          <a:chOff x="0" y="0"/>
          <a:chExt cx="0" cy="0"/>
        </a:xfrm>
      </p:grpSpPr>
      <p:sp>
        <p:nvSpPr>
          <p:cNvPr id="1979" name="Google Shape;1979;p11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End-to-End Architecture</a:t>
            </a:r>
            <a:endParaRPr/>
          </a:p>
        </p:txBody>
      </p:sp>
      <p:sp>
        <p:nvSpPr>
          <p:cNvPr id="1980" name="Google Shape;1980;p11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87</a:t>
            </a:fld>
            <a:endParaRPr/>
          </a:p>
        </p:txBody>
      </p:sp>
      <p:pic>
        <p:nvPicPr>
          <p:cNvPr id="1981" name="Google Shape;1981;p115"/>
          <p:cNvPicPr preferRelativeResize="0"/>
          <p:nvPr/>
        </p:nvPicPr>
        <p:blipFill rotWithShape="1">
          <a:blip r:embed="rId3">
            <a:alphaModFix/>
          </a:blip>
          <a:srcRect l="50000"/>
          <a:stretch/>
        </p:blipFill>
        <p:spPr>
          <a:xfrm>
            <a:off x="4572006" y="1525775"/>
            <a:ext cx="2852174" cy="2728400"/>
          </a:xfrm>
          <a:prstGeom prst="rect">
            <a:avLst/>
          </a:prstGeom>
          <a:noFill/>
          <a:ln>
            <a:noFill/>
          </a:ln>
        </p:spPr>
      </p:pic>
      <p:sp>
        <p:nvSpPr>
          <p:cNvPr id="1982" name="Google Shape;1982;p115"/>
          <p:cNvSpPr txBox="1"/>
          <p:nvPr/>
        </p:nvSpPr>
        <p:spPr>
          <a:xfrm>
            <a:off x="1129100" y="1956150"/>
            <a:ext cx="2452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LSTM or Transformer Encoder-Decoder Models</a:t>
            </a:r>
            <a:endParaRPr/>
          </a:p>
        </p:txBody>
      </p:sp>
      <p:sp>
        <p:nvSpPr>
          <p:cNvPr id="1983" name="Google Shape;1983;p115"/>
          <p:cNvSpPr txBox="1"/>
          <p:nvPr/>
        </p:nvSpPr>
        <p:spPr>
          <a:xfrm>
            <a:off x="5531750" y="4375050"/>
            <a:ext cx="122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1"/>
                </a:solidFill>
              </a:rPr>
              <a:t>End-to-End</a:t>
            </a:r>
            <a:endParaRPr b="1">
              <a:solidFill>
                <a:schemeClr val="dk1"/>
              </a:solidFill>
            </a:endParaRPr>
          </a:p>
        </p:txBody>
      </p:sp>
      <p:sp>
        <p:nvSpPr>
          <p:cNvPr id="1984" name="Google Shape;1984;p115"/>
          <p:cNvSpPr txBox="1"/>
          <p:nvPr/>
        </p:nvSpPr>
        <p:spPr>
          <a:xfrm>
            <a:off x="1071300" y="3369800"/>
            <a:ext cx="2452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dk1"/>
                </a:solidFill>
                <a:latin typeface="Caveat"/>
                <a:ea typeface="Caveat"/>
                <a:cs typeface="Caveat"/>
                <a:sym typeface="Caveat"/>
              </a:rPr>
              <a:t>However, speech ≠ text</a:t>
            </a:r>
            <a:endParaRPr sz="2000" b="1">
              <a:solidFill>
                <a:schemeClr val="dk1"/>
              </a:solidFill>
              <a:latin typeface="Caveat"/>
              <a:ea typeface="Caveat"/>
              <a:cs typeface="Caveat"/>
              <a:sym typeface="Caveat"/>
            </a:endParaRPr>
          </a:p>
        </p:txBody>
      </p:sp>
      <p:sp>
        <p:nvSpPr>
          <p:cNvPr id="1985" name="Google Shape;1985;p115"/>
          <p:cNvSpPr/>
          <p:nvPr/>
        </p:nvSpPr>
        <p:spPr>
          <a:xfrm>
            <a:off x="4877725" y="2667125"/>
            <a:ext cx="1129800" cy="779400"/>
          </a:xfrm>
          <a:prstGeom prst="rect">
            <a:avLst/>
          </a:prstGeom>
          <a:solidFill>
            <a:srgbClr val="FFFF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15"/>
          <p:cNvSpPr/>
          <p:nvPr/>
        </p:nvSpPr>
        <p:spPr>
          <a:xfrm>
            <a:off x="6221300" y="1654650"/>
            <a:ext cx="1129800" cy="779400"/>
          </a:xfrm>
          <a:prstGeom prst="rect">
            <a:avLst/>
          </a:prstGeom>
          <a:solidFill>
            <a:srgbClr val="FFFFFF">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4"/>
                                        </p:tgtEl>
                                        <p:attrNameLst>
                                          <p:attrName>style.visibility</p:attrName>
                                        </p:attrNameLst>
                                      </p:cBhvr>
                                      <p:to>
                                        <p:strVal val="visible"/>
                                      </p:to>
                                    </p:set>
                                    <p:animEffect transition="in" filter="fade">
                                      <p:cBhvr>
                                        <p:cTn id="7" dur="200"/>
                                        <p:tgtEl>
                                          <p:spTgt spid="1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990"/>
        <p:cNvGrpSpPr/>
        <p:nvPr/>
      </p:nvGrpSpPr>
      <p:grpSpPr>
        <a:xfrm>
          <a:off x="0" y="0"/>
          <a:ext cx="0" cy="0"/>
          <a:chOff x="0" y="0"/>
          <a:chExt cx="0" cy="0"/>
        </a:xfrm>
      </p:grpSpPr>
      <p:sp>
        <p:nvSpPr>
          <p:cNvPr id="1991" name="Google Shape;1991;p11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Speech vs. Text</a:t>
            </a:r>
            <a:endParaRPr/>
          </a:p>
        </p:txBody>
      </p:sp>
      <p:sp>
        <p:nvSpPr>
          <p:cNvPr id="1992" name="Google Shape;1992;p11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88</a:t>
            </a:fld>
            <a:endParaRPr/>
          </a:p>
        </p:txBody>
      </p:sp>
      <p:grpSp>
        <p:nvGrpSpPr>
          <p:cNvPr id="1993" name="Google Shape;1993;p116"/>
          <p:cNvGrpSpPr/>
          <p:nvPr/>
        </p:nvGrpSpPr>
        <p:grpSpPr>
          <a:xfrm>
            <a:off x="729232" y="1287387"/>
            <a:ext cx="2285050" cy="1439915"/>
            <a:chOff x="729232" y="1287387"/>
            <a:chExt cx="2285050" cy="1439915"/>
          </a:xfrm>
        </p:grpSpPr>
        <p:grpSp>
          <p:nvGrpSpPr>
            <p:cNvPr id="1994" name="Google Shape;1994;p116"/>
            <p:cNvGrpSpPr/>
            <p:nvPr/>
          </p:nvGrpSpPr>
          <p:grpSpPr>
            <a:xfrm>
              <a:off x="729232" y="1287387"/>
              <a:ext cx="2285050" cy="1036224"/>
              <a:chOff x="0" y="0"/>
              <a:chExt cx="6093466" cy="2763263"/>
            </a:xfrm>
          </p:grpSpPr>
          <p:pic>
            <p:nvPicPr>
              <p:cNvPr id="1995" name="Google Shape;1995;p116" descr="Google Shape;1143;p25"/>
              <p:cNvPicPr preferRelativeResize="0"/>
              <p:nvPr/>
            </p:nvPicPr>
            <p:blipFill rotWithShape="1">
              <a:blip r:embed="rId3">
                <a:alphaModFix/>
              </a:blip>
              <a:srcRect/>
              <a:stretch/>
            </p:blipFill>
            <p:spPr>
              <a:xfrm>
                <a:off x="0" y="0"/>
                <a:ext cx="6093466" cy="1688218"/>
              </a:xfrm>
              <a:prstGeom prst="rect">
                <a:avLst/>
              </a:prstGeom>
              <a:noFill/>
              <a:ln>
                <a:noFill/>
              </a:ln>
            </p:spPr>
          </p:pic>
          <p:grpSp>
            <p:nvGrpSpPr>
              <p:cNvPr id="1996" name="Google Shape;1996;p116"/>
              <p:cNvGrpSpPr/>
              <p:nvPr/>
            </p:nvGrpSpPr>
            <p:grpSpPr>
              <a:xfrm>
                <a:off x="219132" y="1259972"/>
                <a:ext cx="1442637" cy="913544"/>
                <a:chOff x="-2" y="-2"/>
                <a:chExt cx="1442637" cy="913544"/>
              </a:xfrm>
            </p:grpSpPr>
            <p:grpSp>
              <p:nvGrpSpPr>
                <p:cNvPr id="1997" name="Google Shape;1997;p116"/>
                <p:cNvGrpSpPr/>
                <p:nvPr/>
              </p:nvGrpSpPr>
              <p:grpSpPr>
                <a:xfrm>
                  <a:off x="-2" y="-2"/>
                  <a:ext cx="1059964" cy="713915"/>
                  <a:chOff x="-1" y="-1"/>
                  <a:chExt cx="1059964" cy="713915"/>
                </a:xfrm>
              </p:grpSpPr>
              <p:sp>
                <p:nvSpPr>
                  <p:cNvPr id="1998" name="Google Shape;1998;p116"/>
                  <p:cNvSpPr/>
                  <p:nvPr/>
                </p:nvSpPr>
                <p:spPr>
                  <a:xfrm>
                    <a:off x="-1" y="-1"/>
                    <a:ext cx="456300" cy="557400"/>
                  </a:xfrm>
                  <a:prstGeom prst="rect">
                    <a:avLst/>
                  </a:prstGeom>
                  <a:no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1999" name="Google Shape;1999;p116"/>
                  <p:cNvSpPr/>
                  <p:nvPr/>
                </p:nvSpPr>
                <p:spPr>
                  <a:xfrm>
                    <a:off x="292121" y="78211"/>
                    <a:ext cx="456300" cy="557400"/>
                  </a:xfrm>
                  <a:prstGeom prst="rect">
                    <a:avLst/>
                  </a:prstGeom>
                  <a:no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00" name="Google Shape;2000;p116"/>
                  <p:cNvSpPr/>
                  <p:nvPr/>
                </p:nvSpPr>
                <p:spPr>
                  <a:xfrm>
                    <a:off x="603663" y="156514"/>
                    <a:ext cx="456300" cy="557400"/>
                  </a:xfrm>
                  <a:prstGeom prst="rect">
                    <a:avLst/>
                  </a:prstGeom>
                  <a:no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sp>
              <p:nvSpPr>
                <p:cNvPr id="2001" name="Google Shape;2001;p116"/>
                <p:cNvSpPr/>
                <p:nvPr/>
              </p:nvSpPr>
              <p:spPr>
                <a:xfrm>
                  <a:off x="1059937" y="435210"/>
                  <a:ext cx="382698" cy="478332"/>
                </a:xfrm>
                <a:custGeom>
                  <a:avLst/>
                  <a:gdLst/>
                  <a:ahLst/>
                  <a:cxnLst/>
                  <a:rect l="l" t="t" r="r" b="b"/>
                  <a:pathLst>
                    <a:path w="21600" h="21600" extrusionOk="0">
                      <a:moveTo>
                        <a:pt x="0" y="0"/>
                      </a:moveTo>
                      <a:lnTo>
                        <a:pt x="21600" y="0"/>
                      </a:lnTo>
                      <a:lnTo>
                        <a:pt x="21600" y="21600"/>
                      </a:lnTo>
                    </a:path>
                  </a:pathLst>
                </a:custGeom>
                <a:noFill/>
                <a:ln w="9525" cap="flat" cmpd="sng">
                  <a:solidFill>
                    <a:srgbClr val="595959"/>
                  </a:solidFill>
                  <a:prstDash val="solid"/>
                  <a:round/>
                  <a:headEnd type="none" w="sm" len="sm"/>
                  <a:tailEnd type="stealth" w="med" len="med"/>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grpSp>
            <p:nvGrpSpPr>
              <p:cNvPr id="2002" name="Google Shape;2002;p116"/>
              <p:cNvGrpSpPr/>
              <p:nvPr/>
            </p:nvGrpSpPr>
            <p:grpSpPr>
              <a:xfrm>
                <a:off x="187855" y="2049563"/>
                <a:ext cx="5717522" cy="713700"/>
                <a:chOff x="-2" y="-2"/>
                <a:chExt cx="5717522" cy="713700"/>
              </a:xfrm>
            </p:grpSpPr>
            <p:grpSp>
              <p:nvGrpSpPr>
                <p:cNvPr id="2003" name="Google Shape;2003;p116"/>
                <p:cNvGrpSpPr/>
                <p:nvPr/>
              </p:nvGrpSpPr>
              <p:grpSpPr>
                <a:xfrm>
                  <a:off x="-2" y="-2"/>
                  <a:ext cx="5717522" cy="713700"/>
                  <a:chOff x="-1" y="-1"/>
                  <a:chExt cx="5717522" cy="713700"/>
                </a:xfrm>
              </p:grpSpPr>
              <p:sp>
                <p:nvSpPr>
                  <p:cNvPr id="2004" name="Google Shape;2004;p116"/>
                  <p:cNvSpPr/>
                  <p:nvPr/>
                </p:nvSpPr>
                <p:spPr>
                  <a:xfrm>
                    <a:off x="-1" y="-1"/>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05" name="Google Shape;2005;p116"/>
                  <p:cNvSpPr/>
                  <p:nvPr/>
                </p:nvSpPr>
                <p:spPr>
                  <a:xfrm>
                    <a:off x="311541" y="-1"/>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06" name="Google Shape;2006;p116"/>
                  <p:cNvSpPr/>
                  <p:nvPr/>
                </p:nvSpPr>
                <p:spPr>
                  <a:xfrm>
                    <a:off x="623083" y="-1"/>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07" name="Google Shape;2007;p116"/>
                  <p:cNvSpPr/>
                  <p:nvPr/>
                </p:nvSpPr>
                <p:spPr>
                  <a:xfrm>
                    <a:off x="934625" y="-1"/>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08" name="Google Shape;2008;p116"/>
                  <p:cNvSpPr/>
                  <p:nvPr/>
                </p:nvSpPr>
                <p:spPr>
                  <a:xfrm>
                    <a:off x="4497835" y="-1"/>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09" name="Google Shape;2009;p116"/>
                  <p:cNvSpPr/>
                  <p:nvPr/>
                </p:nvSpPr>
                <p:spPr>
                  <a:xfrm>
                    <a:off x="4828797" y="-1"/>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10" name="Google Shape;2010;p116"/>
                  <p:cNvSpPr/>
                  <p:nvPr/>
                </p:nvSpPr>
                <p:spPr>
                  <a:xfrm>
                    <a:off x="5159759" y="-1"/>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11" name="Google Shape;2011;p116"/>
                  <p:cNvSpPr/>
                  <p:nvPr/>
                </p:nvSpPr>
                <p:spPr>
                  <a:xfrm>
                    <a:off x="5490721" y="-1"/>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cxnSp>
              <p:nvCxnSpPr>
                <p:cNvPr id="2012" name="Google Shape;2012;p116"/>
                <p:cNvCxnSpPr/>
                <p:nvPr/>
              </p:nvCxnSpPr>
              <p:spPr>
                <a:xfrm>
                  <a:off x="1484170" y="362848"/>
                  <a:ext cx="2691000" cy="0"/>
                </a:xfrm>
                <a:prstGeom prst="straightConnector1">
                  <a:avLst/>
                </a:prstGeom>
                <a:noFill/>
                <a:ln w="9525" cap="flat" cmpd="sng">
                  <a:solidFill>
                    <a:srgbClr val="1C4587"/>
                  </a:solidFill>
                  <a:prstDash val="dot"/>
                  <a:round/>
                  <a:headEnd type="none" w="sm" len="sm"/>
                  <a:tailEnd type="none" w="sm" len="sm"/>
                </a:ln>
              </p:spPr>
            </p:cxnSp>
          </p:grpSp>
        </p:grpSp>
        <p:sp>
          <p:nvSpPr>
            <p:cNvPr id="2013" name="Google Shape;2013;p116"/>
            <p:cNvSpPr/>
            <p:nvPr/>
          </p:nvSpPr>
          <p:spPr>
            <a:xfrm>
              <a:off x="839141" y="2416202"/>
              <a:ext cx="2065200" cy="3111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919191"/>
                </a:buClr>
                <a:buSzPts val="1200"/>
                <a:buFont typeface="Oswald"/>
                <a:buNone/>
              </a:pPr>
              <a:r>
                <a:rPr lang="en" sz="1200" b="0" i="0" u="none" strike="noStrike" cap="none">
                  <a:solidFill>
                    <a:srgbClr val="919191"/>
                  </a:solidFill>
                  <a:latin typeface="Oswald"/>
                  <a:ea typeface="Oswald"/>
                  <a:cs typeface="Oswald"/>
                  <a:sym typeface="Oswald"/>
                </a:rPr>
                <a:t>Discretized audio –– speech frames</a:t>
              </a:r>
              <a:endParaRPr sz="500"/>
            </a:p>
          </p:txBody>
        </p:sp>
      </p:grpSp>
      <p:sp>
        <p:nvSpPr>
          <p:cNvPr id="2014" name="Google Shape;2014;p116"/>
          <p:cNvSpPr txBox="1">
            <a:spLocks noGrp="1"/>
          </p:cNvSpPr>
          <p:nvPr>
            <p:ph type="body" idx="1"/>
          </p:nvPr>
        </p:nvSpPr>
        <p:spPr>
          <a:xfrm>
            <a:off x="5005244" y="1893966"/>
            <a:ext cx="3432600" cy="449400"/>
          </a:xfrm>
          <a:prstGeom prst="rect">
            <a:avLst/>
          </a:prstGeom>
          <a:noFill/>
          <a:ln>
            <a:noFill/>
          </a:ln>
        </p:spPr>
        <p:txBody>
          <a:bodyPr spcFirstLastPara="1" wrap="square" lIns="19050" tIns="19050" rIns="19050" bIns="19050" anchor="ctr" anchorCtr="0">
            <a:normAutofit/>
          </a:bodyPr>
          <a:lstStyle/>
          <a:p>
            <a:pPr marL="0" marR="0" lvl="0" indent="0" algn="l" rtl="0">
              <a:lnSpc>
                <a:spcPct val="100000"/>
              </a:lnSpc>
              <a:spcBef>
                <a:spcPts val="0"/>
              </a:spcBef>
              <a:spcAft>
                <a:spcPts val="0"/>
              </a:spcAft>
              <a:buClr>
                <a:srgbClr val="005493"/>
              </a:buClr>
              <a:buSzPts val="1800"/>
              <a:buFont typeface="Arial"/>
              <a:buNone/>
            </a:pPr>
            <a:r>
              <a:rPr lang="en" sz="1800" b="0" i="0" u="none" strike="noStrike" cap="none">
                <a:solidFill>
                  <a:srgbClr val="005493"/>
                </a:solidFill>
                <a:latin typeface="Arial"/>
                <a:ea typeface="Arial"/>
                <a:cs typeface="Arial"/>
                <a:sym typeface="Arial"/>
              </a:rPr>
              <a:t>c    h    a    r    a    c    t    e    r    s</a:t>
            </a:r>
            <a:endParaRPr/>
          </a:p>
        </p:txBody>
      </p:sp>
      <p:grpSp>
        <p:nvGrpSpPr>
          <p:cNvPr id="2015" name="Google Shape;2015;p116"/>
          <p:cNvGrpSpPr/>
          <p:nvPr/>
        </p:nvGrpSpPr>
        <p:grpSpPr>
          <a:xfrm>
            <a:off x="691044" y="3092724"/>
            <a:ext cx="3359056" cy="1512493"/>
            <a:chOff x="-1" y="-28"/>
            <a:chExt cx="8957483" cy="4033315"/>
          </a:xfrm>
        </p:grpSpPr>
        <p:sp>
          <p:nvSpPr>
            <p:cNvPr id="2016" name="Google Shape;2016;p116"/>
            <p:cNvSpPr/>
            <p:nvPr/>
          </p:nvSpPr>
          <p:spPr>
            <a:xfrm>
              <a:off x="6103083" y="39542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17" name="Google Shape;2017;p116"/>
            <p:cNvSpPr/>
            <p:nvPr/>
          </p:nvSpPr>
          <p:spPr>
            <a:xfrm>
              <a:off x="6488805" y="163776"/>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18" name="Google Shape;2018;p116"/>
            <p:cNvSpPr/>
            <p:nvPr/>
          </p:nvSpPr>
          <p:spPr>
            <a:xfrm>
              <a:off x="6874527" y="551078"/>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19" name="Google Shape;2019;p116"/>
            <p:cNvSpPr/>
            <p:nvPr/>
          </p:nvSpPr>
          <p:spPr>
            <a:xfrm>
              <a:off x="7260248" y="39542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20" name="Google Shape;2020;p116"/>
            <p:cNvSpPr txBox="1"/>
            <p:nvPr/>
          </p:nvSpPr>
          <p:spPr>
            <a:xfrm>
              <a:off x="3582283" y="-28"/>
              <a:ext cx="536100" cy="1198500"/>
            </a:xfrm>
            <a:prstGeom prst="rect">
              <a:avLst/>
            </a:prstGeom>
            <a:noFill/>
            <a:ln>
              <a:noFill/>
            </a:ln>
          </p:spPr>
          <p:txBody>
            <a:bodyPr spcFirstLastPara="1" wrap="square" lIns="19050" tIns="19050" rIns="19050" bIns="19050" anchor="ctr" anchorCtr="0">
              <a:normAutofit/>
            </a:bodyPr>
            <a:lstStyle/>
            <a:p>
              <a:pPr marL="0" marR="0" lvl="0" indent="0" algn="ctr" rtl="0">
                <a:lnSpc>
                  <a:spcPct val="100000"/>
                </a:lnSpc>
                <a:spcBef>
                  <a:spcPts val="0"/>
                </a:spcBef>
                <a:spcAft>
                  <a:spcPts val="0"/>
                </a:spcAft>
                <a:buClr>
                  <a:srgbClr val="005493"/>
                </a:buClr>
                <a:buSzPts val="2000"/>
                <a:buFont typeface="Arial"/>
                <a:buNone/>
              </a:pPr>
              <a:r>
                <a:rPr lang="en" sz="2000" b="0" i="0" u="none" strike="noStrike" cap="none">
                  <a:solidFill>
                    <a:srgbClr val="005493"/>
                  </a:solidFill>
                  <a:latin typeface="Arial"/>
                  <a:ea typeface="Arial"/>
                  <a:cs typeface="Arial"/>
                  <a:sym typeface="Arial"/>
                </a:rPr>
                <a:t>p</a:t>
              </a:r>
              <a:endParaRPr sz="500"/>
            </a:p>
          </p:txBody>
        </p:sp>
        <p:pic>
          <p:nvPicPr>
            <p:cNvPr id="2021" name="Google Shape;2021;p116" descr="Line"/>
            <p:cNvPicPr preferRelativeResize="0"/>
            <p:nvPr/>
          </p:nvPicPr>
          <p:blipFill rotWithShape="1">
            <a:blip r:embed="rId4">
              <a:alphaModFix/>
            </a:blip>
            <a:srcRect/>
            <a:stretch/>
          </p:blipFill>
          <p:spPr>
            <a:xfrm>
              <a:off x="4263004" y="518778"/>
              <a:ext cx="1720858" cy="299399"/>
            </a:xfrm>
            <a:prstGeom prst="rect">
              <a:avLst/>
            </a:prstGeom>
            <a:noFill/>
            <a:ln>
              <a:noFill/>
            </a:ln>
          </p:spPr>
        </p:pic>
        <p:sp>
          <p:nvSpPr>
            <p:cNvPr id="2022" name="Google Shape;2022;p116"/>
            <p:cNvSpPr txBox="1"/>
            <p:nvPr/>
          </p:nvSpPr>
          <p:spPr>
            <a:xfrm>
              <a:off x="7679307" y="139700"/>
              <a:ext cx="556200" cy="8637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005493"/>
                </a:buClr>
                <a:buSzPts val="1700"/>
                <a:buFont typeface="Arial"/>
                <a:buNone/>
              </a:pPr>
              <a:r>
                <a:rPr lang="en" sz="1700" b="0" i="0" u="none" strike="noStrike" cap="none">
                  <a:solidFill>
                    <a:srgbClr val="005493"/>
                  </a:solidFill>
                  <a:latin typeface="Arial"/>
                  <a:ea typeface="Arial"/>
                  <a:cs typeface="Arial"/>
                  <a:sym typeface="Arial"/>
                </a:rPr>
                <a:t>…</a:t>
              </a:r>
              <a:endParaRPr sz="500"/>
            </a:p>
          </p:txBody>
        </p:sp>
        <p:sp>
          <p:nvSpPr>
            <p:cNvPr id="2023" name="Google Shape;2023;p116"/>
            <p:cNvSpPr txBox="1"/>
            <p:nvPr/>
          </p:nvSpPr>
          <p:spPr>
            <a:xfrm>
              <a:off x="-1" y="109677"/>
              <a:ext cx="2472600" cy="11175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005493"/>
                </a:buClr>
                <a:buSzPts val="2000"/>
                <a:buFont typeface="Oswald"/>
                <a:buNone/>
              </a:pPr>
              <a:r>
                <a:rPr lang="en" sz="2000" b="0" i="0" u="none" strike="noStrike" cap="none">
                  <a:solidFill>
                    <a:srgbClr val="005493"/>
                  </a:solidFill>
                  <a:latin typeface="Oswald"/>
                  <a:ea typeface="Oswald"/>
                  <a:cs typeface="Oswald"/>
                  <a:sym typeface="Oswald"/>
                </a:rPr>
                <a:t>SPEECH: </a:t>
              </a:r>
              <a:endParaRPr sz="500"/>
            </a:p>
          </p:txBody>
        </p:sp>
        <p:sp>
          <p:nvSpPr>
            <p:cNvPr id="2024" name="Google Shape;2024;p116"/>
            <p:cNvSpPr txBox="1"/>
            <p:nvPr/>
          </p:nvSpPr>
          <p:spPr>
            <a:xfrm>
              <a:off x="6216823" y="1147233"/>
              <a:ext cx="1293900" cy="749400"/>
            </a:xfrm>
            <a:prstGeom prst="rect">
              <a:avLst/>
            </a:prstGeom>
            <a:noFill/>
            <a:ln>
              <a:noFill/>
            </a:ln>
          </p:spPr>
          <p:txBody>
            <a:bodyPr spcFirstLastPara="1" wrap="square" lIns="19050" tIns="19050" rIns="19050" bIns="19050" anchor="t" anchorCtr="0">
              <a:normAutofit fontScale="92500"/>
            </a:bodyPr>
            <a:lstStyle/>
            <a:p>
              <a:pPr marL="0" marR="0" lvl="0" indent="0" algn="ctr" rtl="0">
                <a:lnSpc>
                  <a:spcPct val="100000"/>
                </a:lnSpc>
                <a:spcBef>
                  <a:spcPts val="0"/>
                </a:spcBef>
                <a:spcAft>
                  <a:spcPts val="0"/>
                </a:spcAft>
                <a:buClr>
                  <a:srgbClr val="929292"/>
                </a:buClr>
                <a:buSzPts val="1300"/>
                <a:buFont typeface="Oswald"/>
                <a:buNone/>
              </a:pPr>
              <a:r>
                <a:rPr lang="en" sz="1300" b="0" i="0" u="none" strike="noStrike" cap="none">
                  <a:solidFill>
                    <a:srgbClr val="929292"/>
                  </a:solidFill>
                  <a:latin typeface="Oswald"/>
                  <a:ea typeface="Oswald"/>
                  <a:cs typeface="Oswald"/>
                  <a:sym typeface="Oswald"/>
                </a:rPr>
                <a:t>frames</a:t>
              </a:r>
              <a:endParaRPr sz="500"/>
            </a:p>
          </p:txBody>
        </p:sp>
        <p:sp>
          <p:nvSpPr>
            <p:cNvPr id="2025" name="Google Shape;2025;p116"/>
            <p:cNvSpPr/>
            <p:nvPr/>
          </p:nvSpPr>
          <p:spPr>
            <a:xfrm>
              <a:off x="6077683" y="2532074"/>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26" name="Google Shape;2026;p116"/>
            <p:cNvSpPr/>
            <p:nvPr/>
          </p:nvSpPr>
          <p:spPr>
            <a:xfrm>
              <a:off x="6463405" y="2300430"/>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27" name="Google Shape;2027;p116"/>
            <p:cNvSpPr/>
            <p:nvPr/>
          </p:nvSpPr>
          <p:spPr>
            <a:xfrm>
              <a:off x="6849127" y="2687732"/>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28" name="Google Shape;2028;p116"/>
            <p:cNvSpPr/>
            <p:nvPr/>
          </p:nvSpPr>
          <p:spPr>
            <a:xfrm>
              <a:off x="7234848" y="2532074"/>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29" name="Google Shape;2029;p116"/>
            <p:cNvSpPr txBox="1"/>
            <p:nvPr/>
          </p:nvSpPr>
          <p:spPr>
            <a:xfrm>
              <a:off x="3582306" y="2218987"/>
              <a:ext cx="536100" cy="1041300"/>
            </a:xfrm>
            <a:prstGeom prst="rect">
              <a:avLst/>
            </a:prstGeom>
            <a:noFill/>
            <a:ln>
              <a:noFill/>
            </a:ln>
          </p:spPr>
          <p:txBody>
            <a:bodyPr spcFirstLastPara="1" wrap="square" lIns="19050" tIns="19050" rIns="19050" bIns="19050" anchor="ctr" anchorCtr="0">
              <a:normAutofit/>
            </a:bodyPr>
            <a:lstStyle/>
            <a:p>
              <a:pPr marL="0" marR="0" lvl="0" indent="0" algn="ctr" rtl="0">
                <a:lnSpc>
                  <a:spcPct val="100000"/>
                </a:lnSpc>
                <a:spcBef>
                  <a:spcPts val="0"/>
                </a:spcBef>
                <a:spcAft>
                  <a:spcPts val="0"/>
                </a:spcAft>
                <a:buClr>
                  <a:srgbClr val="005493"/>
                </a:buClr>
                <a:buSzPts val="2000"/>
                <a:buFont typeface="Arial"/>
                <a:buNone/>
              </a:pPr>
              <a:r>
                <a:rPr lang="en" sz="2000">
                  <a:solidFill>
                    <a:srgbClr val="005493"/>
                  </a:solidFill>
                </a:rPr>
                <a:t>o</a:t>
              </a:r>
              <a:endParaRPr sz="500"/>
            </a:p>
          </p:txBody>
        </p:sp>
        <p:pic>
          <p:nvPicPr>
            <p:cNvPr id="2030" name="Google Shape;2030;p116" descr="Line"/>
            <p:cNvPicPr preferRelativeResize="0"/>
            <p:nvPr/>
          </p:nvPicPr>
          <p:blipFill rotWithShape="1">
            <a:blip r:embed="rId4">
              <a:alphaModFix/>
            </a:blip>
            <a:srcRect/>
            <a:stretch/>
          </p:blipFill>
          <p:spPr>
            <a:xfrm>
              <a:off x="4237604" y="2655432"/>
              <a:ext cx="1720858" cy="299399"/>
            </a:xfrm>
            <a:prstGeom prst="rect">
              <a:avLst/>
            </a:prstGeom>
            <a:noFill/>
            <a:ln>
              <a:noFill/>
            </a:ln>
          </p:spPr>
        </p:pic>
        <p:sp>
          <p:nvSpPr>
            <p:cNvPr id="2031" name="Google Shape;2031;p116"/>
            <p:cNvSpPr txBox="1"/>
            <p:nvPr/>
          </p:nvSpPr>
          <p:spPr>
            <a:xfrm>
              <a:off x="8401282" y="2373331"/>
              <a:ext cx="556200" cy="8637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005493"/>
                </a:buClr>
                <a:buSzPts val="1700"/>
                <a:buFont typeface="Arial"/>
                <a:buNone/>
              </a:pPr>
              <a:r>
                <a:rPr lang="en" sz="1700" b="0" i="0" u="none" strike="noStrike" cap="none">
                  <a:solidFill>
                    <a:srgbClr val="005493"/>
                  </a:solidFill>
                  <a:latin typeface="Arial"/>
                  <a:ea typeface="Arial"/>
                  <a:cs typeface="Arial"/>
                  <a:sym typeface="Arial"/>
                </a:rPr>
                <a:t>…</a:t>
              </a:r>
              <a:endParaRPr sz="500"/>
            </a:p>
          </p:txBody>
        </p:sp>
        <p:sp>
          <p:nvSpPr>
            <p:cNvPr id="2032" name="Google Shape;2032;p116"/>
            <p:cNvSpPr txBox="1"/>
            <p:nvPr/>
          </p:nvSpPr>
          <p:spPr>
            <a:xfrm>
              <a:off x="6191423" y="3283887"/>
              <a:ext cx="1293900" cy="749400"/>
            </a:xfrm>
            <a:prstGeom prst="rect">
              <a:avLst/>
            </a:prstGeom>
            <a:noFill/>
            <a:ln>
              <a:noFill/>
            </a:ln>
          </p:spPr>
          <p:txBody>
            <a:bodyPr spcFirstLastPara="1" wrap="square" lIns="19050" tIns="19050" rIns="19050" bIns="19050" anchor="t" anchorCtr="0">
              <a:normAutofit fontScale="92500"/>
            </a:bodyPr>
            <a:lstStyle/>
            <a:p>
              <a:pPr marL="0" marR="0" lvl="0" indent="0" algn="ctr" rtl="0">
                <a:lnSpc>
                  <a:spcPct val="100000"/>
                </a:lnSpc>
                <a:spcBef>
                  <a:spcPts val="0"/>
                </a:spcBef>
                <a:spcAft>
                  <a:spcPts val="0"/>
                </a:spcAft>
                <a:buClr>
                  <a:srgbClr val="929292"/>
                </a:buClr>
                <a:buSzPts val="1300"/>
                <a:buFont typeface="Oswald"/>
                <a:buNone/>
              </a:pPr>
              <a:r>
                <a:rPr lang="en" sz="1300" b="0" i="0" u="none" strike="noStrike" cap="none">
                  <a:solidFill>
                    <a:srgbClr val="929292"/>
                  </a:solidFill>
                  <a:latin typeface="Oswald"/>
                  <a:ea typeface="Oswald"/>
                  <a:cs typeface="Oswald"/>
                  <a:sym typeface="Oswald"/>
                </a:rPr>
                <a:t>frames</a:t>
              </a:r>
              <a:endParaRPr sz="500"/>
            </a:p>
          </p:txBody>
        </p:sp>
        <p:sp>
          <p:nvSpPr>
            <p:cNvPr id="2033" name="Google Shape;2033;p116"/>
            <p:cNvSpPr/>
            <p:nvPr/>
          </p:nvSpPr>
          <p:spPr>
            <a:xfrm>
              <a:off x="7638446" y="2295221"/>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34" name="Google Shape;2034;p116"/>
            <p:cNvSpPr/>
            <p:nvPr/>
          </p:nvSpPr>
          <p:spPr>
            <a:xfrm>
              <a:off x="8024167" y="2139563"/>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grpSp>
        <p:nvGrpSpPr>
          <p:cNvPr id="2035" name="Google Shape;2035;p116"/>
          <p:cNvGrpSpPr/>
          <p:nvPr/>
        </p:nvGrpSpPr>
        <p:grpSpPr>
          <a:xfrm>
            <a:off x="5601771" y="3092724"/>
            <a:ext cx="2274562" cy="419100"/>
            <a:chOff x="5601771" y="3092724"/>
            <a:chExt cx="2274562" cy="419100"/>
          </a:xfrm>
        </p:grpSpPr>
        <p:sp>
          <p:nvSpPr>
            <p:cNvPr id="2036" name="Google Shape;2036;p116"/>
            <p:cNvSpPr txBox="1"/>
            <p:nvPr/>
          </p:nvSpPr>
          <p:spPr>
            <a:xfrm>
              <a:off x="6846658" y="3107011"/>
              <a:ext cx="201000" cy="3906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005493"/>
                </a:buClr>
                <a:buSzPts val="2000"/>
                <a:buFont typeface="Arial"/>
                <a:buNone/>
              </a:pPr>
              <a:r>
                <a:rPr lang="en" sz="2000" b="0" i="0" u="none" strike="noStrike" cap="none">
                  <a:solidFill>
                    <a:srgbClr val="005493"/>
                  </a:solidFill>
                  <a:latin typeface="Arial"/>
                  <a:ea typeface="Arial"/>
                  <a:cs typeface="Arial"/>
                  <a:sym typeface="Arial"/>
                </a:rPr>
                <a:t>p</a:t>
              </a:r>
              <a:endParaRPr sz="500"/>
            </a:p>
          </p:txBody>
        </p:sp>
        <p:sp>
          <p:nvSpPr>
            <p:cNvPr id="2037" name="Google Shape;2037;p116"/>
            <p:cNvSpPr txBox="1"/>
            <p:nvPr/>
          </p:nvSpPr>
          <p:spPr>
            <a:xfrm>
              <a:off x="7675333" y="3107011"/>
              <a:ext cx="201000" cy="3906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005493"/>
                </a:buClr>
                <a:buSzPts val="2000"/>
                <a:buFont typeface="Arial"/>
                <a:buNone/>
              </a:pPr>
              <a:r>
                <a:rPr lang="en" sz="2000" b="0" i="0" u="none" strike="noStrike" cap="none">
                  <a:solidFill>
                    <a:srgbClr val="005493"/>
                  </a:solidFill>
                  <a:latin typeface="Arial"/>
                  <a:ea typeface="Arial"/>
                  <a:cs typeface="Arial"/>
                  <a:sym typeface="Arial"/>
                </a:rPr>
                <a:t>p</a:t>
              </a:r>
              <a:endParaRPr sz="500"/>
            </a:p>
          </p:txBody>
        </p:sp>
        <p:pic>
          <p:nvPicPr>
            <p:cNvPr id="2038" name="Google Shape;2038;p116" descr="Line"/>
            <p:cNvPicPr preferRelativeResize="0"/>
            <p:nvPr/>
          </p:nvPicPr>
          <p:blipFill rotWithShape="1">
            <a:blip r:embed="rId4">
              <a:alphaModFix/>
            </a:blip>
            <a:srcRect/>
            <a:stretch/>
          </p:blipFill>
          <p:spPr>
            <a:xfrm>
              <a:off x="7047645" y="3246165"/>
              <a:ext cx="645322" cy="112275"/>
            </a:xfrm>
            <a:prstGeom prst="rect">
              <a:avLst/>
            </a:prstGeom>
            <a:noFill/>
            <a:ln>
              <a:noFill/>
            </a:ln>
          </p:spPr>
        </p:pic>
        <p:sp>
          <p:nvSpPr>
            <p:cNvPr id="2039" name="Google Shape;2039;p116"/>
            <p:cNvSpPr txBox="1"/>
            <p:nvPr/>
          </p:nvSpPr>
          <p:spPr>
            <a:xfrm>
              <a:off x="5601771" y="3092724"/>
              <a:ext cx="617400" cy="4191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005493"/>
                </a:buClr>
                <a:buSzPts val="2000"/>
                <a:buFont typeface="Oswald"/>
                <a:buNone/>
              </a:pPr>
              <a:r>
                <a:rPr lang="en" sz="2000" b="0" i="0" u="none" strike="noStrike" cap="none">
                  <a:solidFill>
                    <a:srgbClr val="005493"/>
                  </a:solidFill>
                  <a:latin typeface="Oswald"/>
                  <a:ea typeface="Oswald"/>
                  <a:cs typeface="Oswald"/>
                  <a:sym typeface="Oswald"/>
                </a:rPr>
                <a:t>TEXT: </a:t>
              </a:r>
              <a:endParaRPr sz="500"/>
            </a:p>
          </p:txBody>
        </p:sp>
      </p:grpSp>
      <p:sp>
        <p:nvSpPr>
          <p:cNvPr id="2040" name="Google Shape;2040;p116"/>
          <p:cNvSpPr txBox="1"/>
          <p:nvPr/>
        </p:nvSpPr>
        <p:spPr>
          <a:xfrm>
            <a:off x="5077100" y="1325500"/>
            <a:ext cx="3288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t>Speech features ~8-10x longer than </a:t>
            </a:r>
            <a:br>
              <a:rPr lang="en" sz="1200"/>
            </a:br>
            <a:r>
              <a:rPr lang="en" sz="1200"/>
              <a:t>the equivalent character sequences</a:t>
            </a:r>
            <a:endParaRPr sz="1200"/>
          </a:p>
        </p:txBody>
      </p:sp>
      <p:sp>
        <p:nvSpPr>
          <p:cNvPr id="2041" name="Google Shape;2041;p116"/>
          <p:cNvSpPr txBox="1"/>
          <p:nvPr/>
        </p:nvSpPr>
        <p:spPr>
          <a:xfrm>
            <a:off x="647250" y="4492775"/>
            <a:ext cx="3747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Each feature vector is unique, </a:t>
            </a:r>
            <a:br>
              <a:rPr lang="en" sz="1200"/>
            </a:br>
            <a:r>
              <a:rPr lang="en" sz="1200"/>
              <a:t>Number of feature vectors per phone varies</a:t>
            </a:r>
            <a:endParaRPr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3"/>
                                        </p:tgtEl>
                                        <p:attrNameLst>
                                          <p:attrName>style.visibility</p:attrName>
                                        </p:attrNameLst>
                                      </p:cBhvr>
                                      <p:to>
                                        <p:strVal val="visible"/>
                                      </p:to>
                                    </p:set>
                                    <p:animEffect transition="in" filter="fade">
                                      <p:cBhvr>
                                        <p:cTn id="7" dur="200"/>
                                        <p:tgtEl>
                                          <p:spTgt spid="19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14"/>
                                        </p:tgtEl>
                                        <p:attrNameLst>
                                          <p:attrName>style.visibility</p:attrName>
                                        </p:attrNameLst>
                                      </p:cBhvr>
                                      <p:to>
                                        <p:strVal val="visible"/>
                                      </p:to>
                                    </p:set>
                                    <p:animEffect transition="in" filter="fade">
                                      <p:cBhvr>
                                        <p:cTn id="12" dur="200"/>
                                        <p:tgtEl>
                                          <p:spTgt spid="2014"/>
                                        </p:tgtEl>
                                      </p:cBhvr>
                                    </p:animEffect>
                                  </p:childTnLst>
                                </p:cTn>
                              </p:par>
                              <p:par>
                                <p:cTn id="13" presetID="10" presetClass="entr" presetSubtype="0" fill="hold" nodeType="withEffect">
                                  <p:stCondLst>
                                    <p:cond delay="0"/>
                                  </p:stCondLst>
                                  <p:childTnLst>
                                    <p:set>
                                      <p:cBhvr>
                                        <p:cTn id="14" dur="1" fill="hold">
                                          <p:stCondLst>
                                            <p:cond delay="0"/>
                                          </p:stCondLst>
                                        </p:cTn>
                                        <p:tgtEl>
                                          <p:spTgt spid="2040"/>
                                        </p:tgtEl>
                                        <p:attrNameLst>
                                          <p:attrName>style.visibility</p:attrName>
                                        </p:attrNameLst>
                                      </p:cBhvr>
                                      <p:to>
                                        <p:strVal val="visible"/>
                                      </p:to>
                                    </p:set>
                                    <p:animEffect transition="in" filter="fade">
                                      <p:cBhvr>
                                        <p:cTn id="15" dur="200"/>
                                        <p:tgtEl>
                                          <p:spTgt spid="204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15"/>
                                        </p:tgtEl>
                                        <p:attrNameLst>
                                          <p:attrName>style.visibility</p:attrName>
                                        </p:attrNameLst>
                                      </p:cBhvr>
                                      <p:to>
                                        <p:strVal val="visible"/>
                                      </p:to>
                                    </p:set>
                                    <p:animEffect transition="in" filter="fade">
                                      <p:cBhvr>
                                        <p:cTn id="20" dur="200"/>
                                        <p:tgtEl>
                                          <p:spTgt spid="2015"/>
                                        </p:tgtEl>
                                      </p:cBhvr>
                                    </p:animEffect>
                                  </p:childTnLst>
                                </p:cTn>
                              </p:par>
                              <p:par>
                                <p:cTn id="21" presetID="10" presetClass="entr" presetSubtype="0" fill="hold" nodeType="withEffect">
                                  <p:stCondLst>
                                    <p:cond delay="0"/>
                                  </p:stCondLst>
                                  <p:childTnLst>
                                    <p:set>
                                      <p:cBhvr>
                                        <p:cTn id="22" dur="1" fill="hold">
                                          <p:stCondLst>
                                            <p:cond delay="0"/>
                                          </p:stCondLst>
                                        </p:cTn>
                                        <p:tgtEl>
                                          <p:spTgt spid="2041"/>
                                        </p:tgtEl>
                                        <p:attrNameLst>
                                          <p:attrName>style.visibility</p:attrName>
                                        </p:attrNameLst>
                                      </p:cBhvr>
                                      <p:to>
                                        <p:strVal val="visible"/>
                                      </p:to>
                                    </p:set>
                                    <p:animEffect transition="in" filter="fade">
                                      <p:cBhvr>
                                        <p:cTn id="23" dur="200"/>
                                        <p:tgtEl>
                                          <p:spTgt spid="204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35"/>
                                        </p:tgtEl>
                                        <p:attrNameLst>
                                          <p:attrName>style.visibility</p:attrName>
                                        </p:attrNameLst>
                                      </p:cBhvr>
                                      <p:to>
                                        <p:strVal val="visible"/>
                                      </p:to>
                                    </p:set>
                                    <p:animEffect transition="in" filter="fade">
                                      <p:cBhvr>
                                        <p:cTn id="28" dur="200"/>
                                        <p:tgtEl>
                                          <p:spTgt spid="2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045"/>
        <p:cNvGrpSpPr/>
        <p:nvPr/>
      </p:nvGrpSpPr>
      <p:grpSpPr>
        <a:xfrm>
          <a:off x="0" y="0"/>
          <a:ext cx="0" cy="0"/>
          <a:chOff x="0" y="0"/>
          <a:chExt cx="0" cy="0"/>
        </a:xfrm>
      </p:grpSpPr>
      <p:sp>
        <p:nvSpPr>
          <p:cNvPr id="2046" name="Google Shape;2046;p11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Challenges</a:t>
            </a:r>
            <a:endParaRPr/>
          </a:p>
        </p:txBody>
      </p:sp>
      <p:sp>
        <p:nvSpPr>
          <p:cNvPr id="2047" name="Google Shape;2047;p11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89</a:t>
            </a:fld>
            <a:endParaRPr/>
          </a:p>
        </p:txBody>
      </p:sp>
      <p:sp>
        <p:nvSpPr>
          <p:cNvPr id="2048" name="Google Shape;2048;p117"/>
          <p:cNvSpPr txBox="1"/>
          <p:nvPr/>
        </p:nvSpPr>
        <p:spPr>
          <a:xfrm>
            <a:off x="311700" y="1325500"/>
            <a:ext cx="8054400" cy="2647500"/>
          </a:xfrm>
          <a:prstGeom prst="rect">
            <a:avLst/>
          </a:prstGeom>
          <a:noFill/>
          <a:ln>
            <a:noFill/>
          </a:ln>
        </p:spPr>
        <p:txBody>
          <a:bodyPr spcFirstLastPara="1" wrap="square" lIns="91425" tIns="91425" rIns="91425" bIns="91425" anchor="t" anchorCtr="0">
            <a:spAutoFit/>
          </a:bodyPr>
          <a:lstStyle/>
          <a:p>
            <a:pPr marL="457200" lvl="0" indent="-330200" algn="l" rtl="0">
              <a:lnSpc>
                <a:spcPct val="150000"/>
              </a:lnSpc>
              <a:spcBef>
                <a:spcPts val="0"/>
              </a:spcBef>
              <a:spcAft>
                <a:spcPts val="0"/>
              </a:spcAft>
              <a:buSzPts val="1600"/>
              <a:buChar char="●"/>
            </a:pPr>
            <a:r>
              <a:rPr lang="en" sz="1600" u="sng"/>
              <a:t>Sequence length</a:t>
            </a:r>
            <a:r>
              <a:rPr lang="en" sz="1600"/>
              <a:t>:  </a:t>
            </a:r>
            <a:endParaRPr sz="1600"/>
          </a:p>
          <a:p>
            <a:pPr marL="914400" lvl="1" indent="-330200" algn="l" rtl="0">
              <a:lnSpc>
                <a:spcPct val="150000"/>
              </a:lnSpc>
              <a:spcBef>
                <a:spcPts val="0"/>
              </a:spcBef>
              <a:spcAft>
                <a:spcPts val="0"/>
              </a:spcAft>
              <a:buSzPts val="1600"/>
              <a:buChar char="○"/>
            </a:pPr>
            <a:r>
              <a:rPr lang="en" sz="1600"/>
              <a:t>increased memory requirements</a:t>
            </a:r>
            <a:endParaRPr sz="1600"/>
          </a:p>
          <a:p>
            <a:pPr marL="914400" lvl="1" indent="-330200" algn="l" rtl="0">
              <a:lnSpc>
                <a:spcPct val="150000"/>
              </a:lnSpc>
              <a:spcBef>
                <a:spcPts val="0"/>
              </a:spcBef>
              <a:spcAft>
                <a:spcPts val="0"/>
              </a:spcAft>
              <a:buSzPts val="1600"/>
              <a:buChar char="○"/>
            </a:pPr>
            <a:r>
              <a:rPr lang="en" sz="1600"/>
              <a:t>greater distance between dependencies </a:t>
            </a:r>
            <a:endParaRPr sz="1600"/>
          </a:p>
          <a:p>
            <a:pPr marL="457200" lvl="0" indent="-330200" algn="l" rtl="0">
              <a:lnSpc>
                <a:spcPct val="150000"/>
              </a:lnSpc>
              <a:spcBef>
                <a:spcPts val="0"/>
              </a:spcBef>
              <a:spcAft>
                <a:spcPts val="0"/>
              </a:spcAft>
              <a:buSzPts val="1600"/>
              <a:buChar char="●"/>
            </a:pPr>
            <a:r>
              <a:rPr lang="en" sz="1600" u="sng"/>
              <a:t>Redundancy</a:t>
            </a:r>
            <a:r>
              <a:rPr lang="en" sz="1600"/>
              <a:t>:  </a:t>
            </a:r>
            <a:endParaRPr sz="1600"/>
          </a:p>
          <a:p>
            <a:pPr marL="914400" lvl="1" indent="-330200" algn="l" rtl="0">
              <a:lnSpc>
                <a:spcPct val="150000"/>
              </a:lnSpc>
              <a:spcBef>
                <a:spcPts val="0"/>
              </a:spcBef>
              <a:spcAft>
                <a:spcPts val="0"/>
              </a:spcAft>
              <a:buSzPts val="1600"/>
              <a:buChar char="○"/>
            </a:pPr>
            <a:r>
              <a:rPr lang="en" sz="1600"/>
              <a:t>adds task for model to learn</a:t>
            </a:r>
            <a:endParaRPr sz="1600"/>
          </a:p>
          <a:p>
            <a:pPr marL="457200" lvl="0" indent="-330200" algn="l" rtl="0">
              <a:lnSpc>
                <a:spcPct val="150000"/>
              </a:lnSpc>
              <a:spcBef>
                <a:spcPts val="0"/>
              </a:spcBef>
              <a:spcAft>
                <a:spcPts val="0"/>
              </a:spcAft>
              <a:buSzPts val="1600"/>
              <a:buChar char="●"/>
            </a:pPr>
            <a:r>
              <a:rPr lang="en" sz="1600" u="sng"/>
              <a:t>Variation</a:t>
            </a:r>
            <a:r>
              <a:rPr lang="en" sz="1600"/>
              <a:t>: </a:t>
            </a:r>
            <a:endParaRPr sz="1600"/>
          </a:p>
          <a:p>
            <a:pPr marL="914400" lvl="1" indent="-330200" algn="l" rtl="0">
              <a:lnSpc>
                <a:spcPct val="150000"/>
              </a:lnSpc>
              <a:spcBef>
                <a:spcPts val="0"/>
              </a:spcBef>
              <a:spcAft>
                <a:spcPts val="0"/>
              </a:spcAft>
              <a:buSzPts val="1600"/>
              <a:buChar char="○"/>
            </a:pPr>
            <a:r>
              <a:rPr lang="en" sz="1600"/>
              <a:t>requires more data for model to learn correspondences </a:t>
            </a:r>
            <a:endParaRPr sz="1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6"/>
          <p:cNvSpPr txBox="1">
            <a:spLocks noGrp="1"/>
          </p:cNvSpPr>
          <p:nvPr>
            <p:ph type="title"/>
          </p:nvPr>
        </p:nvSpPr>
        <p:spPr>
          <a:xfrm>
            <a:off x="311700" y="64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Speech Translation - History (before e2e)</a:t>
            </a:r>
            <a:endParaRPr/>
          </a:p>
        </p:txBody>
      </p:sp>
      <p:sp>
        <p:nvSpPr>
          <p:cNvPr id="221" name="Google Shape;221;p36"/>
          <p:cNvSpPr txBox="1"/>
          <p:nvPr/>
        </p:nvSpPr>
        <p:spPr>
          <a:xfrm>
            <a:off x="1597200" y="687425"/>
            <a:ext cx="307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Late ‘80s:  first proofs of concept </a:t>
            </a:r>
            <a:endParaRPr b="1">
              <a:solidFill>
                <a:schemeClr val="dk1"/>
              </a:solidFill>
              <a:latin typeface="Source Sans Pro"/>
              <a:ea typeface="Source Sans Pro"/>
              <a:cs typeface="Source Sans Pro"/>
              <a:sym typeface="Source Sans Pro"/>
            </a:endParaRPr>
          </a:p>
        </p:txBody>
      </p:sp>
      <p:sp>
        <p:nvSpPr>
          <p:cNvPr id="222" name="Google Shape;222;p36"/>
          <p:cNvSpPr txBox="1"/>
          <p:nvPr/>
        </p:nvSpPr>
        <p:spPr>
          <a:xfrm>
            <a:off x="228600" y="919775"/>
            <a:ext cx="41391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Source Sans Pro"/>
                <a:ea typeface="Source Sans Pro"/>
                <a:cs typeface="Source Sans Pro"/>
                <a:sym typeface="Source Sans Pro"/>
              </a:rPr>
              <a:t>Constraints to control language ambiguity (phonetics, syntax, semantics)</a:t>
            </a:r>
            <a:endParaRPr sz="1200">
              <a:latin typeface="Source Sans Pro"/>
              <a:ea typeface="Source Sans Pro"/>
              <a:cs typeface="Source Sans Pro"/>
              <a:sym typeface="Source Sans Pro"/>
            </a:endParaRPr>
          </a:p>
          <a:p>
            <a:pPr marL="457200" lvl="0" indent="-304800" algn="l" rtl="0">
              <a:spcBef>
                <a:spcPts val="0"/>
              </a:spcBef>
              <a:spcAft>
                <a:spcPts val="0"/>
              </a:spcAft>
              <a:buSzPts val="1200"/>
              <a:buFont typeface="Source Sans Pro"/>
              <a:buChar char="●"/>
            </a:pPr>
            <a:r>
              <a:rPr lang="en" sz="1200">
                <a:latin typeface="Source Sans Pro"/>
                <a:ea typeface="Source Sans Pro"/>
                <a:cs typeface="Source Sans Pro"/>
                <a:sym typeface="Source Sans Pro"/>
              </a:rPr>
              <a:t>Restricted vocabulary</a:t>
            </a:r>
            <a:endParaRPr sz="1200">
              <a:latin typeface="Source Sans Pro"/>
              <a:ea typeface="Source Sans Pro"/>
              <a:cs typeface="Source Sans Pro"/>
              <a:sym typeface="Source Sans Pro"/>
            </a:endParaRPr>
          </a:p>
          <a:p>
            <a:pPr marL="457200" lvl="0" indent="-304800" algn="l" rtl="0">
              <a:spcBef>
                <a:spcPts val="0"/>
              </a:spcBef>
              <a:spcAft>
                <a:spcPts val="0"/>
              </a:spcAft>
              <a:buSzPts val="1200"/>
              <a:buFont typeface="Source Sans Pro"/>
              <a:buChar char="●"/>
            </a:pPr>
            <a:r>
              <a:rPr lang="en" sz="1200">
                <a:latin typeface="Source Sans Pro"/>
                <a:ea typeface="Source Sans Pro"/>
                <a:cs typeface="Source Sans Pro"/>
                <a:sym typeface="Source Sans Pro"/>
              </a:rPr>
              <a:t>Controlled speaking style</a:t>
            </a:r>
            <a:endParaRPr sz="1200">
              <a:latin typeface="Source Sans Pro"/>
              <a:ea typeface="Source Sans Pro"/>
              <a:cs typeface="Source Sans Pro"/>
              <a:sym typeface="Source Sans Pro"/>
            </a:endParaRPr>
          </a:p>
          <a:p>
            <a:pPr marL="457200" lvl="0" indent="-304800" algn="l" rtl="0">
              <a:spcBef>
                <a:spcPts val="0"/>
              </a:spcBef>
              <a:spcAft>
                <a:spcPts val="0"/>
              </a:spcAft>
              <a:buSzPts val="1200"/>
              <a:buFont typeface="Source Sans Pro"/>
              <a:buChar char="●"/>
            </a:pPr>
            <a:r>
              <a:rPr lang="en" sz="1200">
                <a:latin typeface="Source Sans Pro"/>
                <a:ea typeface="Source Sans Pro"/>
                <a:cs typeface="Source Sans Pro"/>
                <a:sym typeface="Source Sans Pro"/>
              </a:rPr>
              <a:t>Narrow domain</a:t>
            </a:r>
            <a:endParaRPr sz="1200">
              <a:latin typeface="Source Sans Pro"/>
              <a:ea typeface="Source Sans Pro"/>
              <a:cs typeface="Source Sans Pro"/>
              <a:sym typeface="Source Sans Pro"/>
            </a:endParaRPr>
          </a:p>
          <a:p>
            <a:pPr marL="457200" lvl="0" indent="-304800" algn="l" rtl="0">
              <a:spcBef>
                <a:spcPts val="0"/>
              </a:spcBef>
              <a:spcAft>
                <a:spcPts val="0"/>
              </a:spcAft>
              <a:buSzPts val="1200"/>
              <a:buFont typeface="Source Sans Pro"/>
              <a:buChar char="●"/>
            </a:pPr>
            <a:r>
              <a:rPr lang="en" sz="1200">
                <a:latin typeface="Source Sans Pro"/>
                <a:ea typeface="Source Sans Pro"/>
                <a:cs typeface="Source Sans Pro"/>
                <a:sym typeface="Source Sans Pro"/>
              </a:rPr>
              <a:t>Offline processing</a:t>
            </a:r>
            <a:endParaRPr sz="1200">
              <a:latin typeface="Source Sans Pro"/>
              <a:ea typeface="Source Sans Pro"/>
              <a:cs typeface="Source Sans Pro"/>
              <a:sym typeface="Source Sans Pro"/>
            </a:endParaRPr>
          </a:p>
        </p:txBody>
      </p:sp>
      <p:sp>
        <p:nvSpPr>
          <p:cNvPr id="223" name="Google Shape;223;p36"/>
          <p:cNvSpPr txBox="1"/>
          <p:nvPr/>
        </p:nvSpPr>
        <p:spPr>
          <a:xfrm>
            <a:off x="4606775" y="1806925"/>
            <a:ext cx="4437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‘90s:  Less constraints  (vocabulary, speaking style)</a:t>
            </a:r>
            <a:endParaRPr b="1">
              <a:solidFill>
                <a:schemeClr val="dk1"/>
              </a:solidFill>
              <a:latin typeface="Source Sans Pro"/>
              <a:ea typeface="Source Sans Pro"/>
              <a:cs typeface="Source Sans Pro"/>
              <a:sym typeface="Source Sans Pro"/>
            </a:endParaRPr>
          </a:p>
        </p:txBody>
      </p:sp>
      <p:sp>
        <p:nvSpPr>
          <p:cNvPr id="224" name="Google Shape;224;p36"/>
          <p:cNvSpPr txBox="1"/>
          <p:nvPr/>
        </p:nvSpPr>
        <p:spPr>
          <a:xfrm>
            <a:off x="4606775" y="2088400"/>
            <a:ext cx="4268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Source Sans Pro"/>
                <a:ea typeface="Source Sans Pro"/>
                <a:cs typeface="Source Sans Pro"/>
                <a:sym typeface="Source Sans Pro"/>
              </a:rPr>
              <a:t>First </a:t>
            </a:r>
            <a:r>
              <a:rPr lang="en" sz="1200" u="sng">
                <a:solidFill>
                  <a:schemeClr val="dk1"/>
                </a:solidFill>
                <a:latin typeface="Source Sans Pro"/>
                <a:ea typeface="Source Sans Pro"/>
                <a:cs typeface="Source Sans Pro"/>
                <a:sym typeface="Source Sans Pro"/>
              </a:rPr>
              <a:t>spontaneous</a:t>
            </a:r>
            <a:r>
              <a:rPr lang="en" sz="1200">
                <a:latin typeface="Source Sans Pro"/>
                <a:ea typeface="Source Sans Pro"/>
                <a:cs typeface="Source Sans Pro"/>
                <a:sym typeface="Source Sans Pro"/>
              </a:rPr>
              <a:t> ST systems (C-STAR, Verbmobil, Nespole,...)</a:t>
            </a:r>
            <a:endParaRPr sz="1200">
              <a:latin typeface="Source Sans Pro"/>
              <a:ea typeface="Source Sans Pro"/>
              <a:cs typeface="Source Sans Pro"/>
              <a:sym typeface="Source Sans Pro"/>
            </a:endParaRPr>
          </a:p>
        </p:txBody>
      </p:sp>
      <p:sp>
        <p:nvSpPr>
          <p:cNvPr id="225" name="Google Shape;225;p36"/>
          <p:cNvSpPr txBox="1"/>
          <p:nvPr/>
        </p:nvSpPr>
        <p:spPr>
          <a:xfrm>
            <a:off x="1157100" y="2857038"/>
            <a:ext cx="397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2003-2006:  Less constraints (domain)</a:t>
            </a:r>
            <a:endParaRPr b="1">
              <a:solidFill>
                <a:schemeClr val="dk1"/>
              </a:solidFill>
              <a:latin typeface="Source Sans Pro"/>
              <a:ea typeface="Source Sans Pro"/>
              <a:cs typeface="Source Sans Pro"/>
              <a:sym typeface="Source Sans Pro"/>
            </a:endParaRPr>
          </a:p>
        </p:txBody>
      </p:sp>
      <p:sp>
        <p:nvSpPr>
          <p:cNvPr id="226" name="Google Shape;226;p36"/>
          <p:cNvSpPr txBox="1"/>
          <p:nvPr/>
        </p:nvSpPr>
        <p:spPr>
          <a:xfrm>
            <a:off x="381000" y="3134825"/>
            <a:ext cx="3885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Source Sans Pro"/>
                <a:ea typeface="Source Sans Pro"/>
                <a:cs typeface="Source Sans Pro"/>
                <a:sym typeface="Source Sans Pro"/>
              </a:rPr>
              <a:t>First </a:t>
            </a:r>
            <a:r>
              <a:rPr lang="en" sz="1200" u="sng">
                <a:solidFill>
                  <a:schemeClr val="dk1"/>
                </a:solidFill>
                <a:latin typeface="Source Sans Pro"/>
                <a:ea typeface="Source Sans Pro"/>
                <a:cs typeface="Source Sans Pro"/>
                <a:sym typeface="Source Sans Pro"/>
              </a:rPr>
              <a:t>open-domain</a:t>
            </a:r>
            <a:r>
              <a:rPr lang="en" sz="1200">
                <a:latin typeface="Source Sans Pro"/>
                <a:ea typeface="Source Sans Pro"/>
                <a:cs typeface="Source Sans Pro"/>
                <a:sym typeface="Source Sans Pro"/>
              </a:rPr>
              <a:t> ST systems (STR-DUST, TC-STAR, GALE)</a:t>
            </a:r>
            <a:endParaRPr sz="1200">
              <a:latin typeface="Source Sans Pro"/>
              <a:ea typeface="Source Sans Pro"/>
              <a:cs typeface="Source Sans Pro"/>
              <a:sym typeface="Source Sans Pro"/>
            </a:endParaRPr>
          </a:p>
          <a:p>
            <a:pPr marL="457200" lvl="0" indent="-304800" algn="l" rtl="0">
              <a:spcBef>
                <a:spcPts val="0"/>
              </a:spcBef>
              <a:spcAft>
                <a:spcPts val="0"/>
              </a:spcAft>
              <a:buSzPts val="1200"/>
              <a:buFont typeface="Source Sans Pro"/>
              <a:buChar char="●"/>
            </a:pPr>
            <a:r>
              <a:rPr lang="en" sz="1200">
                <a:latin typeface="Source Sans Pro"/>
                <a:ea typeface="Source Sans Pro"/>
                <a:cs typeface="Source Sans Pro"/>
                <a:sym typeface="Source Sans Pro"/>
              </a:rPr>
              <a:t>different scenarios (broadcast news, parliamentary speeches, academic lectures) </a:t>
            </a:r>
            <a:endParaRPr sz="1200">
              <a:latin typeface="Source Sans Pro"/>
              <a:ea typeface="Source Sans Pro"/>
              <a:cs typeface="Source Sans Pro"/>
              <a:sym typeface="Source Sans Pro"/>
            </a:endParaRPr>
          </a:p>
          <a:p>
            <a:pPr marL="457200" lvl="0" indent="-304800" algn="l" rtl="0">
              <a:spcBef>
                <a:spcPts val="0"/>
              </a:spcBef>
              <a:spcAft>
                <a:spcPts val="0"/>
              </a:spcAft>
              <a:buSzPts val="1200"/>
              <a:buFont typeface="Source Sans Pro"/>
              <a:buChar char="●"/>
            </a:pPr>
            <a:r>
              <a:rPr lang="en" sz="1200">
                <a:latin typeface="Source Sans Pro"/>
                <a:ea typeface="Source Sans Pro"/>
                <a:cs typeface="Source Sans Pro"/>
                <a:sym typeface="Source Sans Pro"/>
              </a:rPr>
              <a:t>different languages (Zh, Ar, Es)</a:t>
            </a:r>
            <a:endParaRPr sz="1200">
              <a:latin typeface="Source Sans Pro"/>
              <a:ea typeface="Source Sans Pro"/>
              <a:cs typeface="Source Sans Pro"/>
              <a:sym typeface="Source Sans Pro"/>
            </a:endParaRPr>
          </a:p>
        </p:txBody>
      </p:sp>
      <p:sp>
        <p:nvSpPr>
          <p:cNvPr id="227" name="Google Shape;227;p36"/>
          <p:cNvSpPr txBox="1"/>
          <p:nvPr/>
        </p:nvSpPr>
        <p:spPr>
          <a:xfrm>
            <a:off x="4606775" y="4016975"/>
            <a:ext cx="438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2006:  Less constraints  (operating conditions)</a:t>
            </a:r>
            <a:endParaRPr b="1">
              <a:solidFill>
                <a:schemeClr val="dk1"/>
              </a:solidFill>
              <a:latin typeface="Source Sans Pro"/>
              <a:ea typeface="Source Sans Pro"/>
              <a:cs typeface="Source Sans Pro"/>
              <a:sym typeface="Source Sans Pro"/>
            </a:endParaRPr>
          </a:p>
        </p:txBody>
      </p:sp>
      <p:sp>
        <p:nvSpPr>
          <p:cNvPr id="228" name="Google Shape;228;p36"/>
          <p:cNvSpPr txBox="1"/>
          <p:nvPr/>
        </p:nvSpPr>
        <p:spPr>
          <a:xfrm>
            <a:off x="4606775" y="4309450"/>
            <a:ext cx="3369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Source Sans Pro"/>
                <a:ea typeface="Source Sans Pro"/>
                <a:cs typeface="Source Sans Pro"/>
                <a:sym typeface="Source Sans Pro"/>
              </a:rPr>
              <a:t>First  </a:t>
            </a:r>
            <a:r>
              <a:rPr lang="en" sz="1200" u="sng">
                <a:solidFill>
                  <a:schemeClr val="dk1"/>
                </a:solidFill>
                <a:latin typeface="Source Sans Pro"/>
                <a:ea typeface="Source Sans Pro"/>
                <a:cs typeface="Source Sans Pro"/>
                <a:sym typeface="Source Sans Pro"/>
              </a:rPr>
              <a:t>simultaneous</a:t>
            </a:r>
            <a:r>
              <a:rPr lang="en" sz="1200">
                <a:latin typeface="Source Sans Pro"/>
                <a:ea typeface="Source Sans Pro"/>
                <a:cs typeface="Source Sans Pro"/>
                <a:sym typeface="Source Sans Pro"/>
              </a:rPr>
              <a:t> translator </a:t>
            </a:r>
            <a:endParaRPr sz="1200">
              <a:latin typeface="Source Sans Pro"/>
              <a:ea typeface="Source Sans Pro"/>
              <a:cs typeface="Source Sans Pro"/>
              <a:sym typeface="Source Sans Pro"/>
            </a:endParaRPr>
          </a:p>
          <a:p>
            <a:pPr marL="0" lvl="0" indent="0" algn="l" rtl="0">
              <a:spcBef>
                <a:spcPts val="0"/>
              </a:spcBef>
              <a:spcAft>
                <a:spcPts val="0"/>
              </a:spcAft>
              <a:buNone/>
            </a:pPr>
            <a:r>
              <a:rPr lang="en" sz="1200">
                <a:latin typeface="Source Sans Pro"/>
                <a:ea typeface="Source Sans Pro"/>
                <a:cs typeface="Source Sans Pro"/>
                <a:sym typeface="Source Sans Pro"/>
              </a:rPr>
              <a:t>(real-time translation of spontaneous lectures and presentations)</a:t>
            </a:r>
            <a:endParaRPr sz="1200">
              <a:latin typeface="Source Sans Pro"/>
              <a:ea typeface="Source Sans Pro"/>
              <a:cs typeface="Source Sans Pro"/>
              <a:sym typeface="Source Sans Pro"/>
            </a:endParaRPr>
          </a:p>
        </p:txBody>
      </p:sp>
      <p:sp>
        <p:nvSpPr>
          <p:cNvPr id="229" name="Google Shape;229;p36"/>
          <p:cNvSpPr/>
          <p:nvPr/>
        </p:nvSpPr>
        <p:spPr>
          <a:xfrm>
            <a:off x="4464350" y="790850"/>
            <a:ext cx="44400" cy="42612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6"/>
          <p:cNvSpPr/>
          <p:nvPr/>
        </p:nvSpPr>
        <p:spPr>
          <a:xfrm>
            <a:off x="4372250" y="733875"/>
            <a:ext cx="228600" cy="228600"/>
          </a:xfrm>
          <a:prstGeom prst="ellipse">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6"/>
          <p:cNvSpPr/>
          <p:nvPr/>
        </p:nvSpPr>
        <p:spPr>
          <a:xfrm>
            <a:off x="4372250" y="1876875"/>
            <a:ext cx="228600" cy="228600"/>
          </a:xfrm>
          <a:prstGeom prst="ellipse">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6"/>
          <p:cNvSpPr/>
          <p:nvPr/>
        </p:nvSpPr>
        <p:spPr>
          <a:xfrm>
            <a:off x="4372250" y="2943675"/>
            <a:ext cx="228600" cy="228600"/>
          </a:xfrm>
          <a:prstGeom prst="ellipse">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6"/>
          <p:cNvSpPr/>
          <p:nvPr/>
        </p:nvSpPr>
        <p:spPr>
          <a:xfrm>
            <a:off x="4372250" y="4086675"/>
            <a:ext cx="228600" cy="228600"/>
          </a:xfrm>
          <a:prstGeom prst="ellipse">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052"/>
        <p:cNvGrpSpPr/>
        <p:nvPr/>
      </p:nvGrpSpPr>
      <p:grpSpPr>
        <a:xfrm>
          <a:off x="0" y="0"/>
          <a:ext cx="0" cy="0"/>
          <a:chOff x="0" y="0"/>
          <a:chExt cx="0" cy="0"/>
        </a:xfrm>
      </p:grpSpPr>
      <p:sp>
        <p:nvSpPr>
          <p:cNvPr id="2053" name="Google Shape;2053;p11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Dimensionality Reduction</a:t>
            </a:r>
            <a:endParaRPr/>
          </a:p>
        </p:txBody>
      </p:sp>
      <p:sp>
        <p:nvSpPr>
          <p:cNvPr id="2054" name="Google Shape;2054;p11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90</a:t>
            </a:fld>
            <a:endParaRPr/>
          </a:p>
        </p:txBody>
      </p:sp>
      <p:sp>
        <p:nvSpPr>
          <p:cNvPr id="2055" name="Google Shape;2055;p118"/>
          <p:cNvSpPr txBox="1"/>
          <p:nvPr/>
        </p:nvSpPr>
        <p:spPr>
          <a:xfrm>
            <a:off x="364250" y="1272950"/>
            <a:ext cx="8054400" cy="8004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600"/>
              <a:t>Two directions:  ① temporal and ② feature dimension</a:t>
            </a:r>
            <a:endParaRPr sz="1600"/>
          </a:p>
          <a:p>
            <a:pPr marL="0" lvl="0" indent="0" algn="l" rtl="0">
              <a:lnSpc>
                <a:spcPct val="150000"/>
              </a:lnSpc>
              <a:spcBef>
                <a:spcPts val="0"/>
              </a:spcBef>
              <a:spcAft>
                <a:spcPts val="0"/>
              </a:spcAft>
              <a:buNone/>
            </a:pPr>
            <a:r>
              <a:rPr lang="en" sz="1600"/>
              <a:t>Convolutional layers enable </a:t>
            </a:r>
            <a:r>
              <a:rPr lang="en" sz="1600" i="1"/>
              <a:t>fixed-length downsampling</a:t>
            </a:r>
            <a:endParaRPr sz="1600" i="1"/>
          </a:p>
        </p:txBody>
      </p:sp>
      <p:pic>
        <p:nvPicPr>
          <p:cNvPr id="2056" name="Google Shape;2056;p118"/>
          <p:cNvPicPr preferRelativeResize="0"/>
          <p:nvPr/>
        </p:nvPicPr>
        <p:blipFill>
          <a:blip r:embed="rId3">
            <a:alphaModFix/>
          </a:blip>
          <a:stretch>
            <a:fillRect/>
          </a:stretch>
        </p:blipFill>
        <p:spPr>
          <a:xfrm>
            <a:off x="311700" y="2356624"/>
            <a:ext cx="2884375" cy="2093025"/>
          </a:xfrm>
          <a:prstGeom prst="rect">
            <a:avLst/>
          </a:prstGeom>
          <a:noFill/>
          <a:ln>
            <a:noFill/>
          </a:ln>
        </p:spPr>
      </p:pic>
      <p:sp>
        <p:nvSpPr>
          <p:cNvPr id="2057" name="Google Shape;2057;p118"/>
          <p:cNvSpPr txBox="1"/>
          <p:nvPr/>
        </p:nvSpPr>
        <p:spPr>
          <a:xfrm>
            <a:off x="459250" y="4110950"/>
            <a:ext cx="3157200" cy="49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Source Sans Pro"/>
                <a:ea typeface="Source Sans Pro"/>
                <a:cs typeface="Source Sans Pro"/>
                <a:sym typeface="Source Sans Pro"/>
              </a:rPr>
              <a:t>Scale sequence length and feature dimension linearly by a factor corresponding to the convolutional kernel size and stride length</a:t>
            </a:r>
            <a:endParaRPr sz="1000">
              <a:latin typeface="Source Sans Pro"/>
              <a:ea typeface="Source Sans Pro"/>
              <a:cs typeface="Source Sans Pro"/>
              <a:sym typeface="Source Sans Pro"/>
            </a:endParaRPr>
          </a:p>
        </p:txBody>
      </p:sp>
      <p:grpSp>
        <p:nvGrpSpPr>
          <p:cNvPr id="2058" name="Google Shape;2058;p118"/>
          <p:cNvGrpSpPr/>
          <p:nvPr/>
        </p:nvGrpSpPr>
        <p:grpSpPr>
          <a:xfrm>
            <a:off x="4651150" y="2571750"/>
            <a:ext cx="4370600" cy="2384500"/>
            <a:chOff x="4651150" y="2571750"/>
            <a:chExt cx="4370600" cy="2384500"/>
          </a:xfrm>
        </p:grpSpPr>
        <p:sp>
          <p:nvSpPr>
            <p:cNvPr id="2059" name="Google Shape;2059;p118"/>
            <p:cNvSpPr/>
            <p:nvPr/>
          </p:nvSpPr>
          <p:spPr>
            <a:xfrm>
              <a:off x="4886500" y="3533876"/>
              <a:ext cx="237300" cy="954600"/>
            </a:xfrm>
            <a:prstGeom prst="rect">
              <a:avLst/>
            </a:prstGeom>
            <a:solidFill>
              <a:srgbClr val="EFEFEF"/>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18"/>
            <p:cNvSpPr/>
            <p:nvPr/>
          </p:nvSpPr>
          <p:spPr>
            <a:xfrm>
              <a:off x="5354200" y="3998323"/>
              <a:ext cx="237300" cy="490200"/>
            </a:xfrm>
            <a:prstGeom prst="rect">
              <a:avLst/>
            </a:prstGeom>
            <a:solidFill>
              <a:srgbClr val="EFEFEF"/>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18"/>
            <p:cNvSpPr/>
            <p:nvPr/>
          </p:nvSpPr>
          <p:spPr>
            <a:xfrm>
              <a:off x="6325400" y="3998323"/>
              <a:ext cx="237300" cy="490200"/>
            </a:xfrm>
            <a:prstGeom prst="rect">
              <a:avLst/>
            </a:prstGeom>
            <a:solidFill>
              <a:srgbClr val="EFEFEF"/>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18"/>
            <p:cNvSpPr/>
            <p:nvPr/>
          </p:nvSpPr>
          <p:spPr>
            <a:xfrm>
              <a:off x="6325400" y="3508123"/>
              <a:ext cx="237300" cy="490200"/>
            </a:xfrm>
            <a:prstGeom prst="rect">
              <a:avLst/>
            </a:prstGeom>
            <a:solidFill>
              <a:srgbClr val="EFEFEF"/>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18"/>
            <p:cNvSpPr/>
            <p:nvPr/>
          </p:nvSpPr>
          <p:spPr>
            <a:xfrm>
              <a:off x="6325400" y="3017923"/>
              <a:ext cx="237300" cy="490200"/>
            </a:xfrm>
            <a:prstGeom prst="rect">
              <a:avLst/>
            </a:prstGeom>
            <a:solidFill>
              <a:srgbClr val="EFEFEF"/>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18"/>
            <p:cNvSpPr/>
            <p:nvPr/>
          </p:nvSpPr>
          <p:spPr>
            <a:xfrm>
              <a:off x="6784350" y="3998323"/>
              <a:ext cx="237300" cy="490200"/>
            </a:xfrm>
            <a:prstGeom prst="rect">
              <a:avLst/>
            </a:prstGeom>
            <a:solidFill>
              <a:srgbClr val="EFEFEF"/>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18"/>
            <p:cNvSpPr txBox="1"/>
            <p:nvPr/>
          </p:nvSpPr>
          <p:spPr>
            <a:xfrm>
              <a:off x="4651150" y="3017925"/>
              <a:ext cx="703200" cy="27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Source Sans Pro"/>
                  <a:ea typeface="Source Sans Pro"/>
                  <a:cs typeface="Source Sans Pro"/>
                  <a:sym typeface="Source Sans Pro"/>
                </a:rPr>
                <a:t>80’</a:t>
              </a:r>
              <a:endParaRPr sz="1000">
                <a:latin typeface="Source Sans Pro"/>
                <a:ea typeface="Source Sans Pro"/>
                <a:cs typeface="Source Sans Pro"/>
                <a:sym typeface="Source Sans Pro"/>
              </a:endParaRPr>
            </a:p>
          </p:txBody>
        </p:sp>
        <p:sp>
          <p:nvSpPr>
            <p:cNvPr id="2066" name="Google Shape;2066;p118"/>
            <p:cNvSpPr txBox="1"/>
            <p:nvPr/>
          </p:nvSpPr>
          <p:spPr>
            <a:xfrm>
              <a:off x="5278150" y="3017925"/>
              <a:ext cx="389400" cy="27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Source Sans Pro"/>
                  <a:ea typeface="Source Sans Pro"/>
                  <a:cs typeface="Source Sans Pro"/>
                  <a:sym typeface="Source Sans Pro"/>
                </a:rPr>
                <a:t>40’</a:t>
              </a:r>
              <a:endParaRPr sz="1000">
                <a:latin typeface="Source Sans Pro"/>
                <a:ea typeface="Source Sans Pro"/>
                <a:cs typeface="Source Sans Pro"/>
                <a:sym typeface="Source Sans Pro"/>
              </a:endParaRPr>
            </a:p>
          </p:txBody>
        </p:sp>
        <p:sp>
          <p:nvSpPr>
            <p:cNvPr id="2067" name="Google Shape;2067;p118"/>
            <p:cNvSpPr txBox="1"/>
            <p:nvPr/>
          </p:nvSpPr>
          <p:spPr>
            <a:xfrm>
              <a:off x="6708300" y="2571750"/>
              <a:ext cx="389400" cy="27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Source Sans Pro"/>
                  <a:ea typeface="Source Sans Pro"/>
                  <a:cs typeface="Source Sans Pro"/>
                  <a:sym typeface="Source Sans Pro"/>
                </a:rPr>
                <a:t/>
              </a:r>
              <a:br>
                <a:rPr lang="en" sz="1000">
                  <a:latin typeface="Source Sans Pro"/>
                  <a:ea typeface="Source Sans Pro"/>
                  <a:cs typeface="Source Sans Pro"/>
                  <a:sym typeface="Source Sans Pro"/>
                </a:rPr>
              </a:br>
              <a:r>
                <a:rPr lang="en" sz="1000">
                  <a:latin typeface="Source Sans Pro"/>
                  <a:ea typeface="Source Sans Pro"/>
                  <a:cs typeface="Source Sans Pro"/>
                  <a:sym typeface="Source Sans Pro"/>
                </a:rPr>
                <a:t>80’</a:t>
              </a:r>
              <a:endParaRPr sz="1000">
                <a:latin typeface="Source Sans Pro"/>
                <a:ea typeface="Source Sans Pro"/>
                <a:cs typeface="Source Sans Pro"/>
                <a:sym typeface="Source Sans Pro"/>
              </a:endParaRPr>
            </a:p>
          </p:txBody>
        </p:sp>
        <p:sp>
          <p:nvSpPr>
            <p:cNvPr id="2068" name="Google Shape;2068;p118"/>
            <p:cNvSpPr txBox="1"/>
            <p:nvPr/>
          </p:nvSpPr>
          <p:spPr>
            <a:xfrm>
              <a:off x="6092450" y="2571750"/>
              <a:ext cx="703200" cy="27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i="1">
                  <a:latin typeface="Source Sans Pro"/>
                  <a:ea typeface="Source Sans Pro"/>
                  <a:cs typeface="Source Sans Pro"/>
                  <a:sym typeface="Source Sans Pro"/>
                </a:rPr>
                <a:t>f+Δ+ΔΔ</a:t>
              </a:r>
              <a:endParaRPr sz="1000" i="1">
                <a:latin typeface="Source Sans Pro"/>
                <a:ea typeface="Source Sans Pro"/>
                <a:cs typeface="Source Sans Pro"/>
                <a:sym typeface="Source Sans Pro"/>
              </a:endParaRPr>
            </a:p>
            <a:p>
              <a:pPr marL="0" lvl="0" indent="0" algn="ctr" rtl="0">
                <a:spcBef>
                  <a:spcPts val="0"/>
                </a:spcBef>
                <a:spcAft>
                  <a:spcPts val="0"/>
                </a:spcAft>
                <a:buNone/>
              </a:pPr>
              <a:r>
                <a:rPr lang="en" sz="1000">
                  <a:latin typeface="Source Sans Pro"/>
                  <a:ea typeface="Source Sans Pro"/>
                  <a:cs typeface="Source Sans Pro"/>
                  <a:sym typeface="Source Sans Pro"/>
                </a:rPr>
                <a:t>80’</a:t>
              </a:r>
              <a:endParaRPr sz="1000">
                <a:latin typeface="Source Sans Pro"/>
                <a:ea typeface="Source Sans Pro"/>
                <a:cs typeface="Source Sans Pro"/>
                <a:sym typeface="Source Sans Pro"/>
              </a:endParaRPr>
            </a:p>
          </p:txBody>
        </p:sp>
        <p:pic>
          <p:nvPicPr>
            <p:cNvPr id="2069" name="Google Shape;2069;p118" descr="Line"/>
            <p:cNvPicPr preferRelativeResize="0"/>
            <p:nvPr/>
          </p:nvPicPr>
          <p:blipFill rotWithShape="1">
            <a:blip r:embed="rId4">
              <a:alphaModFix/>
            </a:blip>
            <a:srcRect/>
            <a:stretch/>
          </p:blipFill>
          <p:spPr>
            <a:xfrm>
              <a:off x="5123799" y="3101588"/>
              <a:ext cx="237300" cy="112275"/>
            </a:xfrm>
            <a:prstGeom prst="rect">
              <a:avLst/>
            </a:prstGeom>
            <a:noFill/>
            <a:ln>
              <a:noFill/>
            </a:ln>
          </p:spPr>
        </p:pic>
        <p:pic>
          <p:nvPicPr>
            <p:cNvPr id="2070" name="Google Shape;2070;p118" descr="Line"/>
            <p:cNvPicPr preferRelativeResize="0"/>
            <p:nvPr/>
          </p:nvPicPr>
          <p:blipFill rotWithShape="1">
            <a:blip r:embed="rId4">
              <a:alphaModFix/>
            </a:blip>
            <a:srcRect/>
            <a:stretch/>
          </p:blipFill>
          <p:spPr>
            <a:xfrm>
              <a:off x="6562699" y="2739063"/>
              <a:ext cx="237300" cy="112275"/>
            </a:xfrm>
            <a:prstGeom prst="rect">
              <a:avLst/>
            </a:prstGeom>
            <a:noFill/>
            <a:ln>
              <a:noFill/>
            </a:ln>
          </p:spPr>
        </p:pic>
        <p:sp>
          <p:nvSpPr>
            <p:cNvPr id="2071" name="Google Shape;2071;p118"/>
            <p:cNvSpPr txBox="1"/>
            <p:nvPr/>
          </p:nvSpPr>
          <p:spPr>
            <a:xfrm>
              <a:off x="7638300" y="4463650"/>
              <a:ext cx="119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2"/>
                  </a:solidFill>
                  <a:latin typeface="Source Sans Pro"/>
                  <a:ea typeface="Source Sans Pro"/>
                  <a:cs typeface="Source Sans Pro"/>
                  <a:sym typeface="Source Sans Pro"/>
                </a:rPr>
                <a:t>(Weiss et al. 2017; </a:t>
              </a:r>
              <a:br>
                <a:rPr lang="en" sz="1000">
                  <a:solidFill>
                    <a:schemeClr val="lt2"/>
                  </a:solidFill>
                  <a:latin typeface="Source Sans Pro"/>
                  <a:ea typeface="Source Sans Pro"/>
                  <a:cs typeface="Source Sans Pro"/>
                  <a:sym typeface="Source Sans Pro"/>
                </a:rPr>
              </a:br>
              <a:r>
                <a:rPr lang="en" sz="1000">
                  <a:solidFill>
                    <a:schemeClr val="lt2"/>
                  </a:solidFill>
                  <a:latin typeface="Source Sans Pro"/>
                  <a:ea typeface="Source Sans Pro"/>
                  <a:cs typeface="Source Sans Pro"/>
                  <a:sym typeface="Source Sans Pro"/>
                </a:rPr>
                <a:t> Bansal et al. 2018)</a:t>
              </a:r>
              <a:endParaRPr sz="1000">
                <a:solidFill>
                  <a:schemeClr val="lt2"/>
                </a:solidFill>
                <a:latin typeface="Source Sans Pro"/>
                <a:ea typeface="Source Sans Pro"/>
                <a:cs typeface="Source Sans Pro"/>
                <a:sym typeface="Source Sans Pro"/>
              </a:endParaRPr>
            </a:p>
          </p:txBody>
        </p:sp>
        <p:sp>
          <p:nvSpPr>
            <p:cNvPr id="2072" name="Google Shape;2072;p118"/>
            <p:cNvSpPr txBox="1"/>
            <p:nvPr/>
          </p:nvSpPr>
          <p:spPr>
            <a:xfrm>
              <a:off x="7448850" y="2912625"/>
              <a:ext cx="1572900" cy="49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Source Sans Pro"/>
                  <a:ea typeface="Source Sans Pro"/>
                  <a:cs typeface="Source Sans Pro"/>
                  <a:sym typeface="Source Sans Pro"/>
                </a:rPr>
                <a:t>Conv1D, ConvLSTM layers</a:t>
              </a:r>
              <a:endParaRPr sz="1000">
                <a:latin typeface="Source Sans Pro"/>
                <a:ea typeface="Source Sans Pro"/>
                <a:cs typeface="Source Sans Pro"/>
                <a:sym typeface="Source Sans Pro"/>
              </a:endParaRPr>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076"/>
        <p:cNvGrpSpPr/>
        <p:nvPr/>
      </p:nvGrpSpPr>
      <p:grpSpPr>
        <a:xfrm>
          <a:off x="0" y="0"/>
          <a:ext cx="0" cy="0"/>
          <a:chOff x="0" y="0"/>
          <a:chExt cx="0" cy="0"/>
        </a:xfrm>
      </p:grpSpPr>
      <p:sp>
        <p:nvSpPr>
          <p:cNvPr id="2077" name="Google Shape;2077;p11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91</a:t>
            </a:fld>
            <a:endParaRPr/>
          </a:p>
        </p:txBody>
      </p:sp>
      <p:sp>
        <p:nvSpPr>
          <p:cNvPr id="2078" name="Google Shape;2078;p119"/>
          <p:cNvSpPr txBox="1"/>
          <p:nvPr/>
        </p:nvSpPr>
        <p:spPr>
          <a:xfrm>
            <a:off x="4866975" y="1506638"/>
            <a:ext cx="3829500" cy="14088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SzPts val="1600"/>
              <a:buChar char="●"/>
            </a:pPr>
            <a:r>
              <a:rPr lang="en" sz="1600"/>
              <a:t>Motivation: do not need attention to the granularity of speech features</a:t>
            </a:r>
            <a:endParaRPr sz="1600"/>
          </a:p>
          <a:p>
            <a:pPr marL="457200" lvl="0" indent="-330200" algn="l" rtl="0">
              <a:lnSpc>
                <a:spcPct val="115000"/>
              </a:lnSpc>
              <a:spcBef>
                <a:spcPts val="1000"/>
              </a:spcBef>
              <a:spcAft>
                <a:spcPts val="1000"/>
              </a:spcAft>
              <a:buSzPts val="1600"/>
              <a:buChar char="●"/>
            </a:pPr>
            <a:r>
              <a:rPr lang="en" sz="1600"/>
              <a:t>Reduce dimensionality </a:t>
            </a:r>
            <a:r>
              <a:rPr lang="en" sz="1600" i="1"/>
              <a:t>through</a:t>
            </a:r>
            <a:r>
              <a:rPr lang="en" sz="1600"/>
              <a:t> encoder</a:t>
            </a:r>
            <a:endParaRPr sz="1600"/>
          </a:p>
        </p:txBody>
      </p:sp>
      <p:sp>
        <p:nvSpPr>
          <p:cNvPr id="2079" name="Google Shape;2079;p119"/>
          <p:cNvSpPr txBox="1"/>
          <p:nvPr/>
        </p:nvSpPr>
        <p:spPr>
          <a:xfrm>
            <a:off x="6819488" y="4463650"/>
            <a:ext cx="1537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2"/>
                </a:solidFill>
                <a:latin typeface="Source Sans Pro"/>
                <a:ea typeface="Source Sans Pro"/>
                <a:cs typeface="Source Sans Pro"/>
                <a:sym typeface="Source Sans Pro"/>
              </a:rPr>
              <a:t>Listen, Attend, and Spell</a:t>
            </a:r>
            <a:br>
              <a:rPr lang="en" sz="1000">
                <a:solidFill>
                  <a:schemeClr val="lt2"/>
                </a:solidFill>
                <a:latin typeface="Source Sans Pro"/>
                <a:ea typeface="Source Sans Pro"/>
                <a:cs typeface="Source Sans Pro"/>
                <a:sym typeface="Source Sans Pro"/>
              </a:rPr>
            </a:br>
            <a:r>
              <a:rPr lang="en" sz="1000">
                <a:solidFill>
                  <a:schemeClr val="lt2"/>
                </a:solidFill>
                <a:latin typeface="Source Sans Pro"/>
                <a:ea typeface="Source Sans Pro"/>
                <a:cs typeface="Source Sans Pro"/>
                <a:sym typeface="Source Sans Pro"/>
              </a:rPr>
              <a:t>(Chan et al. 2015)</a:t>
            </a:r>
            <a:endParaRPr sz="1000">
              <a:solidFill>
                <a:schemeClr val="lt2"/>
              </a:solidFill>
              <a:latin typeface="Source Sans Pro"/>
              <a:ea typeface="Source Sans Pro"/>
              <a:cs typeface="Source Sans Pro"/>
              <a:sym typeface="Source Sans Pro"/>
            </a:endParaRPr>
          </a:p>
        </p:txBody>
      </p:sp>
      <p:pic>
        <p:nvPicPr>
          <p:cNvPr id="2080" name="Google Shape;2080;p119" descr="Google Shape;1143;p25"/>
          <p:cNvPicPr preferRelativeResize="0"/>
          <p:nvPr/>
        </p:nvPicPr>
        <p:blipFill rotWithShape="1">
          <a:blip r:embed="rId3">
            <a:alphaModFix/>
          </a:blip>
          <a:srcRect/>
          <a:stretch/>
        </p:blipFill>
        <p:spPr>
          <a:xfrm>
            <a:off x="1360241" y="1397949"/>
            <a:ext cx="2436110" cy="705528"/>
          </a:xfrm>
          <a:prstGeom prst="rect">
            <a:avLst/>
          </a:prstGeom>
          <a:noFill/>
          <a:ln>
            <a:noFill/>
          </a:ln>
        </p:spPr>
      </p:pic>
      <p:sp>
        <p:nvSpPr>
          <p:cNvPr id="2081" name="Google Shape;2081;p119"/>
          <p:cNvSpPr/>
          <p:nvPr/>
        </p:nvSpPr>
        <p:spPr>
          <a:xfrm>
            <a:off x="3245246" y="2763818"/>
            <a:ext cx="90900" cy="298200"/>
          </a:xfrm>
          <a:prstGeom prst="rect">
            <a:avLst/>
          </a:prstGeom>
          <a:solidFill>
            <a:srgbClr val="76A5AF">
              <a:alpha val="47060"/>
            </a:srgbClr>
          </a:solid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82" name="Google Shape;2082;p119"/>
          <p:cNvSpPr/>
          <p:nvPr/>
        </p:nvSpPr>
        <p:spPr>
          <a:xfrm>
            <a:off x="3377561" y="2763818"/>
            <a:ext cx="90900" cy="298200"/>
          </a:xfrm>
          <a:prstGeom prst="rect">
            <a:avLst/>
          </a:prstGeom>
          <a:solidFill>
            <a:srgbClr val="76A5AF">
              <a:alpha val="47060"/>
            </a:srgbClr>
          </a:solid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83" name="Google Shape;2083;p119"/>
          <p:cNvSpPr/>
          <p:nvPr/>
        </p:nvSpPr>
        <p:spPr>
          <a:xfrm>
            <a:off x="3509877" y="2763818"/>
            <a:ext cx="90900" cy="298200"/>
          </a:xfrm>
          <a:prstGeom prst="rect">
            <a:avLst/>
          </a:prstGeom>
          <a:solidFill>
            <a:srgbClr val="76A5AF">
              <a:alpha val="47060"/>
            </a:srgbClr>
          </a:solid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84" name="Google Shape;2084;p119"/>
          <p:cNvSpPr/>
          <p:nvPr/>
        </p:nvSpPr>
        <p:spPr>
          <a:xfrm>
            <a:off x="3642192" y="2763818"/>
            <a:ext cx="90900" cy="298200"/>
          </a:xfrm>
          <a:prstGeom prst="rect">
            <a:avLst/>
          </a:prstGeom>
          <a:solidFill>
            <a:srgbClr val="76A5AF">
              <a:alpha val="47060"/>
            </a:srgbClr>
          </a:solid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cxnSp>
        <p:nvCxnSpPr>
          <p:cNvPr id="2085" name="Google Shape;2085;p119"/>
          <p:cNvCxnSpPr/>
          <p:nvPr/>
        </p:nvCxnSpPr>
        <p:spPr>
          <a:xfrm>
            <a:off x="2040412" y="2915456"/>
            <a:ext cx="1075800" cy="0"/>
          </a:xfrm>
          <a:prstGeom prst="straightConnector1">
            <a:avLst/>
          </a:prstGeom>
          <a:noFill/>
          <a:ln w="9525" cap="flat" cmpd="sng">
            <a:solidFill>
              <a:srgbClr val="1C4587"/>
            </a:solidFill>
            <a:prstDash val="dot"/>
            <a:round/>
            <a:headEnd type="none" w="sm" len="sm"/>
            <a:tailEnd type="none" w="sm" len="sm"/>
          </a:ln>
        </p:spPr>
      </p:cxnSp>
      <p:grpSp>
        <p:nvGrpSpPr>
          <p:cNvPr id="2086" name="Google Shape;2086;p119"/>
          <p:cNvGrpSpPr/>
          <p:nvPr/>
        </p:nvGrpSpPr>
        <p:grpSpPr>
          <a:xfrm>
            <a:off x="1447054" y="2224038"/>
            <a:ext cx="2285865" cy="298255"/>
            <a:chOff x="-2" y="-2"/>
            <a:chExt cx="5717522" cy="713700"/>
          </a:xfrm>
        </p:grpSpPr>
        <p:grpSp>
          <p:nvGrpSpPr>
            <p:cNvPr id="2087" name="Google Shape;2087;p119"/>
            <p:cNvGrpSpPr/>
            <p:nvPr/>
          </p:nvGrpSpPr>
          <p:grpSpPr>
            <a:xfrm>
              <a:off x="-2" y="-2"/>
              <a:ext cx="5717522" cy="713700"/>
              <a:chOff x="-1" y="-1"/>
              <a:chExt cx="5717522" cy="713700"/>
            </a:xfrm>
          </p:grpSpPr>
          <p:sp>
            <p:nvSpPr>
              <p:cNvPr id="2088" name="Google Shape;2088;p119"/>
              <p:cNvSpPr/>
              <p:nvPr/>
            </p:nvSpPr>
            <p:spPr>
              <a:xfrm>
                <a:off x="-1" y="-1"/>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89" name="Google Shape;2089;p119"/>
              <p:cNvSpPr/>
              <p:nvPr/>
            </p:nvSpPr>
            <p:spPr>
              <a:xfrm>
                <a:off x="311541" y="-1"/>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90" name="Google Shape;2090;p119"/>
              <p:cNvSpPr/>
              <p:nvPr/>
            </p:nvSpPr>
            <p:spPr>
              <a:xfrm>
                <a:off x="623083" y="-1"/>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91" name="Google Shape;2091;p119"/>
              <p:cNvSpPr/>
              <p:nvPr/>
            </p:nvSpPr>
            <p:spPr>
              <a:xfrm>
                <a:off x="934625" y="-1"/>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92" name="Google Shape;2092;p119"/>
              <p:cNvSpPr/>
              <p:nvPr/>
            </p:nvSpPr>
            <p:spPr>
              <a:xfrm>
                <a:off x="4497835" y="-1"/>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93" name="Google Shape;2093;p119"/>
              <p:cNvSpPr/>
              <p:nvPr/>
            </p:nvSpPr>
            <p:spPr>
              <a:xfrm>
                <a:off x="4828797" y="-1"/>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94" name="Google Shape;2094;p119"/>
              <p:cNvSpPr/>
              <p:nvPr/>
            </p:nvSpPr>
            <p:spPr>
              <a:xfrm>
                <a:off x="5159759" y="-1"/>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95" name="Google Shape;2095;p119"/>
              <p:cNvSpPr/>
              <p:nvPr/>
            </p:nvSpPr>
            <p:spPr>
              <a:xfrm>
                <a:off x="5490721" y="-1"/>
                <a:ext cx="226800" cy="713700"/>
              </a:xfrm>
              <a:prstGeom prst="rect">
                <a:avLst/>
              </a:prstGeom>
              <a:no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grpSp>
        <p:cxnSp>
          <p:nvCxnSpPr>
            <p:cNvPr id="2096" name="Google Shape;2096;p119"/>
            <p:cNvCxnSpPr/>
            <p:nvPr/>
          </p:nvCxnSpPr>
          <p:spPr>
            <a:xfrm>
              <a:off x="1484170" y="362848"/>
              <a:ext cx="2691000" cy="0"/>
            </a:xfrm>
            <a:prstGeom prst="straightConnector1">
              <a:avLst/>
            </a:prstGeom>
            <a:noFill/>
            <a:ln w="9525" cap="flat" cmpd="sng">
              <a:solidFill>
                <a:srgbClr val="1C4587"/>
              </a:solidFill>
              <a:prstDash val="dot"/>
              <a:round/>
              <a:headEnd type="none" w="sm" len="sm"/>
              <a:tailEnd type="none" w="sm" len="sm"/>
            </a:ln>
          </p:spPr>
        </p:cxnSp>
      </p:grpSp>
      <p:sp>
        <p:nvSpPr>
          <p:cNvPr id="2097" name="Google Shape;2097;p119"/>
          <p:cNvSpPr/>
          <p:nvPr/>
        </p:nvSpPr>
        <p:spPr>
          <a:xfrm>
            <a:off x="3326788" y="3289665"/>
            <a:ext cx="90900" cy="298200"/>
          </a:xfrm>
          <a:prstGeom prst="rect">
            <a:avLst/>
          </a:prstGeom>
          <a:solidFill>
            <a:srgbClr val="76A5AF">
              <a:alpha val="47060"/>
            </a:srgbClr>
          </a:solid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98" name="Google Shape;2098;p119"/>
          <p:cNvSpPr/>
          <p:nvPr/>
        </p:nvSpPr>
        <p:spPr>
          <a:xfrm>
            <a:off x="3586342" y="3289665"/>
            <a:ext cx="90900" cy="298200"/>
          </a:xfrm>
          <a:prstGeom prst="rect">
            <a:avLst/>
          </a:prstGeom>
          <a:solidFill>
            <a:srgbClr val="76A5AF">
              <a:alpha val="47060"/>
            </a:srgbClr>
          </a:solid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099" name="Google Shape;2099;p119"/>
          <p:cNvSpPr/>
          <p:nvPr/>
        </p:nvSpPr>
        <p:spPr>
          <a:xfrm>
            <a:off x="3469258" y="3772139"/>
            <a:ext cx="90900" cy="298200"/>
          </a:xfrm>
          <a:prstGeom prst="rect">
            <a:avLst/>
          </a:prstGeom>
          <a:solidFill>
            <a:srgbClr val="76A5AF">
              <a:alpha val="47060"/>
            </a:srgbClr>
          </a:solid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cxnSp>
        <p:nvCxnSpPr>
          <p:cNvPr id="2100" name="Google Shape;2100;p119"/>
          <p:cNvCxnSpPr>
            <a:stCxn id="2097" idx="0"/>
            <a:endCxn id="2081" idx="2"/>
          </p:cNvCxnSpPr>
          <p:nvPr/>
        </p:nvCxnSpPr>
        <p:spPr>
          <a:xfrm rot="10800000">
            <a:off x="3290638" y="3061965"/>
            <a:ext cx="81600" cy="227700"/>
          </a:xfrm>
          <a:prstGeom prst="straightConnector1">
            <a:avLst/>
          </a:prstGeom>
          <a:noFill/>
          <a:ln w="12700" cap="flat" cmpd="sng">
            <a:solidFill>
              <a:srgbClr val="7499E0"/>
            </a:solidFill>
            <a:prstDash val="solid"/>
            <a:miter lim="400000"/>
            <a:headEnd type="none" w="sm" len="sm"/>
            <a:tailEnd type="none" w="sm" len="sm"/>
          </a:ln>
        </p:spPr>
      </p:cxnSp>
      <p:cxnSp>
        <p:nvCxnSpPr>
          <p:cNvPr id="2101" name="Google Shape;2101;p119"/>
          <p:cNvCxnSpPr>
            <a:stCxn id="2097" idx="0"/>
            <a:endCxn id="2082" idx="2"/>
          </p:cNvCxnSpPr>
          <p:nvPr/>
        </p:nvCxnSpPr>
        <p:spPr>
          <a:xfrm rot="10800000" flipH="1">
            <a:off x="3372238" y="3061965"/>
            <a:ext cx="50700" cy="227700"/>
          </a:xfrm>
          <a:prstGeom prst="straightConnector1">
            <a:avLst/>
          </a:prstGeom>
          <a:noFill/>
          <a:ln w="12700" cap="flat" cmpd="sng">
            <a:solidFill>
              <a:srgbClr val="7499E0"/>
            </a:solidFill>
            <a:prstDash val="solid"/>
            <a:miter lim="400000"/>
            <a:headEnd type="none" w="sm" len="sm"/>
            <a:tailEnd type="none" w="sm" len="sm"/>
          </a:ln>
        </p:spPr>
      </p:cxnSp>
      <p:cxnSp>
        <p:nvCxnSpPr>
          <p:cNvPr id="2102" name="Google Shape;2102;p119"/>
          <p:cNvCxnSpPr>
            <a:stCxn id="2098" idx="0"/>
            <a:endCxn id="2083" idx="2"/>
          </p:cNvCxnSpPr>
          <p:nvPr/>
        </p:nvCxnSpPr>
        <p:spPr>
          <a:xfrm rot="10800000">
            <a:off x="3555292" y="3061965"/>
            <a:ext cx="76500" cy="227700"/>
          </a:xfrm>
          <a:prstGeom prst="straightConnector1">
            <a:avLst/>
          </a:prstGeom>
          <a:noFill/>
          <a:ln w="12700" cap="flat" cmpd="sng">
            <a:solidFill>
              <a:srgbClr val="95BAF7"/>
            </a:solidFill>
            <a:prstDash val="solid"/>
            <a:miter lim="400000"/>
            <a:headEnd type="none" w="sm" len="sm"/>
            <a:tailEnd type="none" w="sm" len="sm"/>
          </a:ln>
        </p:spPr>
      </p:cxnSp>
      <p:cxnSp>
        <p:nvCxnSpPr>
          <p:cNvPr id="2103" name="Google Shape;2103;p119"/>
          <p:cNvCxnSpPr>
            <a:stCxn id="2098" idx="0"/>
            <a:endCxn id="2084" idx="2"/>
          </p:cNvCxnSpPr>
          <p:nvPr/>
        </p:nvCxnSpPr>
        <p:spPr>
          <a:xfrm rot="10800000" flipH="1">
            <a:off x="3631792" y="3061965"/>
            <a:ext cx="55800" cy="227700"/>
          </a:xfrm>
          <a:prstGeom prst="straightConnector1">
            <a:avLst/>
          </a:prstGeom>
          <a:noFill/>
          <a:ln w="12700" cap="flat" cmpd="sng">
            <a:solidFill>
              <a:srgbClr val="95BAF7"/>
            </a:solidFill>
            <a:prstDash val="solid"/>
            <a:miter lim="400000"/>
            <a:headEnd type="none" w="sm" len="sm"/>
            <a:tailEnd type="none" w="sm" len="sm"/>
          </a:ln>
        </p:spPr>
      </p:cxnSp>
      <p:cxnSp>
        <p:nvCxnSpPr>
          <p:cNvPr id="2104" name="Google Shape;2104;p119"/>
          <p:cNvCxnSpPr>
            <a:stCxn id="2099" idx="0"/>
            <a:endCxn id="2097" idx="2"/>
          </p:cNvCxnSpPr>
          <p:nvPr/>
        </p:nvCxnSpPr>
        <p:spPr>
          <a:xfrm rot="10800000">
            <a:off x="3372208" y="3587939"/>
            <a:ext cx="142500" cy="184200"/>
          </a:xfrm>
          <a:prstGeom prst="straightConnector1">
            <a:avLst/>
          </a:prstGeom>
          <a:noFill/>
          <a:ln w="12700" cap="flat" cmpd="sng">
            <a:solidFill>
              <a:srgbClr val="95BAF7"/>
            </a:solidFill>
            <a:prstDash val="solid"/>
            <a:miter lim="400000"/>
            <a:headEnd type="none" w="sm" len="sm"/>
            <a:tailEnd type="none" w="sm" len="sm"/>
          </a:ln>
        </p:spPr>
      </p:cxnSp>
      <p:cxnSp>
        <p:nvCxnSpPr>
          <p:cNvPr id="2105" name="Google Shape;2105;p119"/>
          <p:cNvCxnSpPr>
            <a:stCxn id="2099" idx="0"/>
            <a:endCxn id="2098" idx="2"/>
          </p:cNvCxnSpPr>
          <p:nvPr/>
        </p:nvCxnSpPr>
        <p:spPr>
          <a:xfrm rot="10800000" flipH="1">
            <a:off x="3514708" y="3587939"/>
            <a:ext cx="117000" cy="184200"/>
          </a:xfrm>
          <a:prstGeom prst="straightConnector1">
            <a:avLst/>
          </a:prstGeom>
          <a:noFill/>
          <a:ln w="12700" cap="flat" cmpd="sng">
            <a:solidFill>
              <a:srgbClr val="95BAF7"/>
            </a:solidFill>
            <a:prstDash val="solid"/>
            <a:miter lim="400000"/>
            <a:headEnd type="none" w="sm" len="sm"/>
            <a:tailEnd type="none" w="sm" len="sm"/>
          </a:ln>
        </p:spPr>
      </p:cxnSp>
      <p:sp>
        <p:nvSpPr>
          <p:cNvPr id="2106" name="Google Shape;2106;p119"/>
          <p:cNvSpPr/>
          <p:nvPr/>
        </p:nvSpPr>
        <p:spPr>
          <a:xfrm>
            <a:off x="1436585" y="2785504"/>
            <a:ext cx="90900" cy="298200"/>
          </a:xfrm>
          <a:prstGeom prst="rect">
            <a:avLst/>
          </a:prstGeom>
          <a:solidFill>
            <a:srgbClr val="76A5AF">
              <a:alpha val="47060"/>
            </a:srgbClr>
          </a:solid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107" name="Google Shape;2107;p119"/>
          <p:cNvSpPr/>
          <p:nvPr/>
        </p:nvSpPr>
        <p:spPr>
          <a:xfrm>
            <a:off x="1568901" y="2785504"/>
            <a:ext cx="90900" cy="298200"/>
          </a:xfrm>
          <a:prstGeom prst="rect">
            <a:avLst/>
          </a:prstGeom>
          <a:solidFill>
            <a:srgbClr val="76A5AF">
              <a:alpha val="47060"/>
            </a:srgbClr>
          </a:solid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108" name="Google Shape;2108;p119"/>
          <p:cNvSpPr/>
          <p:nvPr/>
        </p:nvSpPr>
        <p:spPr>
          <a:xfrm>
            <a:off x="1701216" y="2785504"/>
            <a:ext cx="90900" cy="298200"/>
          </a:xfrm>
          <a:prstGeom prst="rect">
            <a:avLst/>
          </a:prstGeom>
          <a:solidFill>
            <a:srgbClr val="76A5AF">
              <a:alpha val="47060"/>
            </a:srgbClr>
          </a:solid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109" name="Google Shape;2109;p119"/>
          <p:cNvSpPr/>
          <p:nvPr/>
        </p:nvSpPr>
        <p:spPr>
          <a:xfrm>
            <a:off x="1833532" y="2785504"/>
            <a:ext cx="90900" cy="298200"/>
          </a:xfrm>
          <a:prstGeom prst="rect">
            <a:avLst/>
          </a:prstGeom>
          <a:solidFill>
            <a:srgbClr val="76A5AF">
              <a:alpha val="47060"/>
            </a:srgbClr>
          </a:solid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110" name="Google Shape;2110;p119"/>
          <p:cNvSpPr/>
          <p:nvPr/>
        </p:nvSpPr>
        <p:spPr>
          <a:xfrm>
            <a:off x="1518127" y="3311351"/>
            <a:ext cx="90900" cy="298200"/>
          </a:xfrm>
          <a:prstGeom prst="rect">
            <a:avLst/>
          </a:prstGeom>
          <a:solidFill>
            <a:srgbClr val="76A5AF">
              <a:alpha val="47060"/>
            </a:srgbClr>
          </a:solid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111" name="Google Shape;2111;p119"/>
          <p:cNvSpPr/>
          <p:nvPr/>
        </p:nvSpPr>
        <p:spPr>
          <a:xfrm>
            <a:off x="1777681" y="3311351"/>
            <a:ext cx="90900" cy="298200"/>
          </a:xfrm>
          <a:prstGeom prst="rect">
            <a:avLst/>
          </a:prstGeom>
          <a:solidFill>
            <a:srgbClr val="76A5AF">
              <a:alpha val="47060"/>
            </a:srgbClr>
          </a:solid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2112" name="Google Shape;2112;p119"/>
          <p:cNvSpPr/>
          <p:nvPr/>
        </p:nvSpPr>
        <p:spPr>
          <a:xfrm>
            <a:off x="1660598" y="3793825"/>
            <a:ext cx="90900" cy="298200"/>
          </a:xfrm>
          <a:prstGeom prst="rect">
            <a:avLst/>
          </a:prstGeom>
          <a:solidFill>
            <a:srgbClr val="76A5AF">
              <a:alpha val="47060"/>
            </a:srgbClr>
          </a:solidFill>
          <a:ln w="9525" cap="flat" cmpd="sng">
            <a:solidFill>
              <a:srgbClr val="1C4587"/>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cxnSp>
        <p:nvCxnSpPr>
          <p:cNvPr id="2113" name="Google Shape;2113;p119"/>
          <p:cNvCxnSpPr>
            <a:stCxn id="2110" idx="0"/>
            <a:endCxn id="2106" idx="2"/>
          </p:cNvCxnSpPr>
          <p:nvPr/>
        </p:nvCxnSpPr>
        <p:spPr>
          <a:xfrm rot="10800000">
            <a:off x="1481977" y="3083651"/>
            <a:ext cx="81600" cy="227700"/>
          </a:xfrm>
          <a:prstGeom prst="straightConnector1">
            <a:avLst/>
          </a:prstGeom>
          <a:noFill/>
          <a:ln w="12700" cap="flat" cmpd="sng">
            <a:solidFill>
              <a:srgbClr val="7499E0"/>
            </a:solidFill>
            <a:prstDash val="solid"/>
            <a:miter lim="400000"/>
            <a:headEnd type="none" w="sm" len="sm"/>
            <a:tailEnd type="none" w="sm" len="sm"/>
          </a:ln>
        </p:spPr>
      </p:cxnSp>
      <p:cxnSp>
        <p:nvCxnSpPr>
          <p:cNvPr id="2114" name="Google Shape;2114;p119"/>
          <p:cNvCxnSpPr>
            <a:stCxn id="2110" idx="0"/>
            <a:endCxn id="2107" idx="2"/>
          </p:cNvCxnSpPr>
          <p:nvPr/>
        </p:nvCxnSpPr>
        <p:spPr>
          <a:xfrm rot="10800000" flipH="1">
            <a:off x="1563577" y="3083651"/>
            <a:ext cx="50700" cy="227700"/>
          </a:xfrm>
          <a:prstGeom prst="straightConnector1">
            <a:avLst/>
          </a:prstGeom>
          <a:noFill/>
          <a:ln w="12700" cap="flat" cmpd="sng">
            <a:solidFill>
              <a:srgbClr val="7499E0"/>
            </a:solidFill>
            <a:prstDash val="solid"/>
            <a:miter lim="400000"/>
            <a:headEnd type="none" w="sm" len="sm"/>
            <a:tailEnd type="none" w="sm" len="sm"/>
          </a:ln>
        </p:spPr>
      </p:cxnSp>
      <p:cxnSp>
        <p:nvCxnSpPr>
          <p:cNvPr id="2115" name="Google Shape;2115;p119"/>
          <p:cNvCxnSpPr>
            <a:stCxn id="2111" idx="0"/>
            <a:endCxn id="2108" idx="2"/>
          </p:cNvCxnSpPr>
          <p:nvPr/>
        </p:nvCxnSpPr>
        <p:spPr>
          <a:xfrm rot="10800000">
            <a:off x="1746631" y="3083651"/>
            <a:ext cx="76500" cy="227700"/>
          </a:xfrm>
          <a:prstGeom prst="straightConnector1">
            <a:avLst/>
          </a:prstGeom>
          <a:noFill/>
          <a:ln w="12700" cap="flat" cmpd="sng">
            <a:solidFill>
              <a:srgbClr val="95BAF7"/>
            </a:solidFill>
            <a:prstDash val="solid"/>
            <a:miter lim="400000"/>
            <a:headEnd type="none" w="sm" len="sm"/>
            <a:tailEnd type="none" w="sm" len="sm"/>
          </a:ln>
        </p:spPr>
      </p:cxnSp>
      <p:cxnSp>
        <p:nvCxnSpPr>
          <p:cNvPr id="2116" name="Google Shape;2116;p119"/>
          <p:cNvCxnSpPr>
            <a:stCxn id="2111" idx="0"/>
            <a:endCxn id="2109" idx="2"/>
          </p:cNvCxnSpPr>
          <p:nvPr/>
        </p:nvCxnSpPr>
        <p:spPr>
          <a:xfrm rot="10800000" flipH="1">
            <a:off x="1823131" y="3083651"/>
            <a:ext cx="55800" cy="227700"/>
          </a:xfrm>
          <a:prstGeom prst="straightConnector1">
            <a:avLst/>
          </a:prstGeom>
          <a:noFill/>
          <a:ln w="12700" cap="flat" cmpd="sng">
            <a:solidFill>
              <a:srgbClr val="95BAF7"/>
            </a:solidFill>
            <a:prstDash val="solid"/>
            <a:miter lim="400000"/>
            <a:headEnd type="none" w="sm" len="sm"/>
            <a:tailEnd type="none" w="sm" len="sm"/>
          </a:ln>
        </p:spPr>
      </p:cxnSp>
      <p:cxnSp>
        <p:nvCxnSpPr>
          <p:cNvPr id="2117" name="Google Shape;2117;p119"/>
          <p:cNvCxnSpPr>
            <a:stCxn id="2112" idx="0"/>
            <a:endCxn id="2110" idx="2"/>
          </p:cNvCxnSpPr>
          <p:nvPr/>
        </p:nvCxnSpPr>
        <p:spPr>
          <a:xfrm rot="10800000">
            <a:off x="1563548" y="3609625"/>
            <a:ext cx="142500" cy="184200"/>
          </a:xfrm>
          <a:prstGeom prst="straightConnector1">
            <a:avLst/>
          </a:prstGeom>
          <a:noFill/>
          <a:ln w="12700" cap="flat" cmpd="sng">
            <a:solidFill>
              <a:srgbClr val="95BAF7"/>
            </a:solidFill>
            <a:prstDash val="solid"/>
            <a:miter lim="400000"/>
            <a:headEnd type="none" w="sm" len="sm"/>
            <a:tailEnd type="none" w="sm" len="sm"/>
          </a:ln>
        </p:spPr>
      </p:cxnSp>
      <p:cxnSp>
        <p:nvCxnSpPr>
          <p:cNvPr id="2118" name="Google Shape;2118;p119"/>
          <p:cNvCxnSpPr>
            <a:stCxn id="2112" idx="0"/>
            <a:endCxn id="2111" idx="2"/>
          </p:cNvCxnSpPr>
          <p:nvPr/>
        </p:nvCxnSpPr>
        <p:spPr>
          <a:xfrm rot="10800000" flipH="1">
            <a:off x="1706048" y="3609625"/>
            <a:ext cx="117000" cy="184200"/>
          </a:xfrm>
          <a:prstGeom prst="straightConnector1">
            <a:avLst/>
          </a:prstGeom>
          <a:noFill/>
          <a:ln w="12700" cap="flat" cmpd="sng">
            <a:solidFill>
              <a:srgbClr val="95BAF7"/>
            </a:solidFill>
            <a:prstDash val="solid"/>
            <a:miter lim="400000"/>
            <a:headEnd type="none" w="sm" len="sm"/>
            <a:tailEnd type="none" w="sm" len="sm"/>
          </a:ln>
        </p:spPr>
      </p:cxnSp>
      <p:sp>
        <p:nvSpPr>
          <p:cNvPr id="2119" name="Google Shape;2119;p119"/>
          <p:cNvSpPr txBox="1"/>
          <p:nvPr/>
        </p:nvSpPr>
        <p:spPr>
          <a:xfrm>
            <a:off x="131150" y="2239933"/>
            <a:ext cx="1182600" cy="2601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487CE0"/>
              </a:buClr>
              <a:buSzPts val="1100"/>
              <a:buFont typeface="Arial"/>
              <a:buNone/>
            </a:pPr>
            <a:r>
              <a:rPr lang="en" sz="1100" b="0" i="0" u="none" strike="noStrike" cap="none">
                <a:solidFill>
                  <a:srgbClr val="487CE0"/>
                </a:solidFill>
                <a:latin typeface="Arial"/>
                <a:ea typeface="Arial"/>
                <a:cs typeface="Arial"/>
                <a:sym typeface="Arial"/>
              </a:rPr>
              <a:t>speech features</a:t>
            </a:r>
            <a:endParaRPr sz="500"/>
          </a:p>
        </p:txBody>
      </p:sp>
      <p:sp>
        <p:nvSpPr>
          <p:cNvPr id="2120" name="Google Shape;2120;p119"/>
          <p:cNvSpPr txBox="1"/>
          <p:nvPr/>
        </p:nvSpPr>
        <p:spPr>
          <a:xfrm>
            <a:off x="215900" y="2732858"/>
            <a:ext cx="1013100" cy="4035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487CE0"/>
              </a:buClr>
              <a:buSzPts val="1100"/>
              <a:buFont typeface="Arial"/>
              <a:buNone/>
            </a:pPr>
            <a:r>
              <a:rPr lang="en" sz="1100">
                <a:solidFill>
                  <a:srgbClr val="487CE0"/>
                </a:solidFill>
              </a:rPr>
              <a:t>LSTM</a:t>
            </a:r>
            <a:br>
              <a:rPr lang="en" sz="1100">
                <a:solidFill>
                  <a:srgbClr val="487CE0"/>
                </a:solidFill>
              </a:rPr>
            </a:br>
            <a:r>
              <a:rPr lang="en" sz="1100" b="0" i="0" u="none" strike="noStrike" cap="none">
                <a:solidFill>
                  <a:srgbClr val="487CE0"/>
                </a:solidFill>
                <a:latin typeface="Arial"/>
                <a:ea typeface="Arial"/>
                <a:cs typeface="Arial"/>
                <a:sym typeface="Arial"/>
              </a:rPr>
              <a:t>hidden states</a:t>
            </a:r>
            <a:endParaRPr sz="500"/>
          </a:p>
        </p:txBody>
      </p:sp>
      <p:sp>
        <p:nvSpPr>
          <p:cNvPr id="2121" name="Google Shape;2121;p119"/>
          <p:cNvSpPr/>
          <p:nvPr/>
        </p:nvSpPr>
        <p:spPr>
          <a:xfrm>
            <a:off x="3952936" y="2893433"/>
            <a:ext cx="56100" cy="639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19"/>
          <p:cNvSpPr/>
          <p:nvPr/>
        </p:nvSpPr>
        <p:spPr>
          <a:xfrm>
            <a:off x="3952936" y="3428528"/>
            <a:ext cx="56100" cy="639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19"/>
          <p:cNvSpPr/>
          <p:nvPr/>
        </p:nvSpPr>
        <p:spPr>
          <a:xfrm>
            <a:off x="3952936" y="3911022"/>
            <a:ext cx="56100" cy="639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19"/>
          <p:cNvSpPr/>
          <p:nvPr/>
        </p:nvSpPr>
        <p:spPr>
          <a:xfrm>
            <a:off x="3952936" y="4314391"/>
            <a:ext cx="56100" cy="639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1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Pyramidal Encoder</a:t>
            </a:r>
            <a:endParaRPr/>
          </a:p>
        </p:txBody>
      </p:sp>
      <p:grpSp>
        <p:nvGrpSpPr>
          <p:cNvPr id="2126" name="Google Shape;2126;p119"/>
          <p:cNvGrpSpPr/>
          <p:nvPr/>
        </p:nvGrpSpPr>
        <p:grpSpPr>
          <a:xfrm>
            <a:off x="3213959" y="2925383"/>
            <a:ext cx="3675416" cy="1940649"/>
            <a:chOff x="3213959" y="2925383"/>
            <a:chExt cx="3675416" cy="1940649"/>
          </a:xfrm>
        </p:grpSpPr>
        <p:sp>
          <p:nvSpPr>
            <p:cNvPr id="2127" name="Google Shape;2127;p119"/>
            <p:cNvSpPr txBox="1"/>
            <p:nvPr/>
          </p:nvSpPr>
          <p:spPr>
            <a:xfrm>
              <a:off x="3213959" y="4552832"/>
              <a:ext cx="1533900" cy="3132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95BAF7"/>
                </a:buClr>
                <a:buSzPts val="1300"/>
                <a:buFont typeface="Oswald"/>
                <a:buNone/>
              </a:pPr>
              <a:r>
                <a:rPr lang="en" sz="1300" b="0" i="0" u="none" strike="noStrike" cap="none">
                  <a:solidFill>
                    <a:srgbClr val="95BAF7"/>
                  </a:solidFill>
                  <a:latin typeface="Oswald"/>
                  <a:ea typeface="Oswald"/>
                  <a:cs typeface="Oswald"/>
                  <a:sym typeface="Oswald"/>
                </a:rPr>
                <a:t>8x temporal reduction</a:t>
              </a:r>
              <a:endParaRPr sz="500"/>
            </a:p>
          </p:txBody>
        </p:sp>
        <p:cxnSp>
          <p:nvCxnSpPr>
            <p:cNvPr id="2128" name="Google Shape;2128;p119"/>
            <p:cNvCxnSpPr>
              <a:stCxn id="2121" idx="6"/>
              <a:endCxn id="2122" idx="6"/>
            </p:cNvCxnSpPr>
            <p:nvPr/>
          </p:nvCxnSpPr>
          <p:spPr>
            <a:xfrm>
              <a:off x="4009036" y="2925383"/>
              <a:ext cx="600" cy="535200"/>
            </a:xfrm>
            <a:prstGeom prst="curvedConnector3">
              <a:avLst>
                <a:gd name="adj1" fmla="val 39687500"/>
              </a:avLst>
            </a:prstGeom>
            <a:noFill/>
            <a:ln w="9525" cap="flat" cmpd="sng">
              <a:solidFill>
                <a:srgbClr val="95BAF7"/>
              </a:solidFill>
              <a:prstDash val="solid"/>
              <a:round/>
              <a:headEnd type="none" w="med" len="med"/>
              <a:tailEnd type="stealth" w="med" len="med"/>
            </a:ln>
          </p:spPr>
        </p:cxnSp>
        <p:cxnSp>
          <p:nvCxnSpPr>
            <p:cNvPr id="2129" name="Google Shape;2129;p119"/>
            <p:cNvCxnSpPr>
              <a:stCxn id="2122" idx="6"/>
              <a:endCxn id="2123" idx="6"/>
            </p:cNvCxnSpPr>
            <p:nvPr/>
          </p:nvCxnSpPr>
          <p:spPr>
            <a:xfrm>
              <a:off x="4009036" y="3460478"/>
              <a:ext cx="600" cy="482400"/>
            </a:xfrm>
            <a:prstGeom prst="curvedConnector3">
              <a:avLst>
                <a:gd name="adj1" fmla="val 32508333"/>
              </a:avLst>
            </a:prstGeom>
            <a:noFill/>
            <a:ln w="9525" cap="flat" cmpd="sng">
              <a:solidFill>
                <a:srgbClr val="95BAF7"/>
              </a:solidFill>
              <a:prstDash val="solid"/>
              <a:round/>
              <a:headEnd type="none" w="med" len="med"/>
              <a:tailEnd type="stealth" w="med" len="med"/>
            </a:ln>
          </p:spPr>
        </p:cxnSp>
        <p:cxnSp>
          <p:nvCxnSpPr>
            <p:cNvPr id="2130" name="Google Shape;2130;p119"/>
            <p:cNvCxnSpPr>
              <a:stCxn id="2123" idx="6"/>
              <a:endCxn id="2124" idx="6"/>
            </p:cNvCxnSpPr>
            <p:nvPr/>
          </p:nvCxnSpPr>
          <p:spPr>
            <a:xfrm>
              <a:off x="4009036" y="3942972"/>
              <a:ext cx="600" cy="403500"/>
            </a:xfrm>
            <a:prstGeom prst="curvedConnector3">
              <a:avLst>
                <a:gd name="adj1" fmla="val 25804167"/>
              </a:avLst>
            </a:prstGeom>
            <a:noFill/>
            <a:ln w="9525" cap="flat" cmpd="sng">
              <a:solidFill>
                <a:srgbClr val="95BAF7"/>
              </a:solidFill>
              <a:prstDash val="solid"/>
              <a:round/>
              <a:headEnd type="none" w="med" len="med"/>
              <a:tailEnd type="stealth" w="med" len="med"/>
            </a:ln>
          </p:spPr>
        </p:cxnSp>
        <p:sp>
          <p:nvSpPr>
            <p:cNvPr id="2131" name="Google Shape;2131;p119"/>
            <p:cNvSpPr txBox="1"/>
            <p:nvPr/>
          </p:nvSpPr>
          <p:spPr>
            <a:xfrm>
              <a:off x="4262770" y="3040872"/>
              <a:ext cx="253800" cy="3132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95BAF7"/>
                </a:buClr>
                <a:buSzPts val="1300"/>
                <a:buFont typeface="Oswald"/>
                <a:buNone/>
              </a:pPr>
              <a:r>
                <a:rPr lang="en" sz="1300">
                  <a:solidFill>
                    <a:srgbClr val="95BAF7"/>
                  </a:solidFill>
                  <a:latin typeface="Oswald"/>
                  <a:ea typeface="Oswald"/>
                  <a:cs typeface="Oswald"/>
                  <a:sym typeface="Oswald"/>
                </a:rPr>
                <a:t>2</a:t>
              </a:r>
              <a:r>
                <a:rPr lang="en" sz="1300" b="0" i="0" u="none" strike="noStrike" cap="none">
                  <a:solidFill>
                    <a:srgbClr val="95BAF7"/>
                  </a:solidFill>
                  <a:latin typeface="Oswald"/>
                  <a:ea typeface="Oswald"/>
                  <a:cs typeface="Oswald"/>
                  <a:sym typeface="Oswald"/>
                </a:rPr>
                <a:t>x</a:t>
              </a:r>
              <a:endParaRPr sz="500"/>
            </a:p>
          </p:txBody>
        </p:sp>
        <p:sp>
          <p:nvSpPr>
            <p:cNvPr id="2132" name="Google Shape;2132;p119"/>
            <p:cNvSpPr txBox="1"/>
            <p:nvPr/>
          </p:nvSpPr>
          <p:spPr>
            <a:xfrm>
              <a:off x="4262770" y="3523394"/>
              <a:ext cx="253800" cy="3132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95BAF7"/>
                </a:buClr>
                <a:buSzPts val="1300"/>
                <a:buFont typeface="Oswald"/>
                <a:buNone/>
              </a:pPr>
              <a:r>
                <a:rPr lang="en" sz="1300">
                  <a:solidFill>
                    <a:srgbClr val="95BAF7"/>
                  </a:solidFill>
                  <a:latin typeface="Oswald"/>
                  <a:ea typeface="Oswald"/>
                  <a:cs typeface="Oswald"/>
                  <a:sym typeface="Oswald"/>
                </a:rPr>
                <a:t>2</a:t>
              </a:r>
              <a:r>
                <a:rPr lang="en" sz="1300" b="0" i="0" u="none" strike="noStrike" cap="none">
                  <a:solidFill>
                    <a:srgbClr val="95BAF7"/>
                  </a:solidFill>
                  <a:latin typeface="Oswald"/>
                  <a:ea typeface="Oswald"/>
                  <a:cs typeface="Oswald"/>
                  <a:sym typeface="Oswald"/>
                </a:rPr>
                <a:t>x</a:t>
              </a:r>
              <a:endParaRPr sz="500"/>
            </a:p>
          </p:txBody>
        </p:sp>
        <p:sp>
          <p:nvSpPr>
            <p:cNvPr id="2133" name="Google Shape;2133;p119"/>
            <p:cNvSpPr txBox="1"/>
            <p:nvPr/>
          </p:nvSpPr>
          <p:spPr>
            <a:xfrm>
              <a:off x="4262770" y="4005916"/>
              <a:ext cx="253800" cy="313200"/>
            </a:xfrm>
            <a:prstGeom prst="rect">
              <a:avLst/>
            </a:prstGeom>
            <a:noFill/>
            <a:ln>
              <a:noFill/>
            </a:ln>
          </p:spPr>
          <p:txBody>
            <a:bodyPr spcFirstLastPara="1" wrap="square" lIns="19050" tIns="19050" rIns="19050" bIns="19050" anchor="t" anchorCtr="0">
              <a:normAutofit/>
            </a:bodyPr>
            <a:lstStyle/>
            <a:p>
              <a:pPr marL="0" marR="0" lvl="0" indent="0" algn="ctr" rtl="0">
                <a:lnSpc>
                  <a:spcPct val="100000"/>
                </a:lnSpc>
                <a:spcBef>
                  <a:spcPts val="0"/>
                </a:spcBef>
                <a:spcAft>
                  <a:spcPts val="0"/>
                </a:spcAft>
                <a:buClr>
                  <a:srgbClr val="95BAF7"/>
                </a:buClr>
                <a:buSzPts val="1300"/>
                <a:buFont typeface="Oswald"/>
                <a:buNone/>
              </a:pPr>
              <a:r>
                <a:rPr lang="en" sz="1300">
                  <a:solidFill>
                    <a:srgbClr val="95BAF7"/>
                  </a:solidFill>
                  <a:latin typeface="Oswald"/>
                  <a:ea typeface="Oswald"/>
                  <a:cs typeface="Oswald"/>
                  <a:sym typeface="Oswald"/>
                </a:rPr>
                <a:t>2</a:t>
              </a:r>
              <a:r>
                <a:rPr lang="en" sz="1300" b="0" i="0" u="none" strike="noStrike" cap="none">
                  <a:solidFill>
                    <a:srgbClr val="95BAF7"/>
                  </a:solidFill>
                  <a:latin typeface="Oswald"/>
                  <a:ea typeface="Oswald"/>
                  <a:cs typeface="Oswald"/>
                  <a:sym typeface="Oswald"/>
                </a:rPr>
                <a:t>x</a:t>
              </a:r>
              <a:endParaRPr sz="500"/>
            </a:p>
          </p:txBody>
        </p:sp>
        <p:sp>
          <p:nvSpPr>
            <p:cNvPr id="2134" name="Google Shape;2134;p119"/>
            <p:cNvSpPr txBox="1"/>
            <p:nvPr/>
          </p:nvSpPr>
          <p:spPr>
            <a:xfrm>
              <a:off x="5206375" y="3187450"/>
              <a:ext cx="1683000" cy="985200"/>
            </a:xfrm>
            <a:prstGeom prst="rect">
              <a:avLst/>
            </a:prstGeom>
            <a:noFill/>
            <a:ln>
              <a:noFill/>
            </a:ln>
          </p:spPr>
          <p:txBody>
            <a:bodyPr spcFirstLastPara="1" wrap="square" lIns="91425" tIns="91425" rIns="91425" bIns="91425" anchor="t" anchorCtr="0">
              <a:spAutoFit/>
            </a:bodyPr>
            <a:lstStyle/>
            <a:p>
              <a:pPr marL="114300" lvl="0" indent="-196850" algn="l" rtl="0">
                <a:spcBef>
                  <a:spcPts val="0"/>
                </a:spcBef>
                <a:spcAft>
                  <a:spcPts val="0"/>
                </a:spcAft>
                <a:buSzPts val="1300"/>
                <a:buFont typeface="Source Sans Pro"/>
                <a:buChar char="-"/>
              </a:pPr>
              <a:r>
                <a:rPr lang="en" sz="1300">
                  <a:latin typeface="Source Sans Pro"/>
                  <a:ea typeface="Source Sans Pro"/>
                  <a:cs typeface="Source Sans Pro"/>
                  <a:sym typeface="Source Sans Pro"/>
                </a:rPr>
                <a:t>concatenation</a:t>
              </a:r>
              <a:endParaRPr sz="1300">
                <a:latin typeface="Source Sans Pro"/>
                <a:ea typeface="Source Sans Pro"/>
                <a:cs typeface="Source Sans Pro"/>
                <a:sym typeface="Source Sans Pro"/>
              </a:endParaRPr>
            </a:p>
            <a:p>
              <a:pPr marL="114300" lvl="0" indent="-196850" algn="l" rtl="0">
                <a:spcBef>
                  <a:spcPts val="0"/>
                </a:spcBef>
                <a:spcAft>
                  <a:spcPts val="0"/>
                </a:spcAft>
                <a:buSzPts val="1300"/>
                <a:buFont typeface="Source Sans Pro"/>
                <a:buChar char="-"/>
              </a:pPr>
              <a:r>
                <a:rPr lang="en" sz="1300">
                  <a:latin typeface="Source Sans Pro"/>
                  <a:ea typeface="Source Sans Pro"/>
                  <a:cs typeface="Source Sans Pro"/>
                  <a:sym typeface="Source Sans Pro"/>
                </a:rPr>
                <a:t>sum</a:t>
              </a:r>
              <a:endParaRPr sz="1300">
                <a:latin typeface="Source Sans Pro"/>
                <a:ea typeface="Source Sans Pro"/>
                <a:cs typeface="Source Sans Pro"/>
                <a:sym typeface="Source Sans Pro"/>
              </a:endParaRPr>
            </a:p>
            <a:p>
              <a:pPr marL="114300" lvl="0" indent="-196850" algn="l" rtl="0">
                <a:spcBef>
                  <a:spcPts val="0"/>
                </a:spcBef>
                <a:spcAft>
                  <a:spcPts val="0"/>
                </a:spcAft>
                <a:buSzPts val="1300"/>
                <a:buFont typeface="Source Sans Pro"/>
                <a:buChar char="-"/>
              </a:pPr>
              <a:r>
                <a:rPr lang="en" sz="1300">
                  <a:latin typeface="Source Sans Pro"/>
                  <a:ea typeface="Source Sans Pro"/>
                  <a:cs typeface="Source Sans Pro"/>
                  <a:sym typeface="Source Sans Pro"/>
                </a:rPr>
                <a:t>skip</a:t>
              </a:r>
              <a:endParaRPr sz="1300">
                <a:latin typeface="Source Sans Pro"/>
                <a:ea typeface="Source Sans Pro"/>
                <a:cs typeface="Source Sans Pro"/>
                <a:sym typeface="Source Sans Pro"/>
              </a:endParaRPr>
            </a:p>
            <a:p>
              <a:pPr marL="114300" lvl="0" indent="-196850" algn="l" rtl="0">
                <a:spcBef>
                  <a:spcPts val="0"/>
                </a:spcBef>
                <a:spcAft>
                  <a:spcPts val="0"/>
                </a:spcAft>
                <a:buSzPts val="1300"/>
                <a:buFont typeface="Source Sans Pro"/>
                <a:buChar char="-"/>
              </a:pPr>
              <a:r>
                <a:rPr lang="en" sz="1300">
                  <a:latin typeface="Source Sans Pro"/>
                  <a:ea typeface="Source Sans Pro"/>
                  <a:cs typeface="Source Sans Pro"/>
                  <a:sym typeface="Source Sans Pro"/>
                </a:rPr>
                <a:t>linear projection</a:t>
              </a:r>
              <a:endParaRPr sz="1300">
                <a:latin typeface="Source Sans Pro"/>
                <a:ea typeface="Source Sans Pro"/>
                <a:cs typeface="Source Sans Pro"/>
                <a:sym typeface="Source Sans Pro"/>
              </a:endParaRPr>
            </a:p>
          </p:txBody>
        </p:sp>
      </p:grpSp>
      <p:sp>
        <p:nvSpPr>
          <p:cNvPr id="2135" name="Google Shape;2135;p119"/>
          <p:cNvSpPr txBox="1"/>
          <p:nvPr/>
        </p:nvSpPr>
        <p:spPr>
          <a:xfrm>
            <a:off x="6819500" y="3135450"/>
            <a:ext cx="22662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2"/>
                </a:solidFill>
                <a:latin typeface="Source Sans Pro"/>
                <a:ea typeface="Source Sans Pro"/>
                <a:cs typeface="Source Sans Pro"/>
                <a:sym typeface="Source Sans Pro"/>
              </a:rPr>
              <a:t>Linear projection, ASR:</a:t>
            </a:r>
            <a:br>
              <a:rPr lang="en" sz="1000">
                <a:solidFill>
                  <a:schemeClr val="lt2"/>
                </a:solidFill>
                <a:latin typeface="Source Sans Pro"/>
                <a:ea typeface="Source Sans Pro"/>
                <a:cs typeface="Source Sans Pro"/>
                <a:sym typeface="Source Sans Pro"/>
              </a:rPr>
            </a:br>
            <a:r>
              <a:rPr lang="en" sz="1000">
                <a:solidFill>
                  <a:schemeClr val="lt2"/>
                </a:solidFill>
                <a:latin typeface="Source Sans Pro"/>
                <a:ea typeface="Source Sans Pro"/>
                <a:cs typeface="Source Sans Pro"/>
                <a:sym typeface="Source Sans Pro"/>
              </a:rPr>
              <a:t>(Zhang et al. 2017; Sperber et al. 2018)</a:t>
            </a:r>
            <a:br>
              <a:rPr lang="en" sz="1000">
                <a:solidFill>
                  <a:schemeClr val="lt2"/>
                </a:solidFill>
                <a:latin typeface="Source Sans Pro"/>
                <a:ea typeface="Source Sans Pro"/>
                <a:cs typeface="Source Sans Pro"/>
                <a:sym typeface="Source Sans Pro"/>
              </a:rPr>
            </a:br>
            <a:r>
              <a:rPr lang="en" sz="1000">
                <a:solidFill>
                  <a:schemeClr val="lt2"/>
                </a:solidFill>
                <a:latin typeface="Source Sans Pro"/>
                <a:ea typeface="Source Sans Pro"/>
                <a:cs typeface="Source Sans Pro"/>
                <a:sym typeface="Source Sans Pro"/>
              </a:rPr>
              <a:t/>
            </a:r>
            <a:br>
              <a:rPr lang="en" sz="1000">
                <a:solidFill>
                  <a:schemeClr val="lt2"/>
                </a:solidFill>
                <a:latin typeface="Source Sans Pro"/>
                <a:ea typeface="Source Sans Pro"/>
                <a:cs typeface="Source Sans Pro"/>
                <a:sym typeface="Source Sans Pro"/>
              </a:rPr>
            </a:br>
            <a:r>
              <a:rPr lang="en" sz="1000">
                <a:solidFill>
                  <a:schemeClr val="lt2"/>
                </a:solidFill>
                <a:latin typeface="Source Sans Pro"/>
                <a:ea typeface="Source Sans Pro"/>
                <a:cs typeface="Source Sans Pro"/>
                <a:sym typeface="Source Sans Pro"/>
              </a:rPr>
              <a:t>Pyramidal encoder in ST:</a:t>
            </a:r>
            <a:endParaRPr sz="1000">
              <a:solidFill>
                <a:schemeClr val="lt2"/>
              </a:solidFill>
              <a:latin typeface="Source Sans Pro"/>
              <a:ea typeface="Source Sans Pro"/>
              <a:cs typeface="Source Sans Pro"/>
              <a:sym typeface="Source Sans Pro"/>
            </a:endParaRPr>
          </a:p>
          <a:p>
            <a:pPr marL="0" lvl="0" indent="0" algn="l" rtl="0">
              <a:spcBef>
                <a:spcPts val="0"/>
              </a:spcBef>
              <a:spcAft>
                <a:spcPts val="0"/>
              </a:spcAft>
              <a:buNone/>
            </a:pPr>
            <a:r>
              <a:rPr lang="en" sz="1000">
                <a:solidFill>
                  <a:schemeClr val="lt2"/>
                </a:solidFill>
                <a:latin typeface="Source Sans Pro"/>
                <a:ea typeface="Source Sans Pro"/>
                <a:cs typeface="Source Sans Pro"/>
                <a:sym typeface="Source Sans Pro"/>
              </a:rPr>
              <a:t>(Weiss et al. 2017; Salesky et al. 2019; </a:t>
            </a:r>
            <a:br>
              <a:rPr lang="en" sz="1000">
                <a:solidFill>
                  <a:schemeClr val="lt2"/>
                </a:solidFill>
                <a:latin typeface="Source Sans Pro"/>
                <a:ea typeface="Source Sans Pro"/>
                <a:cs typeface="Source Sans Pro"/>
                <a:sym typeface="Source Sans Pro"/>
              </a:rPr>
            </a:br>
            <a:r>
              <a:rPr lang="en" sz="1000">
                <a:solidFill>
                  <a:schemeClr val="lt2"/>
                </a:solidFill>
                <a:latin typeface="Source Sans Pro"/>
                <a:ea typeface="Source Sans Pro"/>
                <a:cs typeface="Source Sans Pro"/>
                <a:sym typeface="Source Sans Pro"/>
              </a:rPr>
              <a:t> Sperber et al. 2019; Salesky et al. 2020)</a:t>
            </a:r>
            <a:endParaRPr sz="1000">
              <a:solidFill>
                <a:schemeClr val="lt2"/>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26"/>
                                        </p:tgtEl>
                                        <p:attrNameLst>
                                          <p:attrName>style.visibility</p:attrName>
                                        </p:attrNameLst>
                                      </p:cBhvr>
                                      <p:to>
                                        <p:strVal val="visible"/>
                                      </p:to>
                                    </p:set>
                                    <p:animEffect transition="in" filter="fade">
                                      <p:cBhvr>
                                        <p:cTn id="7" dur="200"/>
                                        <p:tgtEl>
                                          <p:spTgt spid="21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35"/>
                                        </p:tgtEl>
                                        <p:attrNameLst>
                                          <p:attrName>style.visibility</p:attrName>
                                        </p:attrNameLst>
                                      </p:cBhvr>
                                      <p:to>
                                        <p:strVal val="visible"/>
                                      </p:to>
                                    </p:set>
                                    <p:animEffect transition="in" filter="fade">
                                      <p:cBhvr>
                                        <p:cTn id="12" dur="200"/>
                                        <p:tgtEl>
                                          <p:spTgt spid="2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139"/>
        <p:cNvGrpSpPr/>
        <p:nvPr/>
      </p:nvGrpSpPr>
      <p:grpSpPr>
        <a:xfrm>
          <a:off x="0" y="0"/>
          <a:ext cx="0" cy="0"/>
          <a:chOff x="0" y="0"/>
          <a:chExt cx="0" cy="0"/>
        </a:xfrm>
      </p:grpSpPr>
      <p:sp>
        <p:nvSpPr>
          <p:cNvPr id="2140" name="Google Shape;2140;p12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Dimensionality Reduction Impact</a:t>
            </a:r>
            <a:endParaRPr/>
          </a:p>
        </p:txBody>
      </p:sp>
      <p:sp>
        <p:nvSpPr>
          <p:cNvPr id="2141" name="Google Shape;2141;p120"/>
          <p:cNvSpPr txBox="1">
            <a:spLocks noGrp="1"/>
          </p:cNvSpPr>
          <p:nvPr>
            <p:ph type="body" idx="1"/>
          </p:nvPr>
        </p:nvSpPr>
        <p:spPr>
          <a:xfrm>
            <a:off x="311700" y="1368500"/>
            <a:ext cx="4260300" cy="3200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i="1">
                <a:solidFill>
                  <a:srgbClr val="5C6673"/>
                </a:solidFill>
              </a:rPr>
              <a:t>Improved training efficiency!</a:t>
            </a:r>
            <a:endParaRPr>
              <a:solidFill>
                <a:srgbClr val="5C6673"/>
              </a:solidFill>
            </a:endParaRPr>
          </a:p>
          <a:p>
            <a:pPr marL="457200" lvl="0" indent="-342900" algn="l" rtl="0">
              <a:lnSpc>
                <a:spcPct val="150000"/>
              </a:lnSpc>
              <a:spcBef>
                <a:spcPts val="1600"/>
              </a:spcBef>
              <a:spcAft>
                <a:spcPts val="0"/>
              </a:spcAft>
              <a:buClr>
                <a:srgbClr val="5C6673"/>
              </a:buClr>
              <a:buSzPts val="1800"/>
              <a:buChar char="●"/>
            </a:pPr>
            <a:r>
              <a:rPr lang="en">
                <a:solidFill>
                  <a:srgbClr val="5C6673"/>
                </a:solidFill>
              </a:rPr>
              <a:t>Reduces memory footprint</a:t>
            </a:r>
            <a:endParaRPr>
              <a:solidFill>
                <a:srgbClr val="5C6673"/>
              </a:solidFill>
            </a:endParaRPr>
          </a:p>
          <a:p>
            <a:pPr marL="457200" lvl="0" indent="-342900" algn="l" rtl="0">
              <a:lnSpc>
                <a:spcPct val="150000"/>
              </a:lnSpc>
              <a:spcBef>
                <a:spcPts val="0"/>
              </a:spcBef>
              <a:spcAft>
                <a:spcPts val="0"/>
              </a:spcAft>
              <a:buClr>
                <a:srgbClr val="5C6673"/>
              </a:buClr>
              <a:buSzPts val="1800"/>
              <a:buChar char="●"/>
            </a:pPr>
            <a:r>
              <a:rPr lang="en">
                <a:solidFill>
                  <a:srgbClr val="5C6673"/>
                </a:solidFill>
              </a:rPr>
              <a:t>Faster convergence</a:t>
            </a:r>
            <a:endParaRPr i="1">
              <a:solidFill>
                <a:srgbClr val="5C6673"/>
              </a:solidFill>
            </a:endParaRPr>
          </a:p>
          <a:p>
            <a:pPr marL="457200" lvl="0" indent="-342900" algn="l" rtl="0">
              <a:lnSpc>
                <a:spcPct val="150000"/>
              </a:lnSpc>
              <a:spcBef>
                <a:spcPts val="0"/>
              </a:spcBef>
              <a:spcAft>
                <a:spcPts val="0"/>
              </a:spcAft>
              <a:buClr>
                <a:srgbClr val="5C6673"/>
              </a:buClr>
              <a:buSzPts val="1800"/>
              <a:buChar char="●"/>
            </a:pPr>
            <a:r>
              <a:rPr lang="en">
                <a:solidFill>
                  <a:srgbClr val="5C6673"/>
                </a:solidFill>
              </a:rPr>
              <a:t>Improved results</a:t>
            </a:r>
            <a:endParaRPr>
              <a:solidFill>
                <a:srgbClr val="5C6673"/>
              </a:solidFill>
            </a:endParaRPr>
          </a:p>
        </p:txBody>
      </p:sp>
      <p:sp>
        <p:nvSpPr>
          <p:cNvPr id="2142" name="Google Shape;2142;p12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92</a:t>
            </a:fld>
            <a:endParaRPr/>
          </a:p>
        </p:txBody>
      </p:sp>
      <p:grpSp>
        <p:nvGrpSpPr>
          <p:cNvPr id="2143" name="Google Shape;2143;p120"/>
          <p:cNvGrpSpPr/>
          <p:nvPr/>
        </p:nvGrpSpPr>
        <p:grpSpPr>
          <a:xfrm>
            <a:off x="4663100" y="1368475"/>
            <a:ext cx="4267200" cy="3200400"/>
            <a:chOff x="4663100" y="1368475"/>
            <a:chExt cx="4267200" cy="3200400"/>
          </a:xfrm>
        </p:grpSpPr>
        <p:pic>
          <p:nvPicPr>
            <p:cNvPr id="2144" name="Google Shape;2144;p120"/>
            <p:cNvPicPr preferRelativeResize="0"/>
            <p:nvPr/>
          </p:nvPicPr>
          <p:blipFill>
            <a:blip r:embed="rId3">
              <a:alphaModFix/>
            </a:blip>
            <a:stretch>
              <a:fillRect/>
            </a:stretch>
          </p:blipFill>
          <p:spPr>
            <a:xfrm>
              <a:off x="4663100" y="1368475"/>
              <a:ext cx="4267200" cy="3200400"/>
            </a:xfrm>
            <a:prstGeom prst="rect">
              <a:avLst/>
            </a:prstGeom>
            <a:noFill/>
            <a:ln>
              <a:noFill/>
            </a:ln>
          </p:spPr>
        </p:pic>
        <p:sp>
          <p:nvSpPr>
            <p:cNvPr id="2145" name="Google Shape;2145;p120"/>
            <p:cNvSpPr/>
            <p:nvPr/>
          </p:nvSpPr>
          <p:spPr>
            <a:xfrm>
              <a:off x="7260075" y="3490525"/>
              <a:ext cx="1445100" cy="623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6" name="Google Shape;2146;p120"/>
          <p:cNvSpPr txBox="1"/>
          <p:nvPr/>
        </p:nvSpPr>
        <p:spPr>
          <a:xfrm>
            <a:off x="7505400" y="4507325"/>
            <a:ext cx="1326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2"/>
                </a:solidFill>
                <a:latin typeface="Source Sans Pro"/>
                <a:ea typeface="Source Sans Pro"/>
                <a:cs typeface="Source Sans Pro"/>
                <a:sym typeface="Source Sans Pro"/>
              </a:rPr>
              <a:t>(Salesky et al. 2019)</a:t>
            </a:r>
            <a:endParaRPr sz="1000">
              <a:solidFill>
                <a:schemeClr val="lt2"/>
              </a:solidFill>
              <a:latin typeface="Source Sans Pro"/>
              <a:ea typeface="Source Sans Pro"/>
              <a:cs typeface="Source Sans Pro"/>
              <a:sym typeface="Source Sans Pro"/>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150"/>
        <p:cNvGrpSpPr/>
        <p:nvPr/>
      </p:nvGrpSpPr>
      <p:grpSpPr>
        <a:xfrm>
          <a:off x="0" y="0"/>
          <a:ext cx="0" cy="0"/>
          <a:chOff x="0" y="0"/>
          <a:chExt cx="0" cy="0"/>
        </a:xfrm>
      </p:grpSpPr>
      <p:sp>
        <p:nvSpPr>
          <p:cNvPr id="2151" name="Google Shape;2151;p12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Encoder and Decoder Depth</a:t>
            </a:r>
            <a:endParaRPr/>
          </a:p>
        </p:txBody>
      </p:sp>
      <p:sp>
        <p:nvSpPr>
          <p:cNvPr id="2152" name="Google Shape;2152;p121"/>
          <p:cNvSpPr txBox="1">
            <a:spLocks noGrp="1"/>
          </p:cNvSpPr>
          <p:nvPr>
            <p:ph type="body" idx="1"/>
          </p:nvPr>
        </p:nvSpPr>
        <p:spPr>
          <a:xfrm>
            <a:off x="311700" y="1368500"/>
            <a:ext cx="4260300" cy="3200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u="sng">
                <a:solidFill>
                  <a:srgbClr val="5C6673"/>
                </a:solidFill>
              </a:rPr>
              <a:t>MT</a:t>
            </a:r>
            <a:r>
              <a:rPr lang="en">
                <a:solidFill>
                  <a:srgbClr val="5C6673"/>
                </a:solidFill>
              </a:rPr>
              <a:t>: typically same depth for encoder and decoder</a:t>
            </a:r>
            <a:endParaRPr>
              <a:solidFill>
                <a:srgbClr val="5C6673"/>
              </a:solidFill>
            </a:endParaRPr>
          </a:p>
          <a:p>
            <a:pPr marL="0" lvl="0" indent="0" algn="l" rtl="0">
              <a:lnSpc>
                <a:spcPct val="115000"/>
              </a:lnSpc>
              <a:spcBef>
                <a:spcPts val="1600"/>
              </a:spcBef>
              <a:spcAft>
                <a:spcPts val="0"/>
              </a:spcAft>
              <a:buNone/>
            </a:pPr>
            <a:r>
              <a:rPr lang="en" b="1" u="sng">
                <a:solidFill>
                  <a:srgbClr val="5C6673"/>
                </a:solidFill>
              </a:rPr>
              <a:t>ST</a:t>
            </a:r>
            <a:r>
              <a:rPr lang="en">
                <a:solidFill>
                  <a:srgbClr val="5C6673"/>
                </a:solidFill>
              </a:rPr>
              <a:t>: empirically, deeper encoders than decoders perform better!</a:t>
            </a:r>
            <a:br>
              <a:rPr lang="en">
                <a:solidFill>
                  <a:srgbClr val="5C6673"/>
                </a:solidFill>
              </a:rPr>
            </a:br>
            <a:r>
              <a:rPr lang="en">
                <a:solidFill>
                  <a:srgbClr val="5C6673"/>
                </a:solidFill>
              </a:rPr>
              <a:t/>
            </a:r>
            <a:br>
              <a:rPr lang="en">
                <a:solidFill>
                  <a:srgbClr val="5C6673"/>
                </a:solidFill>
              </a:rPr>
            </a:br>
            <a:r>
              <a:rPr lang="en" sz="1600" i="1">
                <a:solidFill>
                  <a:srgbClr val="5C6673"/>
                </a:solidFill>
              </a:rPr>
              <a:t>⟶ more parameters allocated to learning more complicated associations between inputs</a:t>
            </a:r>
            <a:endParaRPr sz="1600" i="1">
              <a:solidFill>
                <a:srgbClr val="5C6673"/>
              </a:solidFill>
            </a:endParaRPr>
          </a:p>
          <a:p>
            <a:pPr marL="0" lvl="0" indent="0" algn="l" rtl="0">
              <a:lnSpc>
                <a:spcPct val="115000"/>
              </a:lnSpc>
              <a:spcBef>
                <a:spcPts val="1600"/>
              </a:spcBef>
              <a:spcAft>
                <a:spcPts val="0"/>
              </a:spcAft>
              <a:buNone/>
            </a:pPr>
            <a:endParaRPr>
              <a:solidFill>
                <a:srgbClr val="5C6673"/>
              </a:solidFill>
            </a:endParaRPr>
          </a:p>
          <a:p>
            <a:pPr marL="0" lvl="0" indent="0" algn="l" rtl="0">
              <a:lnSpc>
                <a:spcPct val="115000"/>
              </a:lnSpc>
              <a:spcBef>
                <a:spcPts val="1600"/>
              </a:spcBef>
              <a:spcAft>
                <a:spcPts val="1600"/>
              </a:spcAft>
              <a:buNone/>
            </a:pPr>
            <a:endParaRPr>
              <a:solidFill>
                <a:srgbClr val="5C6673"/>
              </a:solidFill>
            </a:endParaRPr>
          </a:p>
        </p:txBody>
      </p:sp>
      <p:sp>
        <p:nvSpPr>
          <p:cNvPr id="2153" name="Google Shape;2153;p12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93</a:t>
            </a:fld>
            <a:endParaRPr/>
          </a:p>
        </p:txBody>
      </p:sp>
      <p:sp>
        <p:nvSpPr>
          <p:cNvPr id="2154" name="Google Shape;2154;p121"/>
          <p:cNvSpPr txBox="1"/>
          <p:nvPr/>
        </p:nvSpPr>
        <p:spPr>
          <a:xfrm>
            <a:off x="7505400" y="4507325"/>
            <a:ext cx="1326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2"/>
                </a:solidFill>
                <a:latin typeface="Source Sans Pro"/>
                <a:ea typeface="Source Sans Pro"/>
                <a:cs typeface="Source Sans Pro"/>
                <a:sym typeface="Source Sans Pro"/>
              </a:rPr>
              <a:t>(Zhang et al. 2017; </a:t>
            </a:r>
            <a:br>
              <a:rPr lang="en" sz="1000">
                <a:solidFill>
                  <a:schemeClr val="lt2"/>
                </a:solidFill>
                <a:latin typeface="Source Sans Pro"/>
                <a:ea typeface="Source Sans Pro"/>
                <a:cs typeface="Source Sans Pro"/>
                <a:sym typeface="Source Sans Pro"/>
              </a:rPr>
            </a:br>
            <a:r>
              <a:rPr lang="en" sz="1000">
                <a:solidFill>
                  <a:schemeClr val="lt2"/>
                </a:solidFill>
                <a:latin typeface="Source Sans Pro"/>
                <a:ea typeface="Source Sans Pro"/>
                <a:cs typeface="Source Sans Pro"/>
                <a:sym typeface="Source Sans Pro"/>
              </a:rPr>
              <a:t> Pham et al. 2018)</a:t>
            </a:r>
            <a:endParaRPr sz="1000">
              <a:solidFill>
                <a:schemeClr val="lt2"/>
              </a:solidFill>
              <a:latin typeface="Source Sans Pro"/>
              <a:ea typeface="Source Sans Pro"/>
              <a:cs typeface="Source Sans Pro"/>
              <a:sym typeface="Source Sans Pro"/>
            </a:endParaRPr>
          </a:p>
        </p:txBody>
      </p:sp>
      <p:pic>
        <p:nvPicPr>
          <p:cNvPr id="2155" name="Google Shape;2155;p121"/>
          <p:cNvPicPr preferRelativeResize="0"/>
          <p:nvPr/>
        </p:nvPicPr>
        <p:blipFill>
          <a:blip r:embed="rId3">
            <a:alphaModFix/>
          </a:blip>
          <a:stretch>
            <a:fillRect/>
          </a:stretch>
        </p:blipFill>
        <p:spPr>
          <a:xfrm>
            <a:off x="5186400" y="1552675"/>
            <a:ext cx="3595625" cy="179317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159"/>
        <p:cNvGrpSpPr/>
        <p:nvPr/>
      </p:nvGrpSpPr>
      <p:grpSpPr>
        <a:xfrm>
          <a:off x="0" y="0"/>
          <a:ext cx="0" cy="0"/>
          <a:chOff x="0" y="0"/>
          <a:chExt cx="0" cy="0"/>
        </a:xfrm>
      </p:grpSpPr>
      <p:sp>
        <p:nvSpPr>
          <p:cNvPr id="2160" name="Google Shape;2160;p12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LSTM ⟶ Transformer</a:t>
            </a:r>
            <a:endParaRPr/>
          </a:p>
        </p:txBody>
      </p:sp>
      <p:sp>
        <p:nvSpPr>
          <p:cNvPr id="2161" name="Google Shape;2161;p12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94</a:t>
            </a:fld>
            <a:endParaRPr/>
          </a:p>
        </p:txBody>
      </p:sp>
      <p:sp>
        <p:nvSpPr>
          <p:cNvPr id="2162" name="Google Shape;2162;p122"/>
          <p:cNvSpPr txBox="1"/>
          <p:nvPr/>
        </p:nvSpPr>
        <p:spPr>
          <a:xfrm>
            <a:off x="6467350" y="4507325"/>
            <a:ext cx="2364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2"/>
                </a:solidFill>
                <a:latin typeface="Source Sans Pro"/>
                <a:ea typeface="Source Sans Pro"/>
                <a:cs typeface="Source Sans Pro"/>
                <a:sym typeface="Source Sans Pro"/>
              </a:rPr>
              <a:t>(DiGangi et al. 2019; Huang et al. 2020)</a:t>
            </a:r>
            <a:endParaRPr sz="1000">
              <a:solidFill>
                <a:schemeClr val="lt2"/>
              </a:solidFill>
              <a:latin typeface="Source Sans Pro"/>
              <a:ea typeface="Source Sans Pro"/>
              <a:cs typeface="Source Sans Pro"/>
              <a:sym typeface="Source Sans Pro"/>
            </a:endParaRPr>
          </a:p>
        </p:txBody>
      </p:sp>
      <p:sp>
        <p:nvSpPr>
          <p:cNvPr id="2163" name="Google Shape;2163;p122"/>
          <p:cNvSpPr/>
          <p:nvPr/>
        </p:nvSpPr>
        <p:spPr>
          <a:xfrm>
            <a:off x="1775325" y="1953300"/>
            <a:ext cx="548700" cy="1448100"/>
          </a:xfrm>
          <a:prstGeom prst="rect">
            <a:avLst/>
          </a:prstGeom>
          <a:solidFill>
            <a:srgbClr val="EFEFEF"/>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FFN</a:t>
            </a:r>
            <a:br>
              <a:rPr lang="en"/>
            </a:br>
            <a:endParaRPr/>
          </a:p>
          <a:p>
            <a:pPr marL="0" lvl="0" indent="0" algn="ctr" rtl="0">
              <a:spcBef>
                <a:spcPts val="0"/>
              </a:spcBef>
              <a:spcAft>
                <a:spcPts val="0"/>
              </a:spcAft>
              <a:buNone/>
            </a:pPr>
            <a:r>
              <a:rPr lang="en"/>
              <a:t>↓</a:t>
            </a:r>
            <a:endParaRPr/>
          </a:p>
          <a:p>
            <a:pPr marL="0" lvl="0" indent="0" algn="ctr" rtl="0">
              <a:spcBef>
                <a:spcPts val="0"/>
              </a:spcBef>
              <a:spcAft>
                <a:spcPts val="0"/>
              </a:spcAft>
              <a:buNone/>
            </a:pPr>
            <a:r>
              <a:rPr lang="en"/>
              <a:t/>
            </a:r>
            <a:br>
              <a:rPr lang="en"/>
            </a:br>
            <a:r>
              <a:rPr lang="en"/>
              <a:t>SA</a:t>
            </a:r>
            <a:endParaRPr/>
          </a:p>
        </p:txBody>
      </p:sp>
      <p:sp>
        <p:nvSpPr>
          <p:cNvPr id="2164" name="Google Shape;2164;p122"/>
          <p:cNvSpPr txBox="1"/>
          <p:nvPr/>
        </p:nvSpPr>
        <p:spPr>
          <a:xfrm>
            <a:off x="1697325" y="3630425"/>
            <a:ext cx="7047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Source Sans Pro"/>
                <a:ea typeface="Source Sans Pro"/>
                <a:cs typeface="Source Sans Pro"/>
                <a:sym typeface="Source Sans Pro"/>
              </a:rPr>
              <a:t>output</a:t>
            </a:r>
            <a:endParaRPr sz="1300">
              <a:latin typeface="Source Sans Pro"/>
              <a:ea typeface="Source Sans Pro"/>
              <a:cs typeface="Source Sans Pro"/>
              <a:sym typeface="Source Sans Pro"/>
            </a:endParaRPr>
          </a:p>
        </p:txBody>
      </p:sp>
      <p:cxnSp>
        <p:nvCxnSpPr>
          <p:cNvPr id="2165" name="Google Shape;2165;p122"/>
          <p:cNvCxnSpPr/>
          <p:nvPr/>
        </p:nvCxnSpPr>
        <p:spPr>
          <a:xfrm>
            <a:off x="2049522" y="3477605"/>
            <a:ext cx="300" cy="232200"/>
          </a:xfrm>
          <a:prstGeom prst="straightConnector1">
            <a:avLst/>
          </a:prstGeom>
          <a:noFill/>
          <a:ln w="9525" cap="flat" cmpd="sng">
            <a:solidFill>
              <a:srgbClr val="C9DAF8"/>
            </a:solidFill>
            <a:prstDash val="solid"/>
            <a:round/>
            <a:headEnd type="none" w="med" len="med"/>
            <a:tailEnd type="stealth" w="med" len="med"/>
          </a:ln>
        </p:spPr>
      </p:cxnSp>
      <p:sp>
        <p:nvSpPr>
          <p:cNvPr id="2166" name="Google Shape;2166;p122"/>
          <p:cNvSpPr/>
          <p:nvPr/>
        </p:nvSpPr>
        <p:spPr>
          <a:xfrm>
            <a:off x="2521550" y="1953300"/>
            <a:ext cx="548700" cy="1448100"/>
          </a:xfrm>
          <a:prstGeom prst="rect">
            <a:avLst/>
          </a:prstGeom>
          <a:solidFill>
            <a:srgbClr val="EFEFEF"/>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67" name="Google Shape;2167;p122"/>
          <p:cNvSpPr/>
          <p:nvPr/>
        </p:nvSpPr>
        <p:spPr>
          <a:xfrm>
            <a:off x="4014000" y="1953300"/>
            <a:ext cx="548700" cy="1448100"/>
          </a:xfrm>
          <a:prstGeom prst="rect">
            <a:avLst/>
          </a:prstGeom>
          <a:solidFill>
            <a:srgbClr val="EFEFEF"/>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68" name="Google Shape;2168;p122"/>
          <p:cNvSpPr/>
          <p:nvPr/>
        </p:nvSpPr>
        <p:spPr>
          <a:xfrm>
            <a:off x="3267775" y="1953300"/>
            <a:ext cx="548700" cy="1448100"/>
          </a:xfrm>
          <a:prstGeom prst="rect">
            <a:avLst/>
          </a:prstGeom>
          <a:solidFill>
            <a:srgbClr val="EFEFEF"/>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69" name="Google Shape;2169;p122"/>
          <p:cNvSpPr txBox="1"/>
          <p:nvPr/>
        </p:nvSpPr>
        <p:spPr>
          <a:xfrm>
            <a:off x="5236400" y="1704900"/>
            <a:ext cx="3886500" cy="2277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600"/>
              <a:t>Transformer-S</a:t>
            </a:r>
            <a:endParaRPr sz="1600"/>
          </a:p>
          <a:p>
            <a:pPr marL="457200" lvl="0" indent="-330200" algn="l" rtl="0">
              <a:lnSpc>
                <a:spcPct val="150000"/>
              </a:lnSpc>
              <a:spcBef>
                <a:spcPts val="0"/>
              </a:spcBef>
              <a:spcAft>
                <a:spcPts val="0"/>
              </a:spcAft>
              <a:buSzPts val="1600"/>
              <a:buChar char="●"/>
            </a:pPr>
            <a:r>
              <a:rPr lang="en" sz="1600"/>
              <a:t>2D Convolutions</a:t>
            </a:r>
            <a:endParaRPr sz="1600"/>
          </a:p>
          <a:p>
            <a:pPr marL="457200" lvl="0" indent="-330200" algn="l" rtl="0">
              <a:lnSpc>
                <a:spcPct val="150000"/>
              </a:lnSpc>
              <a:spcBef>
                <a:spcPts val="0"/>
              </a:spcBef>
              <a:spcAft>
                <a:spcPts val="0"/>
              </a:spcAft>
              <a:buSzPts val="1600"/>
              <a:buChar char="●"/>
            </a:pPr>
            <a:r>
              <a:rPr lang="en" sz="1600"/>
              <a:t>Distance penalty for attention </a:t>
            </a:r>
            <a:endParaRPr sz="1600"/>
          </a:p>
          <a:p>
            <a:pPr marL="457200" lvl="0" indent="-330200" algn="l" rtl="0">
              <a:lnSpc>
                <a:spcPct val="150000"/>
              </a:lnSpc>
              <a:spcBef>
                <a:spcPts val="0"/>
              </a:spcBef>
              <a:spcAft>
                <a:spcPts val="0"/>
              </a:spcAft>
              <a:buSzPts val="1600"/>
              <a:buChar char="●"/>
            </a:pPr>
            <a:r>
              <a:rPr lang="en" sz="1600"/>
              <a:t>2D self-attention</a:t>
            </a:r>
            <a:br>
              <a:rPr lang="en" sz="1600"/>
            </a:br>
            <a:r>
              <a:rPr lang="en" sz="1600"/>
              <a:t>…</a:t>
            </a:r>
            <a:endParaRPr sz="1600"/>
          </a:p>
          <a:p>
            <a:pPr marL="0" lvl="0" indent="0" algn="l" rtl="0">
              <a:lnSpc>
                <a:spcPct val="150000"/>
              </a:lnSpc>
              <a:spcBef>
                <a:spcPts val="0"/>
              </a:spcBef>
              <a:spcAft>
                <a:spcPts val="0"/>
              </a:spcAft>
              <a:buNone/>
            </a:pPr>
            <a:r>
              <a:rPr lang="en" sz="1600"/>
              <a:t>Conv-Transformer</a:t>
            </a:r>
            <a:endParaRPr sz="1600"/>
          </a:p>
        </p:txBody>
      </p:sp>
      <p:sp>
        <p:nvSpPr>
          <p:cNvPr id="2170" name="Google Shape;2170;p122"/>
          <p:cNvSpPr txBox="1"/>
          <p:nvPr/>
        </p:nvSpPr>
        <p:spPr>
          <a:xfrm>
            <a:off x="1775325" y="1492200"/>
            <a:ext cx="2787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u="sng">
                <a:latin typeface="Source Sans Pro"/>
                <a:ea typeface="Source Sans Pro"/>
                <a:cs typeface="Source Sans Pro"/>
                <a:sym typeface="Source Sans Pro"/>
              </a:rPr>
              <a:t>Multiple Transformer Heads</a:t>
            </a:r>
            <a:endParaRPr sz="1300" u="sng">
              <a:latin typeface="Source Sans Pro"/>
              <a:ea typeface="Source Sans Pro"/>
              <a:cs typeface="Source Sans Pro"/>
              <a:sym typeface="Source Sans Pro"/>
            </a:endParaRPr>
          </a:p>
        </p:txBody>
      </p:sp>
      <p:sp>
        <p:nvSpPr>
          <p:cNvPr id="2171" name="Google Shape;2171;p122"/>
          <p:cNvSpPr txBox="1"/>
          <p:nvPr/>
        </p:nvSpPr>
        <p:spPr>
          <a:xfrm>
            <a:off x="515425" y="1492200"/>
            <a:ext cx="7047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u="sng">
                <a:latin typeface="Source Sans Pro"/>
                <a:ea typeface="Source Sans Pro"/>
                <a:cs typeface="Source Sans Pro"/>
                <a:sym typeface="Source Sans Pro"/>
              </a:rPr>
              <a:t>LSTM</a:t>
            </a:r>
            <a:endParaRPr sz="1300" u="sng">
              <a:latin typeface="Source Sans Pro"/>
              <a:ea typeface="Source Sans Pro"/>
              <a:cs typeface="Source Sans Pro"/>
              <a:sym typeface="Source Sans Pro"/>
            </a:endParaRPr>
          </a:p>
        </p:txBody>
      </p:sp>
      <p:sp>
        <p:nvSpPr>
          <p:cNvPr id="2172" name="Google Shape;2172;p122"/>
          <p:cNvSpPr/>
          <p:nvPr/>
        </p:nvSpPr>
        <p:spPr>
          <a:xfrm>
            <a:off x="593425" y="1953300"/>
            <a:ext cx="548700" cy="1448100"/>
          </a:xfrm>
          <a:prstGeom prst="rect">
            <a:avLst/>
          </a:prstGeom>
          <a:solidFill>
            <a:srgbClr val="F3F3F3"/>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73" name="Google Shape;2173;p122"/>
          <p:cNvSpPr txBox="1"/>
          <p:nvPr/>
        </p:nvSpPr>
        <p:spPr>
          <a:xfrm>
            <a:off x="515425" y="3630413"/>
            <a:ext cx="7047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Source Sans Pro"/>
                <a:ea typeface="Source Sans Pro"/>
                <a:cs typeface="Source Sans Pro"/>
                <a:sym typeface="Source Sans Pro"/>
              </a:rPr>
              <a:t>output</a:t>
            </a:r>
            <a:endParaRPr sz="1300">
              <a:latin typeface="Source Sans Pro"/>
              <a:ea typeface="Source Sans Pro"/>
              <a:cs typeface="Source Sans Pro"/>
              <a:sym typeface="Source Sans Pro"/>
            </a:endParaRPr>
          </a:p>
        </p:txBody>
      </p:sp>
      <p:cxnSp>
        <p:nvCxnSpPr>
          <p:cNvPr id="2174" name="Google Shape;2174;p122"/>
          <p:cNvCxnSpPr/>
          <p:nvPr/>
        </p:nvCxnSpPr>
        <p:spPr>
          <a:xfrm>
            <a:off x="867622" y="3477593"/>
            <a:ext cx="300" cy="232200"/>
          </a:xfrm>
          <a:prstGeom prst="straightConnector1">
            <a:avLst/>
          </a:prstGeom>
          <a:noFill/>
          <a:ln w="9525" cap="flat" cmpd="sng">
            <a:solidFill>
              <a:srgbClr val="C9DAF8"/>
            </a:solidFill>
            <a:prstDash val="solid"/>
            <a:round/>
            <a:headEnd type="none" w="med" len="med"/>
            <a:tailEnd type="stealth"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9"/>
                                        </p:tgtEl>
                                        <p:attrNameLst>
                                          <p:attrName>style.visibility</p:attrName>
                                        </p:attrNameLst>
                                      </p:cBhvr>
                                      <p:to>
                                        <p:strVal val="visible"/>
                                      </p:to>
                                    </p:set>
                                    <p:animEffect transition="in" filter="fade">
                                      <p:cBhvr>
                                        <p:cTn id="7" dur="200"/>
                                        <p:tgtEl>
                                          <p:spTgt spid="2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178"/>
        <p:cNvGrpSpPr/>
        <p:nvPr/>
      </p:nvGrpSpPr>
      <p:grpSpPr>
        <a:xfrm>
          <a:off x="0" y="0"/>
          <a:ext cx="0" cy="0"/>
          <a:chOff x="0" y="0"/>
          <a:chExt cx="0" cy="0"/>
        </a:xfrm>
      </p:grpSpPr>
      <p:sp>
        <p:nvSpPr>
          <p:cNvPr id="2179" name="Google Shape;2179;p123"/>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600" b="0">
                <a:solidFill>
                  <a:srgbClr val="CFE2F3"/>
                </a:solidFill>
                <a:latin typeface="Caveat"/>
                <a:ea typeface="Caveat"/>
                <a:cs typeface="Caveat"/>
                <a:sym typeface="Caveat"/>
              </a:rPr>
              <a:t>Sec 2.4</a:t>
            </a:r>
            <a:endParaRPr sz="3600" b="0">
              <a:solidFill>
                <a:srgbClr val="CFE2F3"/>
              </a:solidFill>
              <a:latin typeface="Source Sans Pro"/>
              <a:ea typeface="Source Sans Pro"/>
              <a:cs typeface="Source Sans Pro"/>
              <a:sym typeface="Source Sans Pro"/>
            </a:endParaRPr>
          </a:p>
          <a:p>
            <a:pPr marL="0" lvl="0" indent="0" algn="l" rtl="0">
              <a:spcBef>
                <a:spcPts val="0"/>
              </a:spcBef>
              <a:spcAft>
                <a:spcPts val="0"/>
              </a:spcAft>
              <a:buNone/>
            </a:pPr>
            <a:r>
              <a:rPr lang="en"/>
              <a:t>Output representations</a:t>
            </a:r>
            <a:endParaRPr/>
          </a:p>
        </p:txBody>
      </p:sp>
      <p:sp>
        <p:nvSpPr>
          <p:cNvPr id="2180" name="Google Shape;2180;p1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95</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2192" name="Google Shape;2192;p12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Output representation</a:t>
            </a:r>
            <a:endParaRPr/>
          </a:p>
        </p:txBody>
      </p:sp>
      <p:sp>
        <p:nvSpPr>
          <p:cNvPr id="2193" name="Google Shape;2193;p125"/>
          <p:cNvSpPr/>
          <p:nvPr/>
        </p:nvSpPr>
        <p:spPr>
          <a:xfrm rot="5400000">
            <a:off x="4093500" y="-81050"/>
            <a:ext cx="578100" cy="28704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a:t>0.71</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0.12</a:t>
            </a:r>
            <a:endParaRPr/>
          </a:p>
          <a:p>
            <a:pPr marL="0" lvl="0" indent="0" algn="r" rtl="0">
              <a:spcBef>
                <a:spcPts val="0"/>
              </a:spcBef>
              <a:spcAft>
                <a:spcPts val="0"/>
              </a:spcAft>
              <a:buNone/>
            </a:pPr>
            <a:r>
              <a:rPr lang="en"/>
              <a:t>0.51</a:t>
            </a:r>
            <a:endParaRPr/>
          </a:p>
          <a:p>
            <a:pPr marL="0" lvl="0" indent="0" algn="r" rtl="0">
              <a:spcBef>
                <a:spcPts val="0"/>
              </a:spcBef>
              <a:spcAft>
                <a:spcPts val="0"/>
              </a:spcAft>
              <a:buNone/>
            </a:pPr>
            <a:r>
              <a:rPr lang="en"/>
              <a:t>0.05</a:t>
            </a:r>
            <a:endParaRPr/>
          </a:p>
          <a:p>
            <a:pPr marL="0" lvl="0" indent="0" algn="r" rtl="0">
              <a:spcBef>
                <a:spcPts val="0"/>
              </a:spcBef>
              <a:spcAft>
                <a:spcPts val="0"/>
              </a:spcAft>
              <a:buNone/>
            </a:pPr>
            <a:r>
              <a:rPr lang="en"/>
              <a:t>0.74</a:t>
            </a:r>
            <a:endParaRPr/>
          </a:p>
          <a:p>
            <a:pPr marL="0" lvl="0" indent="0" algn="r" rtl="0">
              <a:spcBef>
                <a:spcPts val="0"/>
              </a:spcBef>
              <a:spcAft>
                <a:spcPts val="0"/>
              </a:spcAft>
              <a:buNone/>
            </a:pPr>
            <a:r>
              <a:rPr lang="en"/>
              <a:t>0.01</a:t>
            </a:r>
            <a:endParaRPr/>
          </a:p>
          <a:p>
            <a:pPr marL="0" lvl="0" indent="0" algn="r" rtl="0">
              <a:spcBef>
                <a:spcPts val="0"/>
              </a:spcBef>
              <a:spcAft>
                <a:spcPts val="0"/>
              </a:spcAft>
              <a:buNone/>
            </a:pPr>
            <a:r>
              <a:rPr lang="en"/>
              <a:t>0.56</a:t>
            </a:r>
            <a:endParaRPr/>
          </a:p>
          <a:p>
            <a:pPr marL="0" lvl="0" indent="0" algn="r" rtl="0">
              <a:spcBef>
                <a:spcPts val="0"/>
              </a:spcBef>
              <a:spcAft>
                <a:spcPts val="0"/>
              </a:spcAft>
              <a:buNone/>
            </a:pPr>
            <a:r>
              <a:rPr lang="en"/>
              <a:t>0.67</a:t>
            </a:r>
            <a:endParaRPr/>
          </a:p>
          <a:p>
            <a:pPr marL="0" lvl="0" indent="0" algn="r" rtl="0">
              <a:spcBef>
                <a:spcPts val="0"/>
              </a:spcBef>
              <a:spcAft>
                <a:spcPts val="0"/>
              </a:spcAft>
              <a:buNone/>
            </a:pPr>
            <a:r>
              <a:rPr lang="en"/>
              <a:t>0.98</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0.93</a:t>
            </a:r>
            <a:endParaRPr/>
          </a:p>
          <a:p>
            <a:pPr marL="0" lvl="0" indent="0" algn="r" rtl="0">
              <a:spcBef>
                <a:spcPts val="0"/>
              </a:spcBef>
              <a:spcAft>
                <a:spcPts val="0"/>
              </a:spcAft>
              <a:buNone/>
            </a:pPr>
            <a:r>
              <a:rPr lang="en"/>
              <a:t>0.13</a:t>
            </a:r>
            <a:endParaRPr/>
          </a:p>
          <a:p>
            <a:pPr marL="0" lvl="0" indent="0" algn="r" rtl="0">
              <a:spcBef>
                <a:spcPts val="0"/>
              </a:spcBef>
              <a:spcAft>
                <a:spcPts val="0"/>
              </a:spcAft>
              <a:buNone/>
            </a:pPr>
            <a:endParaRPr/>
          </a:p>
        </p:txBody>
      </p:sp>
      <p:sp>
        <p:nvSpPr>
          <p:cNvPr id="2194" name="Google Shape;2194;p125"/>
          <p:cNvSpPr/>
          <p:nvPr/>
        </p:nvSpPr>
        <p:spPr>
          <a:xfrm>
            <a:off x="2745275" y="1678950"/>
            <a:ext cx="3263400" cy="10767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25"/>
          <p:cNvSpPr txBox="1"/>
          <p:nvPr/>
        </p:nvSpPr>
        <p:spPr>
          <a:xfrm>
            <a:off x="3299115" y="1972040"/>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2196" name="Google Shape;2196;p12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96</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200"/>
        <p:cNvGrpSpPr/>
        <p:nvPr/>
      </p:nvGrpSpPr>
      <p:grpSpPr>
        <a:xfrm>
          <a:off x="0" y="0"/>
          <a:ext cx="0" cy="0"/>
          <a:chOff x="0" y="0"/>
          <a:chExt cx="0" cy="0"/>
        </a:xfrm>
      </p:grpSpPr>
      <p:sp>
        <p:nvSpPr>
          <p:cNvPr id="2201" name="Google Shape;2201;p12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Output representation</a:t>
            </a:r>
            <a:endParaRPr/>
          </a:p>
        </p:txBody>
      </p:sp>
      <p:sp>
        <p:nvSpPr>
          <p:cNvPr id="2202" name="Google Shape;2202;p126"/>
          <p:cNvSpPr/>
          <p:nvPr/>
        </p:nvSpPr>
        <p:spPr>
          <a:xfrm rot="5400000">
            <a:off x="4093500" y="-81050"/>
            <a:ext cx="578100" cy="28704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a:t>0.71</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0.12</a:t>
            </a:r>
            <a:endParaRPr/>
          </a:p>
          <a:p>
            <a:pPr marL="0" lvl="0" indent="0" algn="r" rtl="0">
              <a:spcBef>
                <a:spcPts val="0"/>
              </a:spcBef>
              <a:spcAft>
                <a:spcPts val="0"/>
              </a:spcAft>
              <a:buNone/>
            </a:pPr>
            <a:r>
              <a:rPr lang="en"/>
              <a:t>0.51</a:t>
            </a:r>
            <a:endParaRPr/>
          </a:p>
          <a:p>
            <a:pPr marL="0" lvl="0" indent="0" algn="r" rtl="0">
              <a:spcBef>
                <a:spcPts val="0"/>
              </a:spcBef>
              <a:spcAft>
                <a:spcPts val="0"/>
              </a:spcAft>
              <a:buNone/>
            </a:pPr>
            <a:r>
              <a:rPr lang="en"/>
              <a:t>0.05</a:t>
            </a:r>
            <a:endParaRPr/>
          </a:p>
          <a:p>
            <a:pPr marL="0" lvl="0" indent="0" algn="r" rtl="0">
              <a:spcBef>
                <a:spcPts val="0"/>
              </a:spcBef>
              <a:spcAft>
                <a:spcPts val="0"/>
              </a:spcAft>
              <a:buNone/>
            </a:pPr>
            <a:r>
              <a:rPr lang="en"/>
              <a:t>0.74</a:t>
            </a:r>
            <a:endParaRPr/>
          </a:p>
          <a:p>
            <a:pPr marL="0" lvl="0" indent="0" algn="r" rtl="0">
              <a:spcBef>
                <a:spcPts val="0"/>
              </a:spcBef>
              <a:spcAft>
                <a:spcPts val="0"/>
              </a:spcAft>
              <a:buNone/>
            </a:pPr>
            <a:r>
              <a:rPr lang="en"/>
              <a:t>0.01</a:t>
            </a:r>
            <a:endParaRPr/>
          </a:p>
          <a:p>
            <a:pPr marL="0" lvl="0" indent="0" algn="r" rtl="0">
              <a:spcBef>
                <a:spcPts val="0"/>
              </a:spcBef>
              <a:spcAft>
                <a:spcPts val="0"/>
              </a:spcAft>
              <a:buNone/>
            </a:pPr>
            <a:r>
              <a:rPr lang="en"/>
              <a:t>0.56</a:t>
            </a:r>
            <a:endParaRPr/>
          </a:p>
          <a:p>
            <a:pPr marL="0" lvl="0" indent="0" algn="r" rtl="0">
              <a:spcBef>
                <a:spcPts val="0"/>
              </a:spcBef>
              <a:spcAft>
                <a:spcPts val="0"/>
              </a:spcAft>
              <a:buNone/>
            </a:pPr>
            <a:r>
              <a:rPr lang="en"/>
              <a:t>0.67</a:t>
            </a:r>
            <a:endParaRPr/>
          </a:p>
          <a:p>
            <a:pPr marL="0" lvl="0" indent="0" algn="r" rtl="0">
              <a:spcBef>
                <a:spcPts val="0"/>
              </a:spcBef>
              <a:spcAft>
                <a:spcPts val="0"/>
              </a:spcAft>
              <a:buNone/>
            </a:pPr>
            <a:r>
              <a:rPr lang="en"/>
              <a:t>0.98</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0.93</a:t>
            </a:r>
            <a:endParaRPr/>
          </a:p>
          <a:p>
            <a:pPr marL="0" lvl="0" indent="0" algn="r" rtl="0">
              <a:spcBef>
                <a:spcPts val="0"/>
              </a:spcBef>
              <a:spcAft>
                <a:spcPts val="0"/>
              </a:spcAft>
              <a:buNone/>
            </a:pPr>
            <a:r>
              <a:rPr lang="en"/>
              <a:t>0.13</a:t>
            </a:r>
            <a:endParaRPr/>
          </a:p>
          <a:p>
            <a:pPr marL="0" lvl="0" indent="0" algn="r" rtl="0">
              <a:spcBef>
                <a:spcPts val="0"/>
              </a:spcBef>
              <a:spcAft>
                <a:spcPts val="0"/>
              </a:spcAft>
              <a:buNone/>
            </a:pPr>
            <a:endParaRPr/>
          </a:p>
        </p:txBody>
      </p:sp>
      <p:sp>
        <p:nvSpPr>
          <p:cNvPr id="2203" name="Google Shape;2203;p126"/>
          <p:cNvSpPr/>
          <p:nvPr/>
        </p:nvSpPr>
        <p:spPr>
          <a:xfrm>
            <a:off x="2745275" y="1678950"/>
            <a:ext cx="3263400" cy="10767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26"/>
          <p:cNvSpPr txBox="1"/>
          <p:nvPr/>
        </p:nvSpPr>
        <p:spPr>
          <a:xfrm>
            <a:off x="3299115" y="1972040"/>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2205" name="Google Shape;2205;p126"/>
          <p:cNvSpPr/>
          <p:nvPr/>
        </p:nvSpPr>
        <p:spPr>
          <a:xfrm>
            <a:off x="4231625" y="2886125"/>
            <a:ext cx="173400" cy="393600"/>
          </a:xfrm>
          <a:prstGeom prst="downArrow">
            <a:avLst>
              <a:gd name="adj1" fmla="val 50000"/>
              <a:gd name="adj2" fmla="val 50000"/>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26"/>
          <p:cNvSpPr/>
          <p:nvPr/>
        </p:nvSpPr>
        <p:spPr>
          <a:xfrm>
            <a:off x="1719625" y="3448250"/>
            <a:ext cx="481500" cy="337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2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97</a:t>
            </a:fld>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211"/>
        <p:cNvGrpSpPr/>
        <p:nvPr/>
      </p:nvGrpSpPr>
      <p:grpSpPr>
        <a:xfrm>
          <a:off x="0" y="0"/>
          <a:ext cx="0" cy="0"/>
          <a:chOff x="0" y="0"/>
          <a:chExt cx="0" cy="0"/>
        </a:xfrm>
      </p:grpSpPr>
      <p:sp>
        <p:nvSpPr>
          <p:cNvPr id="2212" name="Google Shape;2212;p12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Output representation</a:t>
            </a:r>
            <a:endParaRPr/>
          </a:p>
        </p:txBody>
      </p:sp>
      <p:sp>
        <p:nvSpPr>
          <p:cNvPr id="2213" name="Google Shape;2213;p127"/>
          <p:cNvSpPr/>
          <p:nvPr/>
        </p:nvSpPr>
        <p:spPr>
          <a:xfrm rot="5400000">
            <a:off x="4093500" y="-81050"/>
            <a:ext cx="578100" cy="28704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a:t>0.71</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0.12</a:t>
            </a:r>
            <a:endParaRPr/>
          </a:p>
          <a:p>
            <a:pPr marL="0" lvl="0" indent="0" algn="r" rtl="0">
              <a:spcBef>
                <a:spcPts val="0"/>
              </a:spcBef>
              <a:spcAft>
                <a:spcPts val="0"/>
              </a:spcAft>
              <a:buNone/>
            </a:pPr>
            <a:r>
              <a:rPr lang="en"/>
              <a:t>0.51</a:t>
            </a:r>
            <a:endParaRPr/>
          </a:p>
          <a:p>
            <a:pPr marL="0" lvl="0" indent="0" algn="r" rtl="0">
              <a:spcBef>
                <a:spcPts val="0"/>
              </a:spcBef>
              <a:spcAft>
                <a:spcPts val="0"/>
              </a:spcAft>
              <a:buNone/>
            </a:pPr>
            <a:r>
              <a:rPr lang="en"/>
              <a:t>0.05</a:t>
            </a:r>
            <a:endParaRPr/>
          </a:p>
          <a:p>
            <a:pPr marL="0" lvl="0" indent="0" algn="r" rtl="0">
              <a:spcBef>
                <a:spcPts val="0"/>
              </a:spcBef>
              <a:spcAft>
                <a:spcPts val="0"/>
              </a:spcAft>
              <a:buNone/>
            </a:pPr>
            <a:r>
              <a:rPr lang="en"/>
              <a:t>0.74</a:t>
            </a:r>
            <a:endParaRPr/>
          </a:p>
          <a:p>
            <a:pPr marL="0" lvl="0" indent="0" algn="r" rtl="0">
              <a:spcBef>
                <a:spcPts val="0"/>
              </a:spcBef>
              <a:spcAft>
                <a:spcPts val="0"/>
              </a:spcAft>
              <a:buNone/>
            </a:pPr>
            <a:r>
              <a:rPr lang="en"/>
              <a:t>0.01</a:t>
            </a:r>
            <a:endParaRPr/>
          </a:p>
          <a:p>
            <a:pPr marL="0" lvl="0" indent="0" algn="r" rtl="0">
              <a:spcBef>
                <a:spcPts val="0"/>
              </a:spcBef>
              <a:spcAft>
                <a:spcPts val="0"/>
              </a:spcAft>
              <a:buNone/>
            </a:pPr>
            <a:r>
              <a:rPr lang="en"/>
              <a:t>0.56</a:t>
            </a:r>
            <a:endParaRPr/>
          </a:p>
          <a:p>
            <a:pPr marL="0" lvl="0" indent="0" algn="r" rtl="0">
              <a:spcBef>
                <a:spcPts val="0"/>
              </a:spcBef>
              <a:spcAft>
                <a:spcPts val="0"/>
              </a:spcAft>
              <a:buNone/>
            </a:pPr>
            <a:r>
              <a:rPr lang="en"/>
              <a:t>0.67</a:t>
            </a:r>
            <a:endParaRPr/>
          </a:p>
          <a:p>
            <a:pPr marL="0" lvl="0" indent="0" algn="r" rtl="0">
              <a:spcBef>
                <a:spcPts val="0"/>
              </a:spcBef>
              <a:spcAft>
                <a:spcPts val="0"/>
              </a:spcAft>
              <a:buNone/>
            </a:pPr>
            <a:r>
              <a:rPr lang="en"/>
              <a:t>0.98</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0.93</a:t>
            </a:r>
            <a:endParaRPr/>
          </a:p>
          <a:p>
            <a:pPr marL="0" lvl="0" indent="0" algn="r" rtl="0">
              <a:spcBef>
                <a:spcPts val="0"/>
              </a:spcBef>
              <a:spcAft>
                <a:spcPts val="0"/>
              </a:spcAft>
              <a:buNone/>
            </a:pPr>
            <a:r>
              <a:rPr lang="en"/>
              <a:t>0.13</a:t>
            </a:r>
            <a:endParaRPr/>
          </a:p>
          <a:p>
            <a:pPr marL="0" lvl="0" indent="0" algn="r" rtl="0">
              <a:spcBef>
                <a:spcPts val="0"/>
              </a:spcBef>
              <a:spcAft>
                <a:spcPts val="0"/>
              </a:spcAft>
              <a:buNone/>
            </a:pPr>
            <a:endParaRPr/>
          </a:p>
        </p:txBody>
      </p:sp>
      <p:sp>
        <p:nvSpPr>
          <p:cNvPr id="2214" name="Google Shape;2214;p127"/>
          <p:cNvSpPr/>
          <p:nvPr/>
        </p:nvSpPr>
        <p:spPr>
          <a:xfrm>
            <a:off x="2745275" y="1678950"/>
            <a:ext cx="3263400" cy="10767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27"/>
          <p:cNvSpPr txBox="1"/>
          <p:nvPr/>
        </p:nvSpPr>
        <p:spPr>
          <a:xfrm>
            <a:off x="3299115" y="1972040"/>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2216" name="Google Shape;2216;p127"/>
          <p:cNvSpPr/>
          <p:nvPr/>
        </p:nvSpPr>
        <p:spPr>
          <a:xfrm>
            <a:off x="4231625" y="2886125"/>
            <a:ext cx="173400" cy="393600"/>
          </a:xfrm>
          <a:prstGeom prst="downArrow">
            <a:avLst>
              <a:gd name="adj1" fmla="val 50000"/>
              <a:gd name="adj2" fmla="val 50000"/>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127"/>
          <p:cNvSpPr/>
          <p:nvPr/>
        </p:nvSpPr>
        <p:spPr>
          <a:xfrm>
            <a:off x="1719625" y="3448250"/>
            <a:ext cx="481500" cy="337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127"/>
          <p:cNvSpPr/>
          <p:nvPr/>
        </p:nvSpPr>
        <p:spPr>
          <a:xfrm>
            <a:off x="2494325" y="3448250"/>
            <a:ext cx="481500" cy="337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12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98</a:t>
            </a:fld>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223"/>
        <p:cNvGrpSpPr/>
        <p:nvPr/>
      </p:nvGrpSpPr>
      <p:grpSpPr>
        <a:xfrm>
          <a:off x="0" y="0"/>
          <a:ext cx="0" cy="0"/>
          <a:chOff x="0" y="0"/>
          <a:chExt cx="0" cy="0"/>
        </a:xfrm>
      </p:grpSpPr>
      <p:sp>
        <p:nvSpPr>
          <p:cNvPr id="2224" name="Google Shape;2224;p12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Output representation</a:t>
            </a:r>
            <a:endParaRPr/>
          </a:p>
        </p:txBody>
      </p:sp>
      <p:sp>
        <p:nvSpPr>
          <p:cNvPr id="2225" name="Google Shape;2225;p128"/>
          <p:cNvSpPr/>
          <p:nvPr/>
        </p:nvSpPr>
        <p:spPr>
          <a:xfrm rot="5400000">
            <a:off x="4093500" y="-81050"/>
            <a:ext cx="578100" cy="28704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a:t>0.71</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0.12</a:t>
            </a:r>
            <a:endParaRPr/>
          </a:p>
          <a:p>
            <a:pPr marL="0" lvl="0" indent="0" algn="r" rtl="0">
              <a:spcBef>
                <a:spcPts val="0"/>
              </a:spcBef>
              <a:spcAft>
                <a:spcPts val="0"/>
              </a:spcAft>
              <a:buNone/>
            </a:pPr>
            <a:r>
              <a:rPr lang="en"/>
              <a:t>0.51</a:t>
            </a:r>
            <a:endParaRPr/>
          </a:p>
          <a:p>
            <a:pPr marL="0" lvl="0" indent="0" algn="r" rtl="0">
              <a:spcBef>
                <a:spcPts val="0"/>
              </a:spcBef>
              <a:spcAft>
                <a:spcPts val="0"/>
              </a:spcAft>
              <a:buNone/>
            </a:pPr>
            <a:r>
              <a:rPr lang="en"/>
              <a:t>0.05</a:t>
            </a:r>
            <a:endParaRPr/>
          </a:p>
          <a:p>
            <a:pPr marL="0" lvl="0" indent="0" algn="r" rtl="0">
              <a:spcBef>
                <a:spcPts val="0"/>
              </a:spcBef>
              <a:spcAft>
                <a:spcPts val="0"/>
              </a:spcAft>
              <a:buNone/>
            </a:pPr>
            <a:r>
              <a:rPr lang="en"/>
              <a:t>0.74</a:t>
            </a:r>
            <a:endParaRPr/>
          </a:p>
          <a:p>
            <a:pPr marL="0" lvl="0" indent="0" algn="r" rtl="0">
              <a:spcBef>
                <a:spcPts val="0"/>
              </a:spcBef>
              <a:spcAft>
                <a:spcPts val="0"/>
              </a:spcAft>
              <a:buNone/>
            </a:pPr>
            <a:r>
              <a:rPr lang="en"/>
              <a:t>0.01</a:t>
            </a:r>
            <a:endParaRPr/>
          </a:p>
          <a:p>
            <a:pPr marL="0" lvl="0" indent="0" algn="r" rtl="0">
              <a:spcBef>
                <a:spcPts val="0"/>
              </a:spcBef>
              <a:spcAft>
                <a:spcPts val="0"/>
              </a:spcAft>
              <a:buNone/>
            </a:pPr>
            <a:r>
              <a:rPr lang="en"/>
              <a:t>0.56</a:t>
            </a:r>
            <a:endParaRPr/>
          </a:p>
          <a:p>
            <a:pPr marL="0" lvl="0" indent="0" algn="r" rtl="0">
              <a:spcBef>
                <a:spcPts val="0"/>
              </a:spcBef>
              <a:spcAft>
                <a:spcPts val="0"/>
              </a:spcAft>
              <a:buNone/>
            </a:pPr>
            <a:r>
              <a:rPr lang="en"/>
              <a:t>0.67</a:t>
            </a:r>
            <a:endParaRPr/>
          </a:p>
          <a:p>
            <a:pPr marL="0" lvl="0" indent="0" algn="r" rtl="0">
              <a:spcBef>
                <a:spcPts val="0"/>
              </a:spcBef>
              <a:spcAft>
                <a:spcPts val="0"/>
              </a:spcAft>
              <a:buNone/>
            </a:pPr>
            <a:r>
              <a:rPr lang="en"/>
              <a:t>0.98</a:t>
            </a:r>
            <a:endParaRPr/>
          </a:p>
          <a:p>
            <a:pPr marL="0" lvl="0" indent="0" algn="r" rtl="0">
              <a:spcBef>
                <a:spcPts val="0"/>
              </a:spcBef>
              <a:spcAft>
                <a:spcPts val="0"/>
              </a:spcAft>
              <a:buNone/>
            </a:pPr>
            <a:r>
              <a:rPr lang="en"/>
              <a:t>0.34</a:t>
            </a:r>
            <a:endParaRPr/>
          </a:p>
          <a:p>
            <a:pPr marL="0" lvl="0" indent="0" algn="r" rtl="0">
              <a:spcBef>
                <a:spcPts val="0"/>
              </a:spcBef>
              <a:spcAft>
                <a:spcPts val="0"/>
              </a:spcAft>
              <a:buNone/>
            </a:pPr>
            <a:r>
              <a:rPr lang="en"/>
              <a:t>0.93</a:t>
            </a:r>
            <a:endParaRPr/>
          </a:p>
          <a:p>
            <a:pPr marL="0" lvl="0" indent="0" algn="r" rtl="0">
              <a:spcBef>
                <a:spcPts val="0"/>
              </a:spcBef>
              <a:spcAft>
                <a:spcPts val="0"/>
              </a:spcAft>
              <a:buNone/>
            </a:pPr>
            <a:r>
              <a:rPr lang="en"/>
              <a:t>0.13</a:t>
            </a:r>
            <a:endParaRPr/>
          </a:p>
          <a:p>
            <a:pPr marL="0" lvl="0" indent="0" algn="r" rtl="0">
              <a:spcBef>
                <a:spcPts val="0"/>
              </a:spcBef>
              <a:spcAft>
                <a:spcPts val="0"/>
              </a:spcAft>
              <a:buNone/>
            </a:pPr>
            <a:endParaRPr/>
          </a:p>
        </p:txBody>
      </p:sp>
      <p:sp>
        <p:nvSpPr>
          <p:cNvPr id="2226" name="Google Shape;2226;p128"/>
          <p:cNvSpPr/>
          <p:nvPr/>
        </p:nvSpPr>
        <p:spPr>
          <a:xfrm>
            <a:off x="2745275" y="1678950"/>
            <a:ext cx="3263400" cy="1076700"/>
          </a:xfrm>
          <a:prstGeom prst="trapezoid">
            <a:avLst>
              <a:gd name="adj" fmla="val 18530"/>
            </a:avLst>
          </a:prstGeom>
          <a:solidFill>
            <a:srgbClr val="7193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128"/>
          <p:cNvSpPr txBox="1"/>
          <p:nvPr/>
        </p:nvSpPr>
        <p:spPr>
          <a:xfrm>
            <a:off x="3299115" y="1972040"/>
            <a:ext cx="1996500" cy="479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rgbClr val="FFFFFF"/>
                </a:solidFill>
                <a:latin typeface="Ubuntu"/>
                <a:ea typeface="Ubuntu"/>
                <a:cs typeface="Ubuntu"/>
                <a:sym typeface="Ubuntu"/>
              </a:rPr>
              <a:t>decoder</a:t>
            </a:r>
            <a:endParaRPr sz="2000">
              <a:solidFill>
                <a:srgbClr val="FFFFFF"/>
              </a:solidFill>
              <a:latin typeface="Ubuntu"/>
              <a:ea typeface="Ubuntu"/>
              <a:cs typeface="Ubuntu"/>
              <a:sym typeface="Ubuntu"/>
            </a:endParaRPr>
          </a:p>
        </p:txBody>
      </p:sp>
      <p:sp>
        <p:nvSpPr>
          <p:cNvPr id="2228" name="Google Shape;2228;p128"/>
          <p:cNvSpPr/>
          <p:nvPr/>
        </p:nvSpPr>
        <p:spPr>
          <a:xfrm>
            <a:off x="4231625" y="2886125"/>
            <a:ext cx="173400" cy="393600"/>
          </a:xfrm>
          <a:prstGeom prst="downArrow">
            <a:avLst>
              <a:gd name="adj1" fmla="val 50000"/>
              <a:gd name="adj2" fmla="val 50000"/>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28"/>
          <p:cNvSpPr/>
          <p:nvPr/>
        </p:nvSpPr>
        <p:spPr>
          <a:xfrm>
            <a:off x="1719625" y="3448250"/>
            <a:ext cx="481500" cy="337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28"/>
          <p:cNvSpPr/>
          <p:nvPr/>
        </p:nvSpPr>
        <p:spPr>
          <a:xfrm>
            <a:off x="2494325" y="3448250"/>
            <a:ext cx="481500" cy="337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28"/>
          <p:cNvSpPr/>
          <p:nvPr/>
        </p:nvSpPr>
        <p:spPr>
          <a:xfrm>
            <a:off x="3269025" y="3448250"/>
            <a:ext cx="481500" cy="337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28"/>
          <p:cNvSpPr/>
          <p:nvPr/>
        </p:nvSpPr>
        <p:spPr>
          <a:xfrm>
            <a:off x="4043725" y="3448250"/>
            <a:ext cx="481500" cy="337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128"/>
          <p:cNvSpPr/>
          <p:nvPr/>
        </p:nvSpPr>
        <p:spPr>
          <a:xfrm>
            <a:off x="4818425" y="3448250"/>
            <a:ext cx="481500" cy="337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28"/>
          <p:cNvSpPr/>
          <p:nvPr/>
        </p:nvSpPr>
        <p:spPr>
          <a:xfrm>
            <a:off x="5593125" y="3448250"/>
            <a:ext cx="481500" cy="337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28"/>
          <p:cNvSpPr/>
          <p:nvPr/>
        </p:nvSpPr>
        <p:spPr>
          <a:xfrm>
            <a:off x="6367825" y="3448250"/>
            <a:ext cx="481500" cy="337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2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99</a:t>
            </a:fld>
            <a:endParaRPr/>
          </a:p>
        </p:txBody>
      </p:sp>
    </p:spTree>
  </p:cSld>
  <p:clrMapOvr>
    <a:masterClrMapping/>
  </p:clrMapOvr>
</p:sld>
</file>

<file path=ppt/theme/theme1.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17608</Words>
  <Application>Microsoft Macintosh PowerPoint</Application>
  <PresentationFormat>On-screen Show (16:9)</PresentationFormat>
  <Paragraphs>3862</Paragraphs>
  <Slides>305</Slides>
  <Notes>305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305</vt:i4>
      </vt:variant>
    </vt:vector>
  </HeadingPairs>
  <TitlesOfParts>
    <vt:vector size="318" baseType="lpstr">
      <vt:lpstr>Calibri</vt:lpstr>
      <vt:lpstr>Oswald</vt:lpstr>
      <vt:lpstr>Helvetica Neue</vt:lpstr>
      <vt:lpstr>Caveat</vt:lpstr>
      <vt:lpstr>Roboto</vt:lpstr>
      <vt:lpstr>Raleway</vt:lpstr>
      <vt:lpstr>Ubuntu</vt:lpstr>
      <vt:lpstr>Hammersmith One</vt:lpstr>
      <vt:lpstr>Source Sans Pro</vt:lpstr>
      <vt:lpstr>Economica</vt:lpstr>
      <vt:lpstr>Arial</vt:lpstr>
      <vt:lpstr>Plum</vt:lpstr>
      <vt:lpstr>Plum</vt:lpstr>
      <vt:lpstr>End-to-End Speech Translation</vt:lpstr>
      <vt:lpstr>Speakers</vt:lpstr>
      <vt:lpstr>Outline</vt:lpstr>
      <vt:lpstr>Sec 1: Introduction</vt:lpstr>
      <vt:lpstr>Sec 1.1 Task Definition</vt:lpstr>
      <vt:lpstr>Speech Translation - Task</vt:lpstr>
      <vt:lpstr>Speech Translation - Motivation</vt:lpstr>
      <vt:lpstr>Speech Translation - Motivation</vt:lpstr>
      <vt:lpstr>Speech Translation - History (before e2e)</vt:lpstr>
      <vt:lpstr>Speech Translation - History (the e2e era)</vt:lpstr>
      <vt:lpstr>Speech Translation - a Multi-faceted Problem</vt:lpstr>
      <vt:lpstr>Speech Translation - a Multi-faceted Problem</vt:lpstr>
      <vt:lpstr>Speech Translation - a Multi-faceted Problem</vt:lpstr>
      <vt:lpstr>Speech Translation - a Multi-faceted Problem</vt:lpstr>
      <vt:lpstr>Speech Translation - a Multi-faceted Problem</vt:lpstr>
      <vt:lpstr>Speech Translation - a Multi-faceted Problem</vt:lpstr>
      <vt:lpstr>Speech Translation - a Multi-faceted Problem</vt:lpstr>
      <vt:lpstr>Speech Translation - a Multi-faceted Problem</vt:lpstr>
      <vt:lpstr>Sec 1.2 Challenges in Translation of Speech</vt:lpstr>
      <vt:lpstr>Challenges in translation of speech </vt:lpstr>
      <vt:lpstr>Challenges in translation of speech </vt:lpstr>
      <vt:lpstr>Challenges in translation of speech </vt:lpstr>
      <vt:lpstr>Challenges in translation of speech </vt:lpstr>
      <vt:lpstr>Challenges in translation of speech </vt:lpstr>
      <vt:lpstr>Sec 1.3 Traditional cascade approach</vt:lpstr>
      <vt:lpstr>Traditional cascade approach</vt:lpstr>
      <vt:lpstr>Traditional cascade approach</vt:lpstr>
      <vt:lpstr>Data Used</vt:lpstr>
      <vt:lpstr>Modular Models</vt:lpstr>
      <vt:lpstr>Modular Models</vt:lpstr>
      <vt:lpstr>Modular Models</vt:lpstr>
      <vt:lpstr>Modular Models</vt:lpstr>
      <vt:lpstr>Modular Models</vt:lpstr>
      <vt:lpstr>Modular Models</vt:lpstr>
      <vt:lpstr>Modular Models</vt:lpstr>
      <vt:lpstr>Modular Models</vt:lpstr>
      <vt:lpstr>Modular Models</vt:lpstr>
      <vt:lpstr>Modular Models</vt:lpstr>
      <vt:lpstr>Sec 2: End-to-End</vt:lpstr>
      <vt:lpstr>Sec 2.1 Current state</vt:lpstr>
      <vt:lpstr>End-to-end SLT (Bérard et al., 2016; Weiss et al., 2017) </vt:lpstr>
      <vt:lpstr>Definition of end-to-end approach</vt:lpstr>
      <vt:lpstr>end-to-end speech translation (e2e)</vt:lpstr>
      <vt:lpstr>end-to-end speech translation (e2e)</vt:lpstr>
      <vt:lpstr>end-to-end speech translation (e2e)</vt:lpstr>
      <vt:lpstr>end-to-end speech translation (e2e)</vt:lpstr>
      <vt:lpstr>end-to-end speech translation (e2e)</vt:lpstr>
      <vt:lpstr>end-to-end speech translation (e2e)</vt:lpstr>
      <vt:lpstr>end-to-end speech translation (e2e)</vt:lpstr>
      <vt:lpstr>end-to-end speech translation (e2e)</vt:lpstr>
      <vt:lpstr>end-to-end speech translation (e2e)</vt:lpstr>
      <vt:lpstr>end-to-end speech translation (e2e)</vt:lpstr>
      <vt:lpstr>end-to-end speech translation (e2e)</vt:lpstr>
      <vt:lpstr>Sequence-to-Sequence Model</vt:lpstr>
      <vt:lpstr>Sequence-to-Sequence Model</vt:lpstr>
      <vt:lpstr>Cascade vs End-to-End Systems</vt:lpstr>
      <vt:lpstr>Cascade vs End-to-End Systems</vt:lpstr>
      <vt:lpstr>Cascade vs End-to-End Systems</vt:lpstr>
      <vt:lpstr>Cascade vs End-to-End Systems</vt:lpstr>
      <vt:lpstr>Cascade vs End-to-End Systems </vt:lpstr>
      <vt:lpstr>Cascade vs End-to-End Systems </vt:lpstr>
      <vt:lpstr>Cascade vs End-to-End Systems </vt:lpstr>
      <vt:lpstr>Cascade vs End-to-End Systems </vt:lpstr>
      <vt:lpstr>No error propagation</vt:lpstr>
      <vt:lpstr>No error propagation</vt:lpstr>
      <vt:lpstr>No error propagation</vt:lpstr>
      <vt:lpstr>No error propagation</vt:lpstr>
      <vt:lpstr>No error propagation</vt:lpstr>
      <vt:lpstr>Direct access to the audio</vt:lpstr>
      <vt:lpstr>Direct access to the audio</vt:lpstr>
      <vt:lpstr>Direct access to the audio</vt:lpstr>
      <vt:lpstr>Direct access to the audio</vt:lpstr>
      <vt:lpstr>Direct access to the audio</vt:lpstr>
      <vt:lpstr>Sec 2.2 Input representations</vt:lpstr>
      <vt:lpstr>From text translation to speech translation</vt:lpstr>
      <vt:lpstr>Audio representation</vt:lpstr>
      <vt:lpstr>Audio representation</vt:lpstr>
      <vt:lpstr>Audio representation</vt:lpstr>
      <vt:lpstr>Audio representation</vt:lpstr>
      <vt:lpstr>Challenges</vt:lpstr>
      <vt:lpstr>Data augmentation</vt:lpstr>
      <vt:lpstr>SpecAugment</vt:lpstr>
      <vt:lpstr>SpecAugment</vt:lpstr>
      <vt:lpstr>SpecAugment</vt:lpstr>
      <vt:lpstr>Sec 2.3 Architecture &amp;  Modifications</vt:lpstr>
      <vt:lpstr>End-to-End Architecture</vt:lpstr>
      <vt:lpstr>End-to-End Architecture</vt:lpstr>
      <vt:lpstr>Speech vs. Text</vt:lpstr>
      <vt:lpstr>Challenges</vt:lpstr>
      <vt:lpstr>Dimensionality Reduction</vt:lpstr>
      <vt:lpstr>Pyramidal Encoder</vt:lpstr>
      <vt:lpstr>Dimensionality Reduction Impact</vt:lpstr>
      <vt:lpstr>Encoder and Decoder Depth</vt:lpstr>
      <vt:lpstr>LSTM ⟶ Transformer</vt:lpstr>
      <vt:lpstr>Sec 2.4 Output representations</vt:lpstr>
      <vt:lpstr>Output representation</vt:lpstr>
      <vt:lpstr>Output representation</vt:lpstr>
      <vt:lpstr>Output representation</vt:lpstr>
      <vt:lpstr>Output representation</vt:lpstr>
      <vt:lpstr>Output representation</vt:lpstr>
      <vt:lpstr>Output representation</vt:lpstr>
      <vt:lpstr>Output representation</vt:lpstr>
      <vt:lpstr>Output representation: Word</vt:lpstr>
      <vt:lpstr>Output representation: Word</vt:lpstr>
      <vt:lpstr>Output representation: BPE </vt:lpstr>
      <vt:lpstr>Output representation: BPE </vt:lpstr>
      <vt:lpstr>Output representation: BPE </vt:lpstr>
      <vt:lpstr>Output representation: Characters </vt:lpstr>
      <vt:lpstr>Output representation: Characters </vt:lpstr>
      <vt:lpstr>Translation performance (Di Gangi et al., 2020) </vt:lpstr>
      <vt:lpstr>Length comparison</vt:lpstr>
      <vt:lpstr>Translation quality by sent. length </vt:lpstr>
      <vt:lpstr>Sentence Level Comparison </vt:lpstr>
      <vt:lpstr>   Sec 3: Leveraging  Data Sources</vt:lpstr>
      <vt:lpstr>Sec 3.1 Available Data</vt:lpstr>
      <vt:lpstr>Available data</vt:lpstr>
      <vt:lpstr>Available data</vt:lpstr>
      <vt:lpstr>Available data (≥ 20 hrs of speech)</vt:lpstr>
      <vt:lpstr>Available data (≥ 20 hrs of speech)</vt:lpstr>
      <vt:lpstr>Available data (≥ 20 hrs of speech)</vt:lpstr>
      <vt:lpstr>Available data (≥ 20 hrs of speech)</vt:lpstr>
      <vt:lpstr>Available data (≥ 20 hrs of speech)</vt:lpstr>
      <vt:lpstr>Available data (≥ 20 hrs of speech)</vt:lpstr>
      <vt:lpstr>Available data (≥ 20 hrs of speech)</vt:lpstr>
      <vt:lpstr>Sec 3.2 Techniques</vt:lpstr>
      <vt:lpstr>Recap: Available data</vt:lpstr>
      <vt:lpstr>Multi-task learning</vt:lpstr>
      <vt:lpstr>Transfer Learning</vt:lpstr>
      <vt:lpstr>Setting</vt:lpstr>
      <vt:lpstr>Setting</vt:lpstr>
      <vt:lpstr>Setting</vt:lpstr>
      <vt:lpstr>Setting</vt:lpstr>
      <vt:lpstr>Sec 3.2.1 Multi-task Learning</vt:lpstr>
      <vt:lpstr>Multi-task learning</vt:lpstr>
      <vt:lpstr>Multi-task learning</vt:lpstr>
      <vt:lpstr>Multi-task learning</vt:lpstr>
      <vt:lpstr>Multi-task learning</vt:lpstr>
      <vt:lpstr>2-stage models</vt:lpstr>
      <vt:lpstr>2-stage models</vt:lpstr>
      <vt:lpstr>2-stage models</vt:lpstr>
      <vt:lpstr>2-stage models</vt:lpstr>
      <vt:lpstr>2-stage models</vt:lpstr>
      <vt:lpstr>2-stage models</vt:lpstr>
      <vt:lpstr>Sec 3.2.2 Transfer Learning &amp; Pretraining</vt:lpstr>
      <vt:lpstr>Pre-training SLT components </vt:lpstr>
      <vt:lpstr>Encoder Pre-training </vt:lpstr>
      <vt:lpstr>Encoder Pre-training </vt:lpstr>
      <vt:lpstr>Encoder Pre-training </vt:lpstr>
      <vt:lpstr>Decoder Pre-training </vt:lpstr>
      <vt:lpstr>Decoder Pre-training </vt:lpstr>
      <vt:lpstr>Decoder Pre-training </vt:lpstr>
      <vt:lpstr>Encoder-Decoder Pre-training </vt:lpstr>
      <vt:lpstr>Exploiting unlabelled data</vt:lpstr>
      <vt:lpstr>Exploiting unlabelled data</vt:lpstr>
      <vt:lpstr>Exploiting unlabelled data</vt:lpstr>
      <vt:lpstr>Sec 3.2.3 Knowledge Distillation</vt:lpstr>
      <vt:lpstr>Knowledge distillation</vt:lpstr>
      <vt:lpstr>Knowledge distillation</vt:lpstr>
      <vt:lpstr>Knowledge distillation</vt:lpstr>
      <vt:lpstr>Knowledge distillation</vt:lpstr>
      <vt:lpstr>Knowledge distillation</vt:lpstr>
      <vt:lpstr>Knowledge distillation</vt:lpstr>
      <vt:lpstr>Knowledge Distillation</vt:lpstr>
      <vt:lpstr>Word-Level KD</vt:lpstr>
      <vt:lpstr>Word-Level KD</vt:lpstr>
      <vt:lpstr>Word-Level KD</vt:lpstr>
      <vt:lpstr>Word-Level KD</vt:lpstr>
      <vt:lpstr>Word-Level KD</vt:lpstr>
      <vt:lpstr>Word-Level KD</vt:lpstr>
      <vt:lpstr>Word-Level KD </vt:lpstr>
      <vt:lpstr>Sequence Level KD (Seq-KD)</vt:lpstr>
      <vt:lpstr>Sequence Level KD (Seq-KD)</vt:lpstr>
      <vt:lpstr>Sequence Level KD (Seq-KD)</vt:lpstr>
      <vt:lpstr>Sequence Interpolation (Seq-Inter)</vt:lpstr>
      <vt:lpstr>Sequence Interpolation (Seq-Inter)</vt:lpstr>
      <vt:lpstr>Sequence Interpolation (Seq-Inter)</vt:lpstr>
      <vt:lpstr>Sequence Interpolation (Seq-Inter)</vt:lpstr>
      <vt:lpstr>Sequence Interpolation (Seq-Inter)</vt:lpstr>
      <vt:lpstr>Sequence Interpolation (Seq-Inter)</vt:lpstr>
      <vt:lpstr>KD Methods (Gaido et al., 2020)</vt:lpstr>
      <vt:lpstr>KD Methods (Gaido et al., 2020)</vt:lpstr>
      <vt:lpstr>Pre-training vs KD (Liu et al., 2019)</vt:lpstr>
      <vt:lpstr>Sec 3.3 Alternate Data  Representations</vt:lpstr>
      <vt:lpstr>[Recall]  Speech vs. Text</vt:lpstr>
      <vt:lpstr>A Closer Look</vt:lpstr>
      <vt:lpstr>ST Architectures</vt:lpstr>
      <vt:lpstr>ST Architectures</vt:lpstr>
      <vt:lpstr>ST Architectures</vt:lpstr>
      <vt:lpstr>ST Architectures</vt:lpstr>
      <vt:lpstr>Methods</vt:lpstr>
      <vt:lpstr>Methods</vt:lpstr>
      <vt:lpstr>Results</vt:lpstr>
      <vt:lpstr>Results</vt:lpstr>
      <vt:lpstr>  Sec 4:  Evaluation</vt:lpstr>
      <vt:lpstr>Sec 4.1 Automatic Metrics</vt:lpstr>
      <vt:lpstr>Evaluation</vt:lpstr>
      <vt:lpstr>Automatic metrics</vt:lpstr>
      <vt:lpstr>BLEU</vt:lpstr>
      <vt:lpstr>BLEU</vt:lpstr>
      <vt:lpstr>BLEU</vt:lpstr>
      <vt:lpstr>Word error rate (WER)</vt:lpstr>
      <vt:lpstr>Word error rate (WER)</vt:lpstr>
      <vt:lpstr>Word error rate (WER)</vt:lpstr>
      <vt:lpstr>Sec 4.2 Utterance Segmentation</vt:lpstr>
      <vt:lpstr>Utterance segmentation</vt:lpstr>
      <vt:lpstr>Utterance segmentation</vt:lpstr>
      <vt:lpstr>Utterance segmentation</vt:lpstr>
      <vt:lpstr>Utterance segmentation</vt:lpstr>
      <vt:lpstr>Utterance segmentation</vt:lpstr>
      <vt:lpstr>Utterance segmentation</vt:lpstr>
      <vt:lpstr>Utterance segmentation</vt:lpstr>
      <vt:lpstr>Utterance segmentation</vt:lpstr>
      <vt:lpstr>Utterance segmentation</vt:lpstr>
      <vt:lpstr>Utterance segmentation</vt:lpstr>
      <vt:lpstr>Utterance segmentation</vt:lpstr>
      <vt:lpstr>Utterance segmentation</vt:lpstr>
      <vt:lpstr>Utterance segmentation</vt:lpstr>
      <vt:lpstr>SLT output - reference alignment</vt:lpstr>
      <vt:lpstr>SLT output - reference alignment</vt:lpstr>
      <vt:lpstr>Concatenation</vt:lpstr>
      <vt:lpstr>Concatenation</vt:lpstr>
      <vt:lpstr>Automatic re-segmentation algorithm </vt:lpstr>
      <vt:lpstr>Automatic re-segmentation algorithm</vt:lpstr>
      <vt:lpstr>Automatic re-segmentation algorithm</vt:lpstr>
      <vt:lpstr>Automatic re-segmentation algorithm</vt:lpstr>
      <vt:lpstr>Automatic re-segmentation algorithm</vt:lpstr>
      <vt:lpstr>Sec 4.3 Mitigating error — Gender bias</vt:lpstr>
      <vt:lpstr>Gender and data</vt:lpstr>
      <vt:lpstr>Gender and data</vt:lpstr>
      <vt:lpstr>Gender and data</vt:lpstr>
      <vt:lpstr>Gender and translation</vt:lpstr>
      <vt:lpstr>Gender bias: a technical and ethical problem</vt:lpstr>
      <vt:lpstr>Gender bias: a technical and ethical problem</vt:lpstr>
      <vt:lpstr>Gender bias: a technical and ethical problem</vt:lpstr>
      <vt:lpstr>Gender bias and automatic translation</vt:lpstr>
      <vt:lpstr>Gender bias and ST - exploiting audio features</vt:lpstr>
      <vt:lpstr>Gender bias and ST - exploiting audio features</vt:lpstr>
      <vt:lpstr>Gender bias and ST - exploiting audio features</vt:lpstr>
      <vt:lpstr>Gender bias and ST - exploiting speakers’ info</vt:lpstr>
      <vt:lpstr>Gender bias and ST - exploiting speakers’ info</vt:lpstr>
      <vt:lpstr>Sec 5: Advanced topics</vt:lpstr>
      <vt:lpstr>Sec 5.1 Utterance Segmentation</vt:lpstr>
      <vt:lpstr>Utterance segmentation - Problem</vt:lpstr>
      <vt:lpstr>Utterance segmentation - Problem</vt:lpstr>
      <vt:lpstr>How to split continuous speech in cascade ST?   </vt:lpstr>
      <vt:lpstr>How to split continuous speech in e2e ST?   </vt:lpstr>
      <vt:lpstr>Solution 1: Split on silences (via VAD)  </vt:lpstr>
      <vt:lpstr>Solution 1: Split on silences (via VAD)  </vt:lpstr>
      <vt:lpstr>Solution 2: Split based on fixed audio duration  </vt:lpstr>
      <vt:lpstr>Solution 2: Split based on fixed audio duration  </vt:lpstr>
      <vt:lpstr>Solution 3: Split on silences &amp; segments’ length </vt:lpstr>
      <vt:lpstr>Solution 3: Split on silences &amp; segments’ length </vt:lpstr>
      <vt:lpstr>Utterance segmentation - An open problem</vt:lpstr>
      <vt:lpstr>Utterance segmentation - An open problem</vt:lpstr>
      <vt:lpstr>Utterance segmentation - An open problem</vt:lpstr>
      <vt:lpstr>Sec 5.2 Multilingual ST</vt:lpstr>
      <vt:lpstr>Multilingual ST</vt:lpstr>
      <vt:lpstr>Multilingual ST</vt:lpstr>
      <vt:lpstr>Multilingual ST</vt:lpstr>
      <vt:lpstr>Multilingual ST</vt:lpstr>
      <vt:lpstr>Multilingual ST</vt:lpstr>
      <vt:lpstr>Multilingual ST</vt:lpstr>
      <vt:lpstr>Multilingual ST - Architecture</vt:lpstr>
      <vt:lpstr>Multilingual ST - Architecture</vt:lpstr>
      <vt:lpstr>Multilingual ST - Language representation</vt:lpstr>
      <vt:lpstr>Multilingual ST - Language representation</vt:lpstr>
      <vt:lpstr>Multilingual ST - Language representation</vt:lpstr>
      <vt:lpstr>Multilingual ST - Language representation</vt:lpstr>
      <vt:lpstr>Sec 5.3 Under-resourced Languages</vt:lpstr>
      <vt:lpstr>Under-resourced languages</vt:lpstr>
      <vt:lpstr>Under-resourced languages</vt:lpstr>
      <vt:lpstr>Taxonomy</vt:lpstr>
      <vt:lpstr>Languages: Examples</vt:lpstr>
      <vt:lpstr>ST: Resources Required</vt:lpstr>
      <vt:lpstr>Pretrained Models</vt:lpstr>
      <vt:lpstr>Sec 6: Real-world Applications</vt:lpstr>
      <vt:lpstr>Sec 6.1 Automatic Generation of Subtitles</vt:lpstr>
      <vt:lpstr>Automatic subtitling - Motivation </vt:lpstr>
      <vt:lpstr>What is special about Subtitling?</vt:lpstr>
      <vt:lpstr>Segmenting into proper subtitles</vt:lpstr>
      <vt:lpstr>Segmenting into proper subtitles</vt:lpstr>
      <vt:lpstr>Segmentation approaches</vt:lpstr>
      <vt:lpstr>Segmentation approaches</vt:lpstr>
      <vt:lpstr>Segmentation approaches</vt:lpstr>
      <vt:lpstr>Segmentation approaches</vt:lpstr>
      <vt:lpstr>Segmentation approaches</vt:lpstr>
      <vt:lpstr>Automatic subtitling - Data </vt:lpstr>
      <vt:lpstr>E2E subtitling: experiments on En-Fr/De</vt:lpstr>
      <vt:lpstr>E2E subtitling: experiments on En-Fr/De</vt:lpstr>
      <vt:lpstr>Sec 6.2 Simultaneous ST</vt:lpstr>
      <vt:lpstr>Simultaneous Translation</vt:lpstr>
      <vt:lpstr>Simultaneous Translation</vt:lpstr>
      <vt:lpstr>Simultaneous Translation</vt:lpstr>
      <vt:lpstr>Re-translation</vt:lpstr>
      <vt:lpstr>Simultaneous Translation</vt:lpstr>
      <vt:lpstr>Stream decoding</vt:lpstr>
      <vt:lpstr>Stream decoding</vt:lpstr>
      <vt:lpstr>Stream decoding</vt:lpstr>
      <vt:lpstr>Stream decoding using Retranslation</vt:lpstr>
      <vt:lpstr>Stream decoding strategies</vt:lpstr>
      <vt:lpstr>Sec 7: Conclusion</vt:lpstr>
      <vt:lpstr>Recap</vt:lpstr>
      <vt:lpstr>References</vt:lpstr>
      <vt:lpstr>Resources</vt:lpstr>
      <vt:lpstr>Thank you! </vt:lpstr>
    </vt:vector>
  </TitlesOfParts>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End-to-End Speech Translation</dc:title>
  <cp:lastModifiedBy>Microsoft Office User</cp:lastModifiedBy>
  <cp:revision>2</cp:revision>
  <dcterms:modified xsi:type="dcterms:W3CDTF">2021-04-23T21:36:11Z</dcterms:modified>
</cp:coreProperties>
</file>